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57"/>
  </p:notesMasterIdLst>
  <p:sldIdLst>
    <p:sldId id="256" r:id="rId2"/>
    <p:sldId id="257" r:id="rId3"/>
    <p:sldId id="313" r:id="rId4"/>
    <p:sldId id="289" r:id="rId5"/>
    <p:sldId id="285" r:id="rId6"/>
    <p:sldId id="283" r:id="rId7"/>
    <p:sldId id="271" r:id="rId8"/>
    <p:sldId id="286" r:id="rId9"/>
    <p:sldId id="276" r:id="rId10"/>
    <p:sldId id="277" r:id="rId11"/>
    <p:sldId id="305" r:id="rId12"/>
    <p:sldId id="278" r:id="rId13"/>
    <p:sldId id="282" r:id="rId14"/>
    <p:sldId id="280" r:id="rId15"/>
    <p:sldId id="314" r:id="rId16"/>
    <p:sldId id="284" r:id="rId17"/>
    <p:sldId id="268" r:id="rId18"/>
    <p:sldId id="270" r:id="rId19"/>
    <p:sldId id="287" r:id="rId20"/>
    <p:sldId id="269" r:id="rId21"/>
    <p:sldId id="290" r:id="rId22"/>
    <p:sldId id="260" r:id="rId23"/>
    <p:sldId id="291" r:id="rId24"/>
    <p:sldId id="261" r:id="rId25"/>
    <p:sldId id="262" r:id="rId26"/>
    <p:sldId id="263" r:id="rId27"/>
    <p:sldId id="264" r:id="rId28"/>
    <p:sldId id="292" r:id="rId29"/>
    <p:sldId id="293" r:id="rId30"/>
    <p:sldId id="266" r:id="rId31"/>
    <p:sldId id="306" r:id="rId32"/>
    <p:sldId id="307" r:id="rId33"/>
    <p:sldId id="308" r:id="rId34"/>
    <p:sldId id="267" r:id="rId35"/>
    <p:sldId id="309" r:id="rId36"/>
    <p:sldId id="310" r:id="rId37"/>
    <p:sldId id="311" r:id="rId38"/>
    <p:sldId id="312" r:id="rId39"/>
    <p:sldId id="302" r:id="rId40"/>
    <p:sldId id="294" r:id="rId41"/>
    <p:sldId id="315" r:id="rId42"/>
    <p:sldId id="274" r:id="rId43"/>
    <p:sldId id="297" r:id="rId44"/>
    <p:sldId id="317" r:id="rId45"/>
    <p:sldId id="273" r:id="rId46"/>
    <p:sldId id="298" r:id="rId47"/>
    <p:sldId id="318" r:id="rId48"/>
    <p:sldId id="299" r:id="rId49"/>
    <p:sldId id="319" r:id="rId50"/>
    <p:sldId id="275" r:id="rId51"/>
    <p:sldId id="300" r:id="rId52"/>
    <p:sldId id="320" r:id="rId53"/>
    <p:sldId id="303" r:id="rId54"/>
    <p:sldId id="304" r:id="rId55"/>
    <p:sldId id="26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75451" autoAdjust="0"/>
  </p:normalViewPr>
  <p:slideViewPr>
    <p:cSldViewPr snapToGrid="0" snapToObjects="1">
      <p:cViewPr varScale="1">
        <p:scale>
          <a:sx n="64" d="100"/>
          <a:sy n="64" d="100"/>
        </p:scale>
        <p:origin x="-1939" y="-82"/>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 0</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 1</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 2</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 3</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4"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4"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4"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4"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581961" y="328565"/>
          <a:ext cx="4379876" cy="4379876"/>
        </a:xfrm>
        <a:prstGeom prst="circularArrow">
          <a:avLst>
            <a:gd name="adj1" fmla="val 4668"/>
            <a:gd name="adj2" fmla="val 272909"/>
            <a:gd name="adj3" fmla="val 14323812"/>
            <a:gd name="adj4" fmla="val 17094347"/>
            <a:gd name="adj5" fmla="val 484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2954624" y="90027"/>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Node 0</a:t>
          </a:r>
          <a:endParaRPr lang="en-US" sz="3300" kern="1200" dirty="0"/>
        </a:p>
      </dsp:txBody>
      <dsp:txXfrm>
        <a:off x="3015479" y="150882"/>
        <a:ext cx="1512840" cy="1124901"/>
      </dsp:txXfrm>
    </dsp:sp>
    <dsp:sp modelId="{045388F8-F8D2-4B55-B5E0-EF1DCC667445}">
      <dsp:nvSpPr>
        <dsp:cNvPr id="0" name=""/>
        <dsp:cNvSpPr/>
      </dsp:nvSpPr>
      <dsp:spPr>
        <a:xfrm>
          <a:off x="4527291"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Node 1</a:t>
          </a:r>
          <a:endParaRPr lang="en-US" sz="3300" kern="1200" dirty="0"/>
        </a:p>
      </dsp:txBody>
      <dsp:txXfrm>
        <a:off x="4588146" y="1723549"/>
        <a:ext cx="1512840" cy="1124901"/>
      </dsp:txXfrm>
    </dsp:sp>
    <dsp:sp modelId="{C1EAA2F9-5147-4E79-AC37-025618538ADC}">
      <dsp:nvSpPr>
        <dsp:cNvPr id="0" name=""/>
        <dsp:cNvSpPr/>
      </dsp:nvSpPr>
      <dsp:spPr>
        <a:xfrm>
          <a:off x="2954624" y="3235361"/>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Node 2</a:t>
          </a:r>
          <a:endParaRPr lang="en-US" sz="3300" kern="1200" dirty="0"/>
        </a:p>
      </dsp:txBody>
      <dsp:txXfrm>
        <a:off x="3015479" y="3296216"/>
        <a:ext cx="1512840" cy="1124901"/>
      </dsp:txXfrm>
    </dsp:sp>
    <dsp:sp modelId="{CB63B4B1-7A6B-456A-BCB8-2BDF78CB8384}">
      <dsp:nvSpPr>
        <dsp:cNvPr id="0" name=""/>
        <dsp:cNvSpPr/>
      </dsp:nvSpPr>
      <dsp:spPr>
        <a:xfrm>
          <a:off x="1381958"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Node 3</a:t>
          </a:r>
          <a:endParaRPr lang="en-US" sz="3300" kern="1200" dirty="0"/>
        </a:p>
      </dsp:txBody>
      <dsp:txXfrm>
        <a:off x="1442813" y="1723549"/>
        <a:ext cx="1512840" cy="112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a:t>
            </a:fld>
            <a:endParaRPr lang="en-US"/>
          </a:p>
        </p:txBody>
      </p:sp>
    </p:spTree>
    <p:extLst>
      <p:ext uri="{BB962C8B-B14F-4D97-AF65-F5344CB8AC3E}">
        <p14:creationId xmlns:p14="http://schemas.microsoft.com/office/powerpoint/2010/main" val="306736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see above is a taste of something I inherited a few years back.</a:t>
            </a:r>
            <a:r>
              <a:rPr lang="en-US" baseline="0" dirty="0" smtClean="0"/>
              <a:t> The application had to store data that was dynamic. </a:t>
            </a:r>
          </a:p>
          <a:p>
            <a:endParaRPr lang="en-US" baseline="0" dirty="0" smtClean="0"/>
          </a:p>
          <a:p>
            <a:r>
              <a:rPr lang="en-US" baseline="0" dirty="0" smtClean="0"/>
              <a:t>Think about modeling a web poll where you need to store questions that can take different kinds of answers: </a:t>
            </a:r>
            <a:r>
              <a:rPr lang="en-US" baseline="0" dirty="0" err="1" smtClean="0"/>
              <a:t>numbers,strings,lists,booleans</a:t>
            </a:r>
            <a:r>
              <a:rPr lang="en-US" baseline="0" dirty="0" smtClean="0"/>
              <a:t>.</a:t>
            </a:r>
          </a:p>
          <a:p>
            <a:endParaRPr lang="en-US" baseline="0" dirty="0" smtClean="0"/>
          </a:p>
          <a:p>
            <a:r>
              <a:rPr lang="en-US" baseline="0" dirty="0" smtClean="0"/>
              <a:t>My example will be a basic address book where we have the option to have custom data inputs. </a:t>
            </a:r>
          </a:p>
          <a:p>
            <a:endParaRPr lang="en-US" baseline="0" dirty="0" smtClean="0"/>
          </a:p>
          <a:p>
            <a:r>
              <a:rPr lang="en-US" baseline="0" dirty="0" smtClean="0"/>
              <a:t>Notice that the center of the model </a:t>
            </a:r>
            <a:r>
              <a:rPr lang="en-US" b="1" baseline="0" dirty="0" smtClean="0"/>
              <a:t>should</a:t>
            </a:r>
            <a:r>
              <a:rPr lang="en-US" b="0" baseline="0" dirty="0" smtClean="0"/>
              <a:t> </a:t>
            </a:r>
            <a:r>
              <a:rPr lang="en-US" b="1" baseline="0" dirty="0" smtClean="0"/>
              <a:t>be</a:t>
            </a:r>
            <a:r>
              <a:rPr lang="en-US" b="0" baseline="0" dirty="0" smtClean="0"/>
              <a:t> the contact, but instead it focuses around the input.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here is what we have to do in</a:t>
            </a:r>
            <a:r>
              <a:rPr lang="en-US" baseline="0" dirty="0" smtClean="0"/>
              <a:t> order to populate a contact with custom information. </a:t>
            </a:r>
          </a:p>
          <a:p>
            <a:endParaRPr lang="en-US" baseline="0" dirty="0" smtClean="0"/>
          </a:p>
          <a:p>
            <a:r>
              <a:rPr lang="en-US" i="1" baseline="0" dirty="0" smtClean="0"/>
              <a:t>Note that I had to prune out the phones and emails to get this to fit the slide.</a:t>
            </a:r>
            <a:endParaRPr lang="en-US" i="1"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294293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store this in a document, it would be much simpler</a:t>
            </a:r>
            <a:r>
              <a:rPr lang="en-US" baseline="0" dirty="0" smtClean="0"/>
              <a:t> as they lend themselves to content that varies from document to document.</a:t>
            </a:r>
          </a:p>
          <a:p>
            <a:endParaRPr lang="en-US" baseline="0" dirty="0" smtClean="0"/>
          </a:p>
          <a:p>
            <a:r>
              <a:rPr lang="en-US" baseline="0" dirty="0" smtClean="0"/>
              <a:t>Before you start getting any crafty ideas, serializing the dynamic content as XML or JSON and stuffing it into a CLOB is cheating. </a:t>
            </a:r>
          </a:p>
          <a:p>
            <a:r>
              <a:rPr lang="en-US" baseline="0" dirty="0" smtClean="0"/>
              <a:t>If you do that (I have), you will hate yourself. It’s very hard to report on. With the document example, you’ll have an option to run **</a:t>
            </a:r>
            <a:r>
              <a:rPr lang="en-US" b="1" baseline="0" dirty="0" smtClean="0"/>
              <a:t>map/reduce**</a:t>
            </a:r>
            <a:r>
              <a:rPr lang="en-US" baseline="0" dirty="0" smtClean="0"/>
              <a:t> against the document and drill down where data exists to surface that to use elsewhere.</a:t>
            </a:r>
          </a:p>
          <a:p>
            <a:endParaRPr lang="en-US" baseline="0" dirty="0" smtClean="0"/>
          </a:p>
          <a:p>
            <a:r>
              <a:rPr lang="en-US" baseline="0" dirty="0" smtClean="0"/>
              <a:t>There is no dance when it comes time to save this to the database, it’s one call. No need to have an ORM map the types to different tables based on what type of data is being stored.</a:t>
            </a:r>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Map/reduce sounds scary, but you are already doing</a:t>
            </a:r>
            <a:r>
              <a:rPr lang="en-US" baseline="0" dirty="0" smtClean="0"/>
              <a:t> it. If you are a .NET developer and use LINQ, the .Select() is map and .Aggregate() is reduce.</a:t>
            </a:r>
          </a:p>
          <a:p>
            <a:endParaRPr lang="en-US" baseline="0" dirty="0" smtClean="0"/>
          </a:p>
          <a:p>
            <a:r>
              <a:rPr lang="en-US" baseline="0" dirty="0" smtClean="0"/>
              <a:t>Maps are just a function that take a thing and returns something different.</a:t>
            </a:r>
          </a:p>
          <a:p>
            <a:endParaRPr lang="en-US" baseline="0" dirty="0" smtClean="0"/>
          </a:p>
          <a:p>
            <a:r>
              <a:rPr lang="en-US" baseline="0" dirty="0" smtClean="0"/>
              <a:t>Reductions are just a function that takes the things that came from the map function and return the answer.</a:t>
            </a:r>
          </a:p>
          <a:p>
            <a:endParaRPr lang="en-US" baseline="0" dirty="0" smtClean="0"/>
          </a:p>
          <a:p>
            <a:r>
              <a:rPr lang="en-US" baseline="0" dirty="0" smtClean="0"/>
              <a:t>Map/Reduce is a very powerful thing that many </a:t>
            </a:r>
            <a:r>
              <a:rPr lang="en-US" baseline="0" dirty="0" err="1" smtClean="0"/>
              <a:t>nosql</a:t>
            </a:r>
            <a:r>
              <a:rPr lang="en-US" baseline="0" dirty="0" smtClean="0"/>
              <a:t> databases utilize, so you’ll hear me mention it a few more times in this talk.</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62963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other big </a:t>
            </a:r>
            <a:r>
              <a:rPr lang="en-US" baseline="0" dirty="0" err="1" smtClean="0"/>
              <a:t>NoSQL</a:t>
            </a:r>
            <a:r>
              <a:rPr lang="en-US" baseline="0" dirty="0" smtClean="0"/>
              <a:t> topic that people talk about is scaling to handle BIG DATA.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16</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Brewer’s CAP theorem</a:t>
            </a:r>
            <a:r>
              <a:rPr lang="en-US" sz="1200" b="0" i="0" kern="1200" baseline="0" dirty="0" smtClean="0">
                <a:solidFill>
                  <a:schemeClr val="tx1"/>
                </a:solidFill>
                <a:effectLst/>
                <a:latin typeface="+mn-lt"/>
                <a:ea typeface="+mn-ea"/>
                <a:cs typeface="+mn-cs"/>
              </a:rPr>
              <a:t> states that y</a:t>
            </a:r>
            <a:r>
              <a:rPr lang="en-US" sz="1200" b="0" i="0" kern="1200" dirty="0" smtClean="0">
                <a:solidFill>
                  <a:schemeClr val="tx1"/>
                </a:solidFill>
                <a:effectLst/>
                <a:latin typeface="+mn-lt"/>
                <a:ea typeface="+mn-ea"/>
                <a:cs typeface="+mn-cs"/>
              </a:rPr>
              <a:t>ou can only have 2 of the following</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at any given time</a:t>
            </a:r>
            <a:r>
              <a:rPr lang="en-US" sz="1200" b="0" i="0" kern="1200" baseline="0" dirty="0" smtClean="0">
                <a:solidFill>
                  <a:schemeClr val="tx1"/>
                </a:solidFill>
                <a:effectLst/>
                <a:latin typeface="+mn-lt"/>
                <a:ea typeface="+mn-ea"/>
                <a:cs typeface="+mn-cs"/>
              </a:rPr>
              <a:t> in a distributed system:</a:t>
            </a:r>
            <a:endParaRPr lang="en-US" sz="1200" b="0" i="0" kern="1200" dirty="0" smtClean="0">
              <a:solidFill>
                <a:schemeClr val="tx1"/>
              </a:solidFill>
              <a:effectLst/>
              <a:latin typeface="+mn-lt"/>
              <a:ea typeface="+mn-ea"/>
              <a:cs typeface="+mn-cs"/>
            </a:endParaRPr>
          </a:p>
          <a:p>
            <a:endParaRPr lang="en-US" sz="1200" b="0" i="1" u="none" strike="noStrike" kern="1200" dirty="0" smtClean="0">
              <a:solidFill>
                <a:schemeClr val="tx1"/>
              </a:solidFill>
              <a:effectLst/>
              <a:latin typeface="+mn-lt"/>
              <a:ea typeface="+mn-ea"/>
              <a:cs typeface="+mn-cs"/>
              <a:hlinkClick r:id="rId3" tooltip="Consistency (database systems)"/>
            </a:endParaRPr>
          </a:p>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a:t>
            </a:r>
            <a:r>
              <a:rPr lang="en-US" dirty="0" smtClean="0"/>
              <a:t>data at </a:t>
            </a:r>
            <a:r>
              <a:rPr lang="en-US" sz="1200" b="0" i="0" kern="1200" dirty="0" smtClean="0">
                <a:solidFill>
                  <a:schemeClr val="tx1"/>
                </a:solidFill>
                <a:effectLst/>
                <a:latin typeface="+mn-lt"/>
                <a:ea typeface="+mn-ea"/>
                <a:cs typeface="+mn-cs"/>
              </a:rPr>
              <a:t>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 databases</a:t>
            </a:r>
            <a:r>
              <a:rPr lang="en-US" baseline="0" dirty="0" smtClean="0"/>
              <a:t> are said to be consistent and available. </a:t>
            </a:r>
          </a:p>
          <a:p>
            <a:endParaRPr lang="en-US" baseline="0"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904439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 to scale out though, we automatically have to accept that a node might die. Thus, we </a:t>
            </a:r>
            <a:r>
              <a:rPr lang="en-US" baseline="0" dirty="0" smtClean="0"/>
              <a:t>have to compromise and give up some availability or consistency.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3972910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What is </a:t>
            </a:r>
            <a:r>
              <a:rPr lang="en-US" b="1" dirty="0" err="1" smtClean="0"/>
              <a:t>NoSQL</a:t>
            </a:r>
            <a:r>
              <a:rPr lang="en-US" b="1" dirty="0" smtClean="0"/>
              <a:t>? </a:t>
            </a:r>
            <a:r>
              <a:rPr lang="en-US" dirty="0" smtClean="0"/>
              <a:t>- </a:t>
            </a:r>
            <a:r>
              <a:rPr lang="en-US" dirty="0" err="1" smtClean="0"/>
              <a:t>NoSQL</a:t>
            </a:r>
            <a:r>
              <a:rPr lang="en-US" dirty="0" smtClean="0"/>
              <a:t> isn't a thing. It's just a category of things which it is not. When we talk about not being SQL, we really mean not being relational.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THIS TALK IS NOT</a:t>
            </a:r>
            <a:r>
              <a:rPr lang="en-US" b="1" baseline="0" dirty="0" smtClean="0"/>
              <a:t> </a:t>
            </a:r>
            <a:r>
              <a:rPr lang="en-US" baseline="0" dirty="0" smtClean="0"/>
              <a:t>to trash relational databases. Relational databases have been around many years for a reason. They do quite a few things very well. However, the industry is reaching a point where we’re recognizing that data storage is not a one size fits all thing.</a:t>
            </a:r>
            <a:endParaRPr lang="en-US" dirty="0" smtClean="0"/>
          </a:p>
          <a:p>
            <a:endParaRPr lang="en-US" dirty="0" smtClean="0"/>
          </a:p>
          <a:p>
            <a:r>
              <a:rPr lang="en-US" dirty="0" smtClean="0"/>
              <a:t>The goal is to try to help you wade through the myriad number of options.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332206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There’s one last thing to think about here. We’re talking about spreading our data out across machines. You think it sucks to load</a:t>
            </a:r>
            <a:r>
              <a:rPr lang="en-US" baseline="0" dirty="0" smtClean="0"/>
              <a:t> up eclipse or visual studio from your local hard drive? Think about this: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~70-80ms round trip over the internet right off the bat.</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a:p>
            <a:r>
              <a:rPr lang="en-US" dirty="0" smtClean="0"/>
              <a:t>Distributing your data to be fast involved</a:t>
            </a:r>
            <a:r>
              <a:rPr lang="en-US" baseline="0" dirty="0" smtClean="0"/>
              <a:t> you staying in your data center.</a:t>
            </a:r>
          </a:p>
          <a:p>
            <a:r>
              <a:rPr lang="en-US" baseline="0" dirty="0" smtClean="0"/>
              <a:t>Distributing your data for failover to another data center is another topic entirely.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scenario,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few things to consider when trying to pick out how to store your data:</a:t>
            </a:r>
          </a:p>
          <a:p>
            <a:r>
              <a:rPr lang="en-US" b="1" baseline="0" dirty="0" smtClean="0"/>
              <a:t>What does my data model look like? </a:t>
            </a:r>
          </a:p>
          <a:p>
            <a:pPr marL="171450" indent="-171450">
              <a:buFont typeface="Arial" pitchFamily="34" charset="0"/>
              <a:buChar char="•"/>
            </a:pPr>
            <a:r>
              <a:rPr lang="en-US" baseline="0" dirty="0" smtClean="0"/>
              <a:t>Is it flat? </a:t>
            </a:r>
          </a:p>
          <a:p>
            <a:pPr marL="171450" indent="-171450">
              <a:buFont typeface="Arial" pitchFamily="34" charset="0"/>
              <a:buChar char="•"/>
            </a:pPr>
            <a:r>
              <a:rPr lang="en-US" baseline="0" dirty="0" smtClean="0"/>
              <a:t>Does it have nested structures? </a:t>
            </a:r>
          </a:p>
          <a:p>
            <a:pPr marL="171450" indent="-171450">
              <a:buFont typeface="Arial" pitchFamily="34" charset="0"/>
              <a:buChar char="•"/>
            </a:pPr>
            <a:r>
              <a:rPr lang="en-US" baseline="0" dirty="0" smtClean="0"/>
              <a:t>Do you have small or large aggregate roots?</a:t>
            </a:r>
          </a:p>
          <a:p>
            <a:pPr marL="171450" indent="-171450">
              <a:buFont typeface="Arial" pitchFamily="34" charset="0"/>
              <a:buChar char="•"/>
            </a:pPr>
            <a:r>
              <a:rPr lang="en-US" baseline="0" dirty="0" smtClean="0"/>
              <a:t>Is it hierarchical?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do I need to access my data?</a:t>
            </a:r>
          </a:p>
          <a:p>
            <a:pPr marL="171450" indent="-171450">
              <a:buFont typeface="Arial" pitchFamily="34" charset="0"/>
              <a:buChar char="•"/>
            </a:pPr>
            <a:r>
              <a:rPr lang="en-US" baseline="0" dirty="0" smtClean="0"/>
              <a:t>Am I read heavy or write heavy? Maybe a mix of both?</a:t>
            </a:r>
          </a:p>
          <a:p>
            <a:pPr marL="171450" indent="-171450">
              <a:buFont typeface="Arial" pitchFamily="34" charset="0"/>
              <a:buChar char="•"/>
            </a:pPr>
            <a:r>
              <a:rPr lang="en-US" baseline="0" dirty="0" smtClean="0"/>
              <a:t>Do I have situations where there is contention to write to the same piece of data?</a:t>
            </a:r>
          </a:p>
          <a:p>
            <a:pPr marL="171450" indent="-171450">
              <a:buFont typeface="Arial" pitchFamily="34" charset="0"/>
              <a:buChar char="•"/>
            </a:pPr>
            <a:r>
              <a:rPr lang="en-US" baseline="0" dirty="0" smtClean="0"/>
              <a:t>Do I need to do ad-hoc queries?</a:t>
            </a:r>
          </a:p>
          <a:p>
            <a:pPr marL="171450" indent="-171450">
              <a:buFont typeface="Arial" pitchFamily="34" charset="0"/>
              <a:buChar char="•"/>
            </a:pPr>
            <a:r>
              <a:rPr lang="en-US" baseline="0" dirty="0" smtClean="0"/>
              <a:t>What kinds of reports do I need to produce?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much data do you have?</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 Three types of lies: lies, damned lies, and benchmarks. Talk about BS metrics where benchmarks compare databases that are durable against in memory stores. </a:t>
            </a:r>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replicated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setup</a:t>
            </a:r>
            <a:r>
              <a:rPr lang="en-US" baseline="0" dirty="0" smtClean="0"/>
              <a:t> is something you see in Dynamo based systems. You have a ring of nodes and they all know about each other. Any node can service requests for any bit of data. To understand it, we need to talk a little bit about consistent hashing.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 </a:t>
            </a:r>
            <a:r>
              <a:rPr lang="en-US" dirty="0" err="1" smtClean="0"/>
              <a:t>keyspace</a:t>
            </a:r>
            <a:r>
              <a:rPr lang="en-US" baseline="0" dirty="0" smtClean="0"/>
              <a:t> and make a ring, then divide that ring into even partitions.</a:t>
            </a:r>
          </a:p>
          <a:p>
            <a:r>
              <a:rPr lang="en-US" baseline="0" dirty="0" smtClean="0"/>
              <a:t>When a node joins or leaves the ring, the partitions are evenly re-distributed to the new nodes.</a:t>
            </a:r>
          </a:p>
          <a:p>
            <a:endParaRPr lang="en-US" baseline="0" dirty="0" smtClean="0"/>
          </a:p>
          <a:p>
            <a:r>
              <a:rPr lang="en-US" baseline="0" dirty="0" smtClean="0"/>
              <a:t>The benefit here is that when the topology changes, we can adjust without moving all of the data around.</a:t>
            </a:r>
          </a:p>
          <a:p>
            <a:endParaRPr lang="en-US" baseline="0" dirty="0" smtClean="0"/>
          </a:p>
          <a:p>
            <a:r>
              <a:rPr lang="en-US" baseline="0" dirty="0" smtClean="0"/>
              <a:t>We actually have the capability to scale down!</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value</a:t>
            </a:r>
            <a:r>
              <a:rPr lang="en-US" baseline="0" dirty="0" smtClean="0"/>
              <a:t> of 3 means that the data will be replicated to 3 separate partitions on the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 a W value less than N, we’re able to choose how many nodes </a:t>
            </a:r>
            <a:r>
              <a:rPr lang="en-US" baseline="0" dirty="0" smtClean="0"/>
              <a:t>we’re okay with </a:t>
            </a:r>
            <a:r>
              <a:rPr lang="en-US" baseline="0" dirty="0" err="1" smtClean="0"/>
              <a:t>ack-ing</a:t>
            </a:r>
            <a:r>
              <a:rPr lang="en-US" baseline="0" dirty="0" smtClean="0"/>
              <a:t> before we consider the write to be good.</a:t>
            </a:r>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a:t>
            </a:r>
            <a:r>
              <a:rPr lang="en-US" baseline="0" dirty="0" smtClean="0"/>
              <a:t> a R value less than N, we’re willing to accept less consistency with our data.</a:t>
            </a:r>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Multiversion</a:t>
            </a:r>
            <a:r>
              <a:rPr lang="en-US" sz="1200" b="1" i="0" kern="1200" dirty="0" smtClean="0">
                <a:solidFill>
                  <a:schemeClr val="tx1"/>
                </a:solidFill>
                <a:effectLst/>
                <a:latin typeface="+mn-lt"/>
                <a:ea typeface="+mn-ea"/>
                <a:cs typeface="+mn-cs"/>
              </a:rPr>
              <a:t> concurrency control</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you see here are what I’m considering the major players</a:t>
            </a:r>
            <a:r>
              <a:rPr lang="en-US" baseline="0" dirty="0" smtClean="0"/>
              <a:t> at the moment. There are a few others I would have liked to squeeze into this talk, namely </a:t>
            </a:r>
            <a:r>
              <a:rPr lang="en-US" baseline="0" dirty="0" err="1" smtClean="0"/>
              <a:t>RavenDB</a:t>
            </a:r>
            <a:r>
              <a:rPr lang="en-US" baseline="0" dirty="0" smtClean="0"/>
              <a:t> and Cassandra.</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a:t>
            </a: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42</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47</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48</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Managing petabytes sounds sexy? </a:t>
            </a:r>
          </a:p>
          <a:p>
            <a:endParaRPr lang="en-US" baseline="0" dirty="0" smtClean="0"/>
          </a:p>
          <a:p>
            <a:r>
              <a:rPr lang="en-US" baseline="0" dirty="0" smtClean="0"/>
              <a:t>Unfortunately, the </a:t>
            </a:r>
            <a:r>
              <a:rPr lang="en-US" baseline="0" dirty="0" err="1" smtClean="0"/>
              <a:t>nosql</a:t>
            </a:r>
            <a:r>
              <a:rPr lang="en-US" baseline="0" dirty="0" smtClean="0"/>
              <a:t> focus has been along the lines of </a:t>
            </a:r>
            <a:r>
              <a:rPr lang="en-US" b="1" baseline="0" dirty="0" smtClean="0"/>
              <a:t>“My BIG DATA is BIGGER than your ‘big’ data”</a:t>
            </a:r>
          </a:p>
          <a:p>
            <a:endParaRPr lang="en-US" b="1" baseline="0" dirty="0" smtClean="0"/>
          </a:p>
          <a:p>
            <a:r>
              <a:rPr lang="en-US" baseline="0" dirty="0" smtClean="0"/>
              <a:t>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53</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54</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smtClean="0">
                <a:latin typeface="Consolas" pitchFamily="49" charset="0"/>
                <a:cs typeface="Consolas" pitchFamily="49" charset="0"/>
              </a:rPr>
              <a:t>START 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smtClean="0">
                <a:latin typeface="Consolas" pitchFamily="49" charset="0"/>
                <a:cs typeface="Consolas" pitchFamily="49" charset="0"/>
              </a:rPr>
              <a:t>RETURN </a:t>
            </a:r>
            <a:r>
              <a:rPr lang="en-US" sz="2000" dirty="0" err="1" smtClean="0">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042" y="505969"/>
            <a:ext cx="4049915" cy="4893647"/>
          </a:xfrm>
          <a:prstGeom prst="rect">
            <a:avLst/>
          </a:prstGeom>
        </p:spPr>
      </p:pic>
      <p:sp>
        <p:nvSpPr>
          <p:cNvPr id="3" name="Title 2"/>
          <p:cNvSpPr>
            <a:spLocks noGrp="1"/>
          </p:cNvSpPr>
          <p:nvPr>
            <p:ph type="title"/>
          </p:nvPr>
        </p:nvSpPr>
        <p:spPr/>
        <p:txBody>
          <a:bodyPr>
            <a:normAutofit/>
          </a:bodyPr>
          <a:lstStyle/>
          <a:p>
            <a:r>
              <a:rPr lang="en-US" sz="4400" dirty="0" smtClean="0"/>
              <a:t>Did he just say map/reduce?</a:t>
            </a:r>
            <a:endParaRPr lang="en-US" sz="4400" dirty="0"/>
          </a:p>
        </p:txBody>
      </p:sp>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solidFill>
                  <a:schemeClr val="accent1"/>
                </a:solidFill>
              </a:rPr>
              <a:t>That sounds confusing.</a:t>
            </a:r>
            <a:endParaRPr lang="en-US" sz="3600" dirty="0">
              <a:solidFill>
                <a:schemeClr val="accent1"/>
              </a:solidFill>
            </a:endParaRPr>
          </a:p>
        </p:txBody>
      </p:sp>
      <p:sp>
        <p:nvSpPr>
          <p:cNvPr id="4" name="Rectangle 3"/>
          <p:cNvSpPr/>
          <p:nvPr/>
        </p:nvSpPr>
        <p:spPr>
          <a:xfrm>
            <a:off x="2547042" y="5181600"/>
            <a:ext cx="4049915" cy="246221"/>
          </a:xfrm>
          <a:prstGeom prst="rect">
            <a:avLst/>
          </a:prstGeom>
        </p:spPr>
        <p:txBody>
          <a:bodyPr wrap="square">
            <a:spAutoFit/>
          </a:bodyPr>
          <a:lstStyle/>
          <a:p>
            <a:pPr algn="r"/>
            <a:r>
              <a:rPr lang="en-US" sz="1000" dirty="0"/>
              <a:t>http://www.flickr.com/photos/philmanker/3654636770/</a:t>
            </a:r>
          </a:p>
        </p:txBody>
      </p:sp>
    </p:spTree>
    <p:extLst>
      <p:ext uri="{BB962C8B-B14F-4D97-AF65-F5344CB8AC3E}">
        <p14:creationId xmlns:p14="http://schemas.microsoft.com/office/powerpoint/2010/main" val="203654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048" y="656900"/>
            <a:ext cx="5753903" cy="4620270"/>
          </a:xfrm>
          <a:prstGeom prst="rect">
            <a:avLst/>
          </a:prstGeom>
        </p:spPr>
      </p:pic>
    </p:spTree>
    <p:extLst>
      <p:ext uri="{BB962C8B-B14F-4D97-AF65-F5344CB8AC3E}">
        <p14:creationId xmlns:p14="http://schemas.microsoft.com/office/powerpoint/2010/main" val="35703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694" y="2204720"/>
            <a:ext cx="3358612" cy="2400657"/>
          </a:xfrm>
          <a:prstGeom prst="rect">
            <a:avLst/>
          </a:prstGeom>
          <a:noFill/>
        </p:spPr>
        <p:txBody>
          <a:bodyPr wrap="none" rtlCol="0">
            <a:spAutoFit/>
          </a:bodyPr>
          <a:lstStyle/>
          <a:p>
            <a:r>
              <a:rPr lang="en-US" sz="15000" dirty="0" smtClean="0">
                <a:latin typeface="Consolas" pitchFamily="49" charset="0"/>
                <a:cs typeface="Consolas" pitchFamily="49" charset="0"/>
              </a:rPr>
              <a:t>SQL</a:t>
            </a:r>
            <a:endParaRPr lang="en-US" sz="15000" dirty="0">
              <a:latin typeface="Consolas" pitchFamily="49" charset="0"/>
              <a:cs typeface="Consolas" pitchFamily="49" charset="0"/>
            </a:endParaRPr>
          </a:p>
        </p:txBody>
      </p:sp>
      <p:sp>
        <p:nvSpPr>
          <p:cNvPr id="3" name="&quot;No&quot; Symbol 2"/>
          <p:cNvSpPr/>
          <p:nvPr/>
        </p:nvSpPr>
        <p:spPr>
          <a:xfrm>
            <a:off x="2113280" y="1412240"/>
            <a:ext cx="4795520" cy="4216400"/>
          </a:xfrm>
          <a:prstGeom prst="noSmoking">
            <a:avLst>
              <a:gd name="adj" fmla="val 8359"/>
            </a:avLst>
          </a:prstGeom>
          <a:solidFill>
            <a:schemeClr val="accent1">
              <a:alpha val="30000"/>
            </a:schemeClr>
          </a:solidFill>
          <a:ln w="2222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8858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307098667"/>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 Hashing</a:t>
            </a:r>
            <a:endParaRPr lang="en-US" sz="36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 y="397193"/>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8" name="Rectangle 7"/>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65193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3" name="TextBox 42"/>
          <p:cNvSpPr txBox="1"/>
          <p:nvPr/>
        </p:nvSpPr>
        <p:spPr>
          <a:xfrm>
            <a:off x="2406170" y="2321280"/>
            <a:ext cx="1670255" cy="369332"/>
          </a:xfrm>
          <a:prstGeom prst="rect">
            <a:avLst/>
          </a:prstGeom>
          <a:noFill/>
        </p:spPr>
        <p:txBody>
          <a:bodyPr wrap="square" rtlCol="0">
            <a:spAutoFit/>
          </a:bodyPr>
          <a:lstStyle/>
          <a:p>
            <a:r>
              <a:rPr lang="en-US" dirty="0" smtClean="0">
                <a:latin typeface="Consolas" pitchFamily="49" charset="0"/>
                <a:cs typeface="Consolas" pitchFamily="49" charset="0"/>
              </a:rPr>
              <a:t>(N = 3)</a:t>
            </a:r>
            <a:endParaRPr lang="en-US" dirty="0">
              <a:latin typeface="Consolas" pitchFamily="49" charset="0"/>
              <a:cs typeface="Consolas" pitchFamily="49" charset="0"/>
            </a:endParaRPr>
          </a:p>
        </p:txBody>
      </p:sp>
      <p:sp>
        <p:nvSpPr>
          <p:cNvPr id="45" name="Rectangle 44"/>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52259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(W = 2)</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631938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110155"/>
            <a:ext cx="2672754" cy="2295768"/>
          </a:xfrm>
          <a:prstGeom prst="arc">
            <a:avLst>
              <a:gd name="adj1" fmla="val 8642064"/>
              <a:gd name="adj2" fmla="val 1529779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733227"/>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170610"/>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(R = 1)</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get(“car”,”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450337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11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Store the state of an aggregate root (DDD).</a:t>
            </a:r>
          </a:p>
          <a:p>
            <a:r>
              <a:rPr lang="en-US" sz="2000" dirty="0" smtClean="0"/>
              <a:t>Master/master replication.</a:t>
            </a:r>
          </a:p>
          <a:p>
            <a:r>
              <a:rPr lang="en-US" sz="2000" dirty="0" smtClean="0"/>
              <a:t>Poor network between nodes.</a:t>
            </a:r>
          </a:p>
          <a:p>
            <a:r>
              <a:rPr lang="en-US" sz="2000" dirty="0" smtClean="0"/>
              <a:t>Flexible schema.</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6" name="Content Placeholder 5"/>
          <p:cNvSpPr>
            <a:spLocks noGrp="1"/>
          </p:cNvSpPr>
          <p:nvPr>
            <p:ph sz="quarter" idx="4"/>
          </p:nvPr>
        </p:nvSpPr>
        <p:spPr/>
        <p:txBody>
          <a:bodyPr>
            <a:normAutofit/>
          </a:bodyPr>
          <a:lstStyle/>
          <a:p>
            <a:r>
              <a:rPr lang="en-US" sz="2000" dirty="0" smtClean="0"/>
              <a:t>More data than one server can store.</a:t>
            </a:r>
          </a:p>
          <a:p>
            <a:r>
              <a:rPr lang="en-US" sz="2000" dirty="0" smtClean="0"/>
              <a:t>Ad-hoc queries.</a:t>
            </a:r>
            <a:endParaRPr lang="en-US" sz="2000"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563426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Highly connected data.</a:t>
            </a:r>
          </a:p>
          <a:p>
            <a:endParaRPr lang="en-US" sz="2000" dirty="0" smtClean="0"/>
          </a:p>
          <a:p>
            <a:pPr marL="0" indent="0">
              <a:buNone/>
            </a:pPr>
            <a:r>
              <a:rPr lang="en-US" dirty="0" smtClean="0"/>
              <a:t>  </a:t>
            </a:r>
          </a:p>
          <a:p>
            <a:endParaRPr lang="en-US"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a:t>More data than one server can store.</a:t>
            </a:r>
          </a:p>
          <a:p>
            <a:pPr marL="0" indent="0">
              <a:buNone/>
            </a:pPr>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28331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Eventually Consistent</a:t>
            </a:r>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Caching.</a:t>
            </a:r>
          </a:p>
          <a:p>
            <a:r>
              <a:rPr lang="en-US" sz="2000" dirty="0" smtClean="0"/>
              <a:t>Basic pub/sub.</a:t>
            </a:r>
          </a:p>
          <a:p>
            <a:r>
              <a:rPr lang="en-US" sz="2000" dirty="0" smtClean="0"/>
              <a:t>Concurrent writes to shared resources.</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normAutofit/>
          </a:bodyPr>
          <a:lstStyle/>
          <a:p>
            <a:r>
              <a:rPr lang="en-US" sz="2000" dirty="0" smtClean="0"/>
              <a:t>Ad-hoc queries.</a:t>
            </a:r>
            <a:endParaRPr lang="en-US" sz="2000"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0479066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quorum</a:t>
            </a:r>
          </a:p>
          <a:p>
            <a:r>
              <a:rPr lang="en-US" dirty="0" smtClean="0"/>
              <a:t>Linux based</a:t>
            </a:r>
          </a:p>
          <a:p>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A lot of data.</a:t>
            </a:r>
          </a:p>
          <a:p>
            <a:r>
              <a:rPr lang="en-US" sz="2000" dirty="0" smtClean="0"/>
              <a:t>Full text search.</a:t>
            </a:r>
          </a:p>
          <a:p>
            <a:r>
              <a:rPr lang="en-US" sz="2000" dirty="0" smtClean="0"/>
              <a:t>Data always available even in node/network failures.</a:t>
            </a:r>
          </a:p>
          <a:p>
            <a:endParaRPr lang="en-US" sz="2000"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smtClean="0"/>
              <a:t>Single</a:t>
            </a:r>
            <a:r>
              <a:rPr lang="en-US" dirty="0" smtClean="0"/>
              <a:t> </a:t>
            </a:r>
            <a:r>
              <a:rPr lang="en-US" sz="2000" dirty="0" smtClean="0"/>
              <a:t>server</a:t>
            </a:r>
            <a:r>
              <a:rPr lang="en-US" dirty="0" smtClean="0"/>
              <a:t> environment.</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323788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03787" y="593338"/>
            <a:ext cx="1709195" cy="1922844"/>
          </a:xfrm>
          <a:prstGeom prst="rect">
            <a:avLst/>
          </a:prstGeom>
        </p:spPr>
      </p:pic>
      <p:pic>
        <p:nvPicPr>
          <p:cNvPr id="6" name="Picture 5"/>
          <p:cNvPicPr>
            <a:picLocks noChangeAspect="1"/>
          </p:cNvPicPr>
          <p:nvPr/>
        </p:nvPicPr>
        <p:blipFill>
          <a:blip r:embed="rId5"/>
          <a:stretch>
            <a:fillRect/>
          </a:stretch>
        </p:blipFill>
        <p:spPr>
          <a:xfrm>
            <a:off x="2496060" y="2713508"/>
            <a:ext cx="1790700" cy="571500"/>
          </a:xfrm>
          <a:prstGeom prst="rect">
            <a:avLst/>
          </a:prstGeom>
        </p:spPr>
      </p:pic>
      <p:pic>
        <p:nvPicPr>
          <p:cNvPr id="7" name="Picture 6"/>
          <p:cNvPicPr>
            <a:picLocks noChangeAspect="1"/>
          </p:cNvPicPr>
          <p:nvPr/>
        </p:nvPicPr>
        <p:blipFill>
          <a:blip r:embed="rId6"/>
          <a:stretch>
            <a:fillRect/>
          </a:stretch>
        </p:blipFill>
        <p:spPr>
          <a:xfrm>
            <a:off x="5923969" y="2972567"/>
            <a:ext cx="2518465" cy="624882"/>
          </a:xfrm>
          <a:prstGeom prst="rect">
            <a:avLst/>
          </a:prstGeom>
        </p:spPr>
      </p:pic>
      <p:pic>
        <p:nvPicPr>
          <p:cNvPr id="9" name="Picture 8"/>
          <p:cNvPicPr>
            <a:picLocks noChangeAspect="1"/>
          </p:cNvPicPr>
          <p:nvPr/>
        </p:nvPicPr>
        <p:blipFill>
          <a:blip r:embed="rId7"/>
          <a:stretch>
            <a:fillRect/>
          </a:stretch>
        </p:blipFill>
        <p:spPr>
          <a:xfrm>
            <a:off x="5232400" y="4572000"/>
            <a:ext cx="2311400" cy="635000"/>
          </a:xfrm>
          <a:prstGeom prst="rect">
            <a:avLst/>
          </a:prstGeom>
        </p:spPr>
      </p:pic>
      <p:pic>
        <p:nvPicPr>
          <p:cNvPr id="10" name="Picture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Partition Tolerant</a:t>
            </a:r>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Platform</a:t>
            </a:r>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Tons of data.</a:t>
            </a:r>
          </a:p>
          <a:p>
            <a:endParaRPr lang="en-US" sz="2000" dirty="0" smtClean="0"/>
          </a:p>
        </p:txBody>
      </p:sp>
      <p:sp>
        <p:nvSpPr>
          <p:cNvPr id="8" name="Text Placeholder 7"/>
          <p:cNvSpPr>
            <a:spLocks noGrp="1"/>
          </p:cNvSpPr>
          <p:nvPr>
            <p:ph type="body" sz="quarter" idx="3"/>
          </p:nvPr>
        </p:nvSpPr>
        <p:spPr/>
        <p:txBody>
          <a:bodyPr/>
          <a:lstStyle/>
          <a:p>
            <a:r>
              <a:rPr lang="en-US" dirty="0" smtClean="0"/>
              <a:t>When to Avoid</a:t>
            </a:r>
            <a:endParaRPr lang="en-US" dirty="0"/>
          </a:p>
        </p:txBody>
      </p:sp>
      <p:sp>
        <p:nvSpPr>
          <p:cNvPr id="9" name="Content Placeholder 8"/>
          <p:cNvSpPr>
            <a:spLocks noGrp="1"/>
          </p:cNvSpPr>
          <p:nvPr>
            <p:ph sz="quarter" idx="4"/>
          </p:nvPr>
        </p:nvSpPr>
        <p:spPr/>
        <p:txBody>
          <a:bodyPr>
            <a:normAutofit/>
          </a:bodyPr>
          <a:lstStyle/>
          <a:p>
            <a:r>
              <a:rPr lang="en-US" sz="2000" dirty="0" smtClean="0"/>
              <a:t>Single server environment.</a:t>
            </a:r>
          </a:p>
          <a:p>
            <a:r>
              <a:rPr lang="en-US" sz="2000" dirty="0" smtClean="0"/>
              <a:t>Flexible schema.</a:t>
            </a:r>
            <a:endParaRPr lang="en-US" sz="2000"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3090377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a:t>
            </a:r>
            <a:r>
              <a:rPr lang="en-US" dirty="0" smtClean="0"/>
              <a:t>Weeks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15678</TotalTime>
  <Words>3097</Words>
  <Application>Microsoft Office PowerPoint</Application>
  <PresentationFormat>On-screen Show (4:3)</PresentationFormat>
  <Paragraphs>488</Paragraphs>
  <Slides>55</Slides>
  <Notes>51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NewsPrint</vt:lpstr>
      <vt:lpstr>NoSQL Smackdown</vt:lpstr>
      <vt:lpstr>Who is this guy?</vt:lpstr>
      <vt:lpstr>PowerPoint Presentation</vt:lpstr>
      <vt:lpstr>Right Tool For The Job</vt:lpstr>
      <vt:lpstr>The Players</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Did he just say map/reduce?</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Quorum</vt:lpstr>
      <vt:lpstr>Quorum</vt:lpstr>
      <vt:lpstr>Quorum</vt:lpstr>
      <vt:lpstr>Quorum</vt:lpstr>
      <vt:lpstr>Document DataBases</vt:lpstr>
      <vt:lpstr>PowerPoint Presentation</vt:lpstr>
      <vt:lpstr>PowerPoint Presentation</vt:lpstr>
      <vt:lpstr>Graph DataBases</vt:lpstr>
      <vt:lpstr>PowerPoint Presentation</vt:lpstr>
      <vt:lpstr>PowerPoint Presentation</vt:lpstr>
      <vt:lpstr>Key/Value DataBases</vt:lpstr>
      <vt:lpstr>PowerPoint Presentation</vt:lpstr>
      <vt:lpstr>PowerPoint Presentation</vt:lpstr>
      <vt:lpstr>PowerPoint Presentation</vt:lpstr>
      <vt:lpstr>PowerPoint Presentation</vt:lpstr>
      <vt:lpstr>Columnar DataBases</vt:lpstr>
      <vt:lpstr>PowerPoint Presentation</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175</cp:revision>
  <dcterms:created xsi:type="dcterms:W3CDTF">2012-07-08T19:31:48Z</dcterms:created>
  <dcterms:modified xsi:type="dcterms:W3CDTF">2012-08-01T12:58:24Z</dcterms:modified>
</cp:coreProperties>
</file>