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8" r:id="rId3"/>
    <p:sldId id="267" r:id="rId4"/>
    <p:sldId id="270" r:id="rId5"/>
    <p:sldId id="277" r:id="rId6"/>
    <p:sldId id="293" r:id="rId7"/>
    <p:sldId id="275" r:id="rId8"/>
    <p:sldId id="276" r:id="rId9"/>
    <p:sldId id="279" r:id="rId10"/>
    <p:sldId id="259" r:id="rId11"/>
    <p:sldId id="261" r:id="rId12"/>
    <p:sldId id="280" r:id="rId13"/>
    <p:sldId id="281" r:id="rId14"/>
    <p:sldId id="282" r:id="rId15"/>
    <p:sldId id="283" r:id="rId16"/>
    <p:sldId id="284" r:id="rId17"/>
    <p:sldId id="294" r:id="rId18"/>
    <p:sldId id="285" r:id="rId19"/>
    <p:sldId id="288" r:id="rId20"/>
    <p:sldId id="291" r:id="rId21"/>
    <p:sldId id="287" r:id="rId22"/>
    <p:sldId id="27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1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9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8254F-5337-47CA-98DC-6715C9100BC0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48148-5ED5-4454-B1A4-0AA8E821C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44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If they choose Login/Register, either after closing pop-up or on popup, this page will be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A5004-5974-4533-B54C-2C5E36038F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49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121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4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78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622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772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828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071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19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541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8922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5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921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0588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6561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87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4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2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2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9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0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3639-D40F-44CB-ACE7-2CEDE767EA2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0894-C8D8-40D7-B81B-B44E8E320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744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050B-D4F0-4620-81BF-C23AC0A2648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EE32-6BFB-43EA-8748-FAD894A75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1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0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0617" y="0"/>
            <a:ext cx="5806110" cy="5164428"/>
          </a:xfrm>
          <a:prstGeom prst="rect">
            <a:avLst/>
          </a:prstGeom>
        </p:spPr>
      </p:pic>
      <p:pic>
        <p:nvPicPr>
          <p:cNvPr id="4" name="Picture 3" descr="digital-in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5725" y="2942822"/>
            <a:ext cx="349763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04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53143"/>
            <a:ext cx="9144000" cy="1638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 all three contest to increase your total score and win the exiting prizes.</a:t>
            </a:r>
          </a:p>
          <a:p>
            <a:endParaRPr lang="en-US" dirty="0"/>
          </a:p>
          <a:p>
            <a:r>
              <a:rPr lang="en-US" dirty="0"/>
              <a:t>Your Score:  180</a:t>
            </a:r>
          </a:p>
          <a:p>
            <a:r>
              <a:rPr lang="en-US" strike="sngStrike" dirty="0"/>
              <a:t>Your Position: 180</a:t>
            </a:r>
          </a:p>
          <a:p>
            <a:r>
              <a:rPr lang="en-US" sz="1600" i="1" u="sng" dirty="0"/>
              <a:t>Click to see the scoreboard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3420001"/>
            <a:ext cx="16764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Day Contest</a:t>
            </a:r>
          </a:p>
        </p:txBody>
      </p:sp>
      <p:sp>
        <p:nvSpPr>
          <p:cNvPr id="9" name="Oval 8"/>
          <p:cNvSpPr/>
          <p:nvPr/>
        </p:nvSpPr>
        <p:spPr>
          <a:xfrm>
            <a:off x="5429534" y="3485221"/>
            <a:ext cx="16764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Ultimate</a:t>
            </a:r>
          </a:p>
          <a:p>
            <a:pPr algn="ctr"/>
            <a:r>
              <a:rPr lang="en-US" dirty="0"/>
              <a:t>Contest</a:t>
            </a:r>
          </a:p>
        </p:txBody>
      </p:sp>
      <p:sp>
        <p:nvSpPr>
          <p:cNvPr id="10" name="Oval 9"/>
          <p:cNvSpPr/>
          <p:nvPr/>
        </p:nvSpPr>
        <p:spPr>
          <a:xfrm>
            <a:off x="8204200" y="3496201"/>
            <a:ext cx="16510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Time Contest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1" y="5331742"/>
            <a:ext cx="167640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Click to Play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0" y="304801"/>
            <a:ext cx="3429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Score :</a:t>
            </a:r>
          </a:p>
          <a:p>
            <a:r>
              <a:rPr lang="en-US" sz="2500" dirty="0">
                <a:solidFill>
                  <a:schemeClr val="bg1"/>
                </a:solidFill>
              </a:rPr>
              <a:t>Correct Answers :</a:t>
            </a:r>
          </a:p>
          <a:p>
            <a:r>
              <a:rPr lang="en-US" sz="2500" dirty="0">
                <a:solidFill>
                  <a:schemeClr val="bg1"/>
                </a:solidFill>
              </a:rPr>
              <a:t>Wrong Answers 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6276109"/>
            <a:ext cx="9144000" cy="62865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8351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TERMS AND CONDITION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9577" y="497679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To PLAY the Contest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8A0A85-BAE9-4188-B333-474A17BA8D17}"/>
              </a:ext>
            </a:extLst>
          </p:cNvPr>
          <p:cNvSpPr/>
          <p:nvPr/>
        </p:nvSpPr>
        <p:spPr>
          <a:xfrm>
            <a:off x="1524000" y="1"/>
            <a:ext cx="9144000" cy="14593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9AEB3C7-C186-44A1-8D53-53E9CDCCD173}"/>
              </a:ext>
            </a:extLst>
          </p:cNvPr>
          <p:cNvSpPr/>
          <p:nvPr/>
        </p:nvSpPr>
        <p:spPr>
          <a:xfrm>
            <a:off x="5429534" y="5331742"/>
            <a:ext cx="167640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Click to 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5B7B96D-CDDC-4C1B-B693-852E0C610B0E}"/>
              </a:ext>
            </a:extLst>
          </p:cNvPr>
          <p:cNvSpPr/>
          <p:nvPr/>
        </p:nvSpPr>
        <p:spPr>
          <a:xfrm>
            <a:off x="8204198" y="5314610"/>
            <a:ext cx="1651001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Click to 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FC5680-0385-434E-A7AC-DBAD5347DBB1}"/>
              </a:ext>
            </a:extLst>
          </p:cNvPr>
          <p:cNvSpPr/>
          <p:nvPr/>
        </p:nvSpPr>
        <p:spPr>
          <a:xfrm>
            <a:off x="9183757" y="1756054"/>
            <a:ext cx="1027043" cy="109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6569EB8-0E5A-4BE4-AF34-C43F99606AF5}"/>
              </a:ext>
            </a:extLst>
          </p:cNvPr>
          <p:cNvSpPr/>
          <p:nvPr/>
        </p:nvSpPr>
        <p:spPr>
          <a:xfrm>
            <a:off x="9183757" y="3002621"/>
            <a:ext cx="1027043" cy="17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5B7B96D-CDDC-4C1B-B693-852E0C610B0E}"/>
              </a:ext>
            </a:extLst>
          </p:cNvPr>
          <p:cNvSpPr/>
          <p:nvPr/>
        </p:nvSpPr>
        <p:spPr>
          <a:xfrm>
            <a:off x="8204199" y="5331742"/>
            <a:ext cx="1651001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Click to 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8BFA5C-A4D6-F042-8604-3DD6A5276DD6}"/>
              </a:ext>
            </a:extLst>
          </p:cNvPr>
          <p:cNvSpPr txBox="1"/>
          <p:nvPr/>
        </p:nvSpPr>
        <p:spPr>
          <a:xfrm>
            <a:off x="77376" y="3497146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position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5C2466B-E996-7B4D-8A37-9FFC9FB9A8CF}"/>
              </a:ext>
            </a:extLst>
          </p:cNvPr>
          <p:cNvSpPr txBox="1"/>
          <p:nvPr/>
        </p:nvSpPr>
        <p:spPr>
          <a:xfrm>
            <a:off x="1833691" y="493885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To PLAY the Contest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1BE0E9B-F3D3-0946-89CF-2A5CF569856A}"/>
              </a:ext>
            </a:extLst>
          </p:cNvPr>
          <p:cNvSpPr txBox="1"/>
          <p:nvPr/>
        </p:nvSpPr>
        <p:spPr>
          <a:xfrm>
            <a:off x="5018944" y="493533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To PLAY the Contest</a:t>
            </a:r>
          </a:p>
        </p:txBody>
      </p:sp>
    </p:spTree>
    <p:extLst>
      <p:ext uri="{BB962C8B-B14F-4D97-AF65-F5344CB8AC3E}">
        <p14:creationId xmlns:p14="http://schemas.microsoft.com/office/powerpoint/2010/main" xmlns="" val="374751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891483"/>
            <a:ext cx="9144000" cy="1638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 all three contest to increase your total score and win the exiting prizes.</a:t>
            </a:r>
          </a:p>
          <a:p>
            <a:endParaRPr lang="en-US" dirty="0"/>
          </a:p>
          <a:p>
            <a:r>
              <a:rPr lang="en-US" dirty="0"/>
              <a:t>Your Score:  180</a:t>
            </a:r>
          </a:p>
          <a:p>
            <a:r>
              <a:rPr lang="en-US" dirty="0"/>
              <a:t>Your Position: 180</a:t>
            </a:r>
          </a:p>
          <a:p>
            <a:r>
              <a:rPr lang="en-US" sz="1600" i="1" u="sng" dirty="0"/>
              <a:t>Click to see the scoreboard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3254827"/>
            <a:ext cx="16764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Day Contest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6276109"/>
            <a:ext cx="9144000" cy="62865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8A0A85-BAE9-4188-B333-474A17BA8D17}"/>
              </a:ext>
            </a:extLst>
          </p:cNvPr>
          <p:cNvSpPr/>
          <p:nvPr/>
        </p:nvSpPr>
        <p:spPr>
          <a:xfrm>
            <a:off x="1524000" y="1"/>
            <a:ext cx="9144000" cy="7686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606C56F-ED0B-4E58-AA27-88C865981F16}"/>
              </a:ext>
            </a:extLst>
          </p:cNvPr>
          <p:cNvSpPr/>
          <p:nvPr/>
        </p:nvSpPr>
        <p:spPr>
          <a:xfrm>
            <a:off x="3810000" y="2680848"/>
            <a:ext cx="6858000" cy="31542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/>
              <a:t>Contest Instruction</a:t>
            </a:r>
          </a:p>
          <a:p>
            <a:endParaRPr lang="en-US" sz="1400" dirty="0"/>
          </a:p>
          <a:p>
            <a:r>
              <a:rPr lang="en-US" sz="1400" i="1" u="sng" dirty="0"/>
              <a:t>View Previous Results</a:t>
            </a:r>
          </a:p>
          <a:p>
            <a:r>
              <a:rPr lang="en-US" sz="1400" dirty="0"/>
              <a:t>March 4: Uruguay vs. Portugal      </a:t>
            </a:r>
            <a:r>
              <a:rPr lang="en-US" sz="1400" i="1" u="sng" dirty="0"/>
              <a:t>Click to Play</a:t>
            </a:r>
          </a:p>
          <a:p>
            <a:r>
              <a:rPr lang="en-US" sz="1400" dirty="0"/>
              <a:t>Match 5 : Japan vs. Nigeria     </a:t>
            </a:r>
            <a:r>
              <a:rPr lang="en-US" sz="1400" i="1" u="sng" dirty="0"/>
              <a:t>Click to Play</a:t>
            </a:r>
          </a:p>
          <a:p>
            <a:r>
              <a:rPr lang="en-US" sz="1400" dirty="0"/>
              <a:t>Match 6 : Peru vs. England</a:t>
            </a:r>
          </a:p>
          <a:p>
            <a:r>
              <a:rPr lang="en-US" sz="1400" dirty="0"/>
              <a:t>Match 7: Russia vs. Brazil</a:t>
            </a:r>
          </a:p>
          <a:p>
            <a:r>
              <a:rPr lang="en-US" sz="1400" dirty="0"/>
              <a:t>Match 8: Italy vs. France</a:t>
            </a:r>
          </a:p>
          <a:p>
            <a:r>
              <a:rPr lang="en-US" sz="1400" dirty="0"/>
              <a:t>……………..</a:t>
            </a:r>
          </a:p>
          <a:p>
            <a:r>
              <a:rPr lang="en-US" sz="1400" dirty="0"/>
              <a:t>List of all fixtures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70BC983-CA7D-4F7F-BD84-C75AB3C11E24}"/>
              </a:ext>
            </a:extLst>
          </p:cNvPr>
          <p:cNvSpPr/>
          <p:nvPr/>
        </p:nvSpPr>
        <p:spPr>
          <a:xfrm>
            <a:off x="9183757" y="994394"/>
            <a:ext cx="1027043" cy="109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4014243-D0DE-4DF5-B47E-369780F49D0E}"/>
              </a:ext>
            </a:extLst>
          </p:cNvPr>
          <p:cNvSpPr/>
          <p:nvPr/>
        </p:nvSpPr>
        <p:spPr>
          <a:xfrm>
            <a:off x="9183757" y="2240961"/>
            <a:ext cx="1027043" cy="17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Name</a:t>
            </a:r>
          </a:p>
        </p:txBody>
      </p:sp>
    </p:spTree>
    <p:extLst>
      <p:ext uri="{BB962C8B-B14F-4D97-AF65-F5344CB8AC3E}">
        <p14:creationId xmlns:p14="http://schemas.microsoft.com/office/powerpoint/2010/main" xmlns="" val="313416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029763"/>
            <a:ext cx="9144000" cy="1638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 all three contest to increase your total score and win the exiting prizes.</a:t>
            </a:r>
          </a:p>
          <a:p>
            <a:endParaRPr lang="en-US" dirty="0"/>
          </a:p>
          <a:p>
            <a:r>
              <a:rPr lang="en-US" dirty="0"/>
              <a:t>Your Score:  180</a:t>
            </a:r>
          </a:p>
          <a:p>
            <a:r>
              <a:rPr lang="en-US" dirty="0"/>
              <a:t>Your Position: 180</a:t>
            </a:r>
          </a:p>
          <a:p>
            <a:r>
              <a:rPr lang="en-US" sz="1600" i="1" u="sng" dirty="0"/>
              <a:t>Click to see the scoreboard</a:t>
            </a:r>
          </a:p>
        </p:txBody>
      </p:sp>
      <p:sp>
        <p:nvSpPr>
          <p:cNvPr id="8" name="Oval 7"/>
          <p:cNvSpPr/>
          <p:nvPr/>
        </p:nvSpPr>
        <p:spPr>
          <a:xfrm>
            <a:off x="1732722" y="3429000"/>
            <a:ext cx="16764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Day Contest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6276109"/>
            <a:ext cx="9144000" cy="58189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8A0A85-BAE9-4188-B333-474A17BA8D17}"/>
              </a:ext>
            </a:extLst>
          </p:cNvPr>
          <p:cNvSpPr/>
          <p:nvPr/>
        </p:nvSpPr>
        <p:spPr>
          <a:xfrm>
            <a:off x="1524000" y="1"/>
            <a:ext cx="9144000" cy="88346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606C56F-ED0B-4E58-AA27-88C865981F16}"/>
              </a:ext>
            </a:extLst>
          </p:cNvPr>
          <p:cNvSpPr/>
          <p:nvPr/>
        </p:nvSpPr>
        <p:spPr>
          <a:xfrm>
            <a:off x="3810000" y="2871023"/>
            <a:ext cx="6858000" cy="289246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March 4: Uruguay vs. Portugal</a:t>
            </a:r>
          </a:p>
          <a:p>
            <a:endParaRPr lang="en-US" sz="1400" dirty="0"/>
          </a:p>
          <a:p>
            <a:pPr marL="457200" indent="-457200">
              <a:buAutoNum type="arabicPeriod"/>
            </a:pPr>
            <a:r>
              <a:rPr lang="en-US" sz="1400" dirty="0"/>
              <a:t>Which country will win the match?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Uruguay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Portugal</a:t>
            </a:r>
          </a:p>
          <a:p>
            <a:pPr marL="457200" indent="-457200">
              <a:buAutoNum type="arabicPeriod"/>
            </a:pPr>
            <a:r>
              <a:rPr lang="en-US" sz="1400" dirty="0"/>
              <a:t>What will be the final score of the match?</a:t>
            </a:r>
          </a:p>
          <a:p>
            <a:pPr lvl="1"/>
            <a:r>
              <a:rPr lang="en-US" sz="1400" dirty="0"/>
              <a:t>Uruguay [</a:t>
            </a:r>
            <a:r>
              <a:rPr lang="en-US" sz="1400" dirty="0">
                <a:solidFill>
                  <a:schemeClr val="tx1"/>
                </a:solidFill>
              </a:rPr>
              <a:t>Fill Up Box</a:t>
            </a:r>
            <a:r>
              <a:rPr lang="en-US" sz="1400" dirty="0"/>
              <a:t>] [</a:t>
            </a:r>
            <a:r>
              <a:rPr lang="en-US" sz="1400" dirty="0">
                <a:solidFill>
                  <a:schemeClr val="tx1"/>
                </a:solidFill>
              </a:rPr>
              <a:t>Fill Up Box</a:t>
            </a:r>
            <a:r>
              <a:rPr lang="en-US" sz="1400" dirty="0"/>
              <a:t>] Portugal     </a:t>
            </a:r>
          </a:p>
          <a:p>
            <a:pPr marL="457200" indent="-457200">
              <a:buAutoNum type="arabicPeriod"/>
            </a:pPr>
            <a:r>
              <a:rPr lang="en-US" sz="1400" dirty="0"/>
              <a:t>Which team will score the first goal?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Uruguay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Portugal</a:t>
            </a:r>
          </a:p>
          <a:p>
            <a:pPr marL="457200" indent="-457200">
              <a:buAutoNum type="arabicPeriod"/>
            </a:pPr>
            <a:r>
              <a:rPr lang="en-US" sz="1400" dirty="0"/>
              <a:t>Which player will score the first goal?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</a:t>
            </a:r>
            <a:r>
              <a:rPr lang="en-US" sz="1400" dirty="0"/>
              <a:t>] </a:t>
            </a:r>
            <a:r>
              <a:rPr lang="en-US" sz="1400" dirty="0">
                <a:solidFill>
                  <a:schemeClr val="tx1"/>
                </a:solidFill>
              </a:rPr>
              <a:t>– All registered players from both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163D608-71FC-491A-8376-1AFBCD29A86A}"/>
              </a:ext>
            </a:extLst>
          </p:cNvPr>
          <p:cNvSpPr/>
          <p:nvPr/>
        </p:nvSpPr>
        <p:spPr>
          <a:xfrm>
            <a:off x="9412357" y="1149839"/>
            <a:ext cx="1027043" cy="109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2BA404C-DB07-4B27-8AD0-675E4B8D8154}"/>
              </a:ext>
            </a:extLst>
          </p:cNvPr>
          <p:cNvSpPr/>
          <p:nvPr/>
        </p:nvSpPr>
        <p:spPr>
          <a:xfrm>
            <a:off x="9412357" y="2396406"/>
            <a:ext cx="1027043" cy="17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E7670F-52AF-404C-898B-041AA5D7D0A0}"/>
              </a:ext>
            </a:extLst>
          </p:cNvPr>
          <p:cNvSpPr/>
          <p:nvPr/>
        </p:nvSpPr>
        <p:spPr>
          <a:xfrm>
            <a:off x="9037983" y="5314122"/>
            <a:ext cx="1325215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xmlns="" val="196173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735712"/>
            <a:ext cx="9144000" cy="15906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 all three contest to increase your total score and win the exiting prizes.</a:t>
            </a:r>
          </a:p>
          <a:p>
            <a:endParaRPr lang="en-US" dirty="0"/>
          </a:p>
          <a:p>
            <a:r>
              <a:rPr lang="en-US" dirty="0"/>
              <a:t>Your Score:  180</a:t>
            </a:r>
          </a:p>
          <a:p>
            <a:r>
              <a:rPr lang="en-US" dirty="0"/>
              <a:t>Your Position: 180</a:t>
            </a:r>
          </a:p>
          <a:p>
            <a:r>
              <a:rPr lang="en-US" sz="1600" i="1" u="sng" dirty="0"/>
              <a:t>Click to see the scoreboard</a:t>
            </a:r>
          </a:p>
        </p:txBody>
      </p:sp>
      <p:sp>
        <p:nvSpPr>
          <p:cNvPr id="8" name="Oval 7"/>
          <p:cNvSpPr/>
          <p:nvPr/>
        </p:nvSpPr>
        <p:spPr>
          <a:xfrm>
            <a:off x="1772478" y="3121375"/>
            <a:ext cx="16764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Ultimate Contest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6276109"/>
            <a:ext cx="9144000" cy="62865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8A0A85-BAE9-4188-B333-474A17BA8D17}"/>
              </a:ext>
            </a:extLst>
          </p:cNvPr>
          <p:cNvSpPr/>
          <p:nvPr/>
        </p:nvSpPr>
        <p:spPr>
          <a:xfrm>
            <a:off x="1524000" y="1"/>
            <a:ext cx="9144000" cy="65353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606C56F-ED0B-4E58-AA27-88C865981F16}"/>
              </a:ext>
            </a:extLst>
          </p:cNvPr>
          <p:cNvSpPr/>
          <p:nvPr/>
        </p:nvSpPr>
        <p:spPr>
          <a:xfrm>
            <a:off x="3810000" y="2348122"/>
            <a:ext cx="6858000" cy="34153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/>
              <a:t>Contest Instruction</a:t>
            </a:r>
          </a:p>
          <a:p>
            <a:pPr marL="457200" indent="-457200">
              <a:buAutoNum type="arabicPeriod"/>
            </a:pPr>
            <a:endParaRPr lang="en-US" sz="1400" dirty="0"/>
          </a:p>
          <a:p>
            <a:pPr marL="457200" indent="-457200">
              <a:buAutoNum type="arabicPeriod"/>
            </a:pPr>
            <a:r>
              <a:rPr lang="en-US" sz="1400" dirty="0"/>
              <a:t>Which country will win the World Cup 2018?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</a:t>
            </a:r>
            <a:r>
              <a:rPr lang="en-US" sz="1400" dirty="0"/>
              <a:t>] </a:t>
            </a:r>
            <a:r>
              <a:rPr lang="en-US" sz="1400" dirty="0">
                <a:solidFill>
                  <a:schemeClr val="tx1"/>
                </a:solidFill>
              </a:rPr>
              <a:t>– All the teams</a:t>
            </a:r>
          </a:p>
          <a:p>
            <a:pPr marL="457200" indent="-457200">
              <a:buAutoNum type="arabicPeriod"/>
            </a:pPr>
            <a:r>
              <a:rPr lang="en-US" sz="1400" dirty="0"/>
              <a:t>Which two team will reach the World Cup 2018 final?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</a:t>
            </a:r>
            <a:r>
              <a:rPr lang="en-US" sz="1400" dirty="0"/>
              <a:t>] </a:t>
            </a:r>
            <a:r>
              <a:rPr lang="en-US" sz="1400" dirty="0">
                <a:solidFill>
                  <a:schemeClr val="tx1"/>
                </a:solidFill>
              </a:rPr>
              <a:t>– All  32 teams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</a:t>
            </a:r>
            <a:r>
              <a:rPr lang="en-US" sz="1400" dirty="0"/>
              <a:t>] </a:t>
            </a:r>
            <a:r>
              <a:rPr lang="en-US" sz="1400" dirty="0">
                <a:solidFill>
                  <a:schemeClr val="tx1"/>
                </a:solidFill>
              </a:rPr>
              <a:t>– All  32 teams</a:t>
            </a:r>
          </a:p>
          <a:p>
            <a:pPr marL="457200" indent="-457200">
              <a:buAutoNum type="arabicPeriod"/>
            </a:pPr>
            <a:r>
              <a:rPr lang="en-US" sz="1400" dirty="0"/>
              <a:t>What will be the score of World Cup 2018 final?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 – All team</a:t>
            </a:r>
            <a:r>
              <a:rPr lang="en-US" sz="1400" dirty="0"/>
              <a:t>] [</a:t>
            </a:r>
            <a:r>
              <a:rPr lang="en-US" sz="1400" dirty="0">
                <a:solidFill>
                  <a:schemeClr val="tx1"/>
                </a:solidFill>
              </a:rPr>
              <a:t>Fill Up Box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 – All team</a:t>
            </a:r>
            <a:r>
              <a:rPr lang="en-US" sz="1400" dirty="0"/>
              <a:t>] [</a:t>
            </a:r>
            <a:r>
              <a:rPr lang="en-US" sz="1400" dirty="0">
                <a:solidFill>
                  <a:schemeClr val="tx1"/>
                </a:solidFill>
              </a:rPr>
              <a:t>Fill Up Box</a:t>
            </a:r>
            <a:r>
              <a:rPr lang="en-US" sz="1400" dirty="0"/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Who will be the best player of the tournament?</a:t>
            </a:r>
          </a:p>
          <a:p>
            <a:pPr lvl="1"/>
            <a:r>
              <a:rPr lang="en-US" sz="1400" dirty="0"/>
              <a:t>[</a:t>
            </a:r>
            <a:r>
              <a:rPr lang="en-US" sz="1400" dirty="0">
                <a:solidFill>
                  <a:schemeClr val="tx1"/>
                </a:solidFill>
              </a:rPr>
              <a:t>Drop Down Button – All  players</a:t>
            </a:r>
            <a:r>
              <a:rPr lang="en-US" sz="1400" dirty="0"/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Who will be the highest scorer of the tournament?</a:t>
            </a:r>
          </a:p>
          <a:p>
            <a:pPr lvl="1"/>
            <a:r>
              <a:rPr lang="en-US" sz="1400" dirty="0">
                <a:solidFill>
                  <a:prstClr val="white"/>
                </a:solidFill>
              </a:rPr>
              <a:t>[</a:t>
            </a:r>
            <a:r>
              <a:rPr lang="en-US" sz="1400" dirty="0">
                <a:solidFill>
                  <a:prstClr val="black"/>
                </a:solidFill>
              </a:rPr>
              <a:t>Drop Down Button – All  players</a:t>
            </a:r>
            <a:r>
              <a:rPr lang="en-US" sz="1400" dirty="0">
                <a:solidFill>
                  <a:prstClr val="white"/>
                </a:solidFill>
              </a:rPr>
              <a:t>]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C158BBA-C39C-4892-AF9C-ECC84CB02595}"/>
              </a:ext>
            </a:extLst>
          </p:cNvPr>
          <p:cNvSpPr/>
          <p:nvPr/>
        </p:nvSpPr>
        <p:spPr>
          <a:xfrm>
            <a:off x="9037983" y="5314122"/>
            <a:ext cx="1325215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09CCAEC-6135-4046-9AF1-FCA8051EC81F}"/>
              </a:ext>
            </a:extLst>
          </p:cNvPr>
          <p:cNvSpPr/>
          <p:nvPr/>
        </p:nvSpPr>
        <p:spPr>
          <a:xfrm>
            <a:off x="9183757" y="838624"/>
            <a:ext cx="1027043" cy="109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E0B437-D3FA-434D-A92F-8E7453CCE2AA}"/>
              </a:ext>
            </a:extLst>
          </p:cNvPr>
          <p:cNvSpPr/>
          <p:nvPr/>
        </p:nvSpPr>
        <p:spPr>
          <a:xfrm>
            <a:off x="9183757" y="2085191"/>
            <a:ext cx="1027043" cy="17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Name</a:t>
            </a:r>
          </a:p>
        </p:txBody>
      </p:sp>
    </p:spTree>
    <p:extLst>
      <p:ext uri="{BB962C8B-B14F-4D97-AF65-F5344CB8AC3E}">
        <p14:creationId xmlns:p14="http://schemas.microsoft.com/office/powerpoint/2010/main" xmlns="" val="15784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00286"/>
            <a:ext cx="9144000" cy="1638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 all three contest to increase your total score and win the exiting prizes.</a:t>
            </a:r>
          </a:p>
          <a:p>
            <a:endParaRPr lang="en-US" dirty="0"/>
          </a:p>
          <a:p>
            <a:r>
              <a:rPr lang="en-US" dirty="0"/>
              <a:t>Your Score:  180</a:t>
            </a:r>
          </a:p>
          <a:p>
            <a:r>
              <a:rPr lang="en-US" dirty="0"/>
              <a:t>Your Position: 180</a:t>
            </a:r>
          </a:p>
          <a:p>
            <a:r>
              <a:rPr lang="en-US" sz="1600" i="1" u="sng" dirty="0"/>
              <a:t>Click to see the scoreboard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3138197"/>
            <a:ext cx="1676400" cy="16383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Time Contest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6276109"/>
            <a:ext cx="9144000" cy="62865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8A0A85-BAE9-4188-B333-474A17BA8D17}"/>
              </a:ext>
            </a:extLst>
          </p:cNvPr>
          <p:cNvSpPr/>
          <p:nvPr/>
        </p:nvSpPr>
        <p:spPr>
          <a:xfrm>
            <a:off x="1524000" y="1"/>
            <a:ext cx="9144000" cy="4770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606C56F-ED0B-4E58-AA27-88C865981F16}"/>
              </a:ext>
            </a:extLst>
          </p:cNvPr>
          <p:cNvSpPr/>
          <p:nvPr/>
        </p:nvSpPr>
        <p:spPr>
          <a:xfrm>
            <a:off x="3810000" y="2389651"/>
            <a:ext cx="6858000" cy="33738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/>
              <a:t>Contest Instruction</a:t>
            </a:r>
          </a:p>
          <a:p>
            <a:endParaRPr lang="en-US" sz="1400" dirty="0"/>
          </a:p>
          <a:p>
            <a:pPr marL="457200" indent="-457200">
              <a:buAutoNum type="arabicPeriod"/>
            </a:pPr>
            <a:r>
              <a:rPr lang="en-US" sz="1400" dirty="0"/>
              <a:t>Which country won the World Cup 2014?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Brazil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Spain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Japan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France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1C91B15-A77A-4AC0-AF4E-5F208794B18A}"/>
              </a:ext>
            </a:extLst>
          </p:cNvPr>
          <p:cNvSpPr/>
          <p:nvPr/>
        </p:nvSpPr>
        <p:spPr>
          <a:xfrm>
            <a:off x="9170505" y="726132"/>
            <a:ext cx="1027043" cy="109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C4D1A93-6F89-4419-9BF9-233C4AAB8E60}"/>
              </a:ext>
            </a:extLst>
          </p:cNvPr>
          <p:cNvSpPr/>
          <p:nvPr/>
        </p:nvSpPr>
        <p:spPr>
          <a:xfrm>
            <a:off x="9170505" y="1972699"/>
            <a:ext cx="1027043" cy="17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635AF2C-AA3C-428F-9E55-739603D4A265}"/>
              </a:ext>
            </a:extLst>
          </p:cNvPr>
          <p:cNvSpPr/>
          <p:nvPr/>
        </p:nvSpPr>
        <p:spPr>
          <a:xfrm>
            <a:off x="9037983" y="5314122"/>
            <a:ext cx="1325215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xmlns="" val="123963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310229"/>
            <a:ext cx="9144000" cy="32821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b="1" dirty="0"/>
              <a:t>Scoreboard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0" y="304801"/>
            <a:ext cx="3429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Score :</a:t>
            </a:r>
          </a:p>
          <a:p>
            <a:r>
              <a:rPr lang="en-US" sz="2500" dirty="0">
                <a:solidFill>
                  <a:schemeClr val="bg1"/>
                </a:solidFill>
              </a:rPr>
              <a:t>Correct Answers :</a:t>
            </a:r>
          </a:p>
          <a:p>
            <a:r>
              <a:rPr lang="en-US" sz="2500" dirty="0">
                <a:solidFill>
                  <a:schemeClr val="bg1"/>
                </a:solidFill>
              </a:rPr>
              <a:t>Wrong Answers 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6276109"/>
            <a:ext cx="9144000" cy="62865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8A0A85-BAE9-4188-B333-474A17BA8D17}"/>
              </a:ext>
            </a:extLst>
          </p:cNvPr>
          <p:cNvSpPr/>
          <p:nvPr/>
        </p:nvSpPr>
        <p:spPr>
          <a:xfrm>
            <a:off x="1524000" y="1"/>
            <a:ext cx="9144000" cy="52864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529202-36B5-4E82-BE12-A8304819A164}"/>
              </a:ext>
            </a:extLst>
          </p:cNvPr>
          <p:cNvSpPr/>
          <p:nvPr/>
        </p:nvSpPr>
        <p:spPr>
          <a:xfrm>
            <a:off x="1524000" y="600286"/>
            <a:ext cx="9144000" cy="1638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 all three contest to increase your total score and win the exiting prizes.</a:t>
            </a:r>
          </a:p>
          <a:p>
            <a:endParaRPr lang="en-US" dirty="0"/>
          </a:p>
          <a:p>
            <a:r>
              <a:rPr lang="en-US" dirty="0"/>
              <a:t>Your Score:  180</a:t>
            </a:r>
          </a:p>
          <a:p>
            <a:r>
              <a:rPr lang="en-US" strike="sngStrike" dirty="0"/>
              <a:t>Your Position: 180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C0D7988-541E-4E5A-9749-34A9C1BD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2966898"/>
              </p:ext>
            </p:extLst>
          </p:nvPr>
        </p:nvGraphicFramePr>
        <p:xfrm>
          <a:off x="2032000" y="3580483"/>
          <a:ext cx="8127999" cy="7416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162258552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9297095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15537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Day Contest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Ultimate Contest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Time Contest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6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28103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54511E-41D1-4945-9154-B3BE07A28ED4}"/>
              </a:ext>
            </a:extLst>
          </p:cNvPr>
          <p:cNvSpPr txBox="1"/>
          <p:nvPr/>
        </p:nvSpPr>
        <p:spPr>
          <a:xfrm>
            <a:off x="0" y="2238586"/>
            <a:ext cx="152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update</a:t>
            </a:r>
          </a:p>
          <a:p>
            <a:r>
              <a:rPr lang="en-US" dirty="0"/>
              <a:t>3 </a:t>
            </a:r>
            <a:r>
              <a:rPr lang="en-US" dirty="0" smtClean="0"/>
              <a:t>times - </a:t>
            </a:r>
            <a:endParaRPr lang="en-US" dirty="0"/>
          </a:p>
          <a:p>
            <a:r>
              <a:rPr lang="en-US" dirty="0"/>
              <a:t>Group </a:t>
            </a:r>
            <a:r>
              <a:rPr lang="en-US" dirty="0" smtClean="0"/>
              <a:t>stage,</a:t>
            </a:r>
            <a:endParaRPr lang="en-US" dirty="0"/>
          </a:p>
          <a:p>
            <a:r>
              <a:rPr lang="en-US" dirty="0" smtClean="0"/>
              <a:t>Quarter final, &amp;</a:t>
            </a:r>
            <a:endParaRPr lang="en-US" dirty="0"/>
          </a:p>
          <a:p>
            <a:r>
              <a:rPr lang="en-US" dirty="0" smtClean="0"/>
              <a:t>Final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928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F7CF9-6573-472C-AC86-B175CFD5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248"/>
            <a:ext cx="10515600" cy="86644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Additional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F3E4E7-D14D-4D7D-BA0F-5252F476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database of all 32 teams and respective players has to be maintained &amp; connected to all questions &amp; answers and backend app to enter the right answer.</a:t>
            </a:r>
          </a:p>
          <a:p>
            <a:r>
              <a:rPr lang="en-US" sz="1800" dirty="0"/>
              <a:t>The final squad will be registered by 4</a:t>
            </a:r>
            <a:r>
              <a:rPr lang="en-US" sz="1800" baseline="30000" dirty="0"/>
              <a:t>th</a:t>
            </a:r>
            <a:r>
              <a:rPr lang="en-US" sz="1800" dirty="0"/>
              <a:t> June so the database has to be updated after that accordingly.</a:t>
            </a:r>
          </a:p>
          <a:p>
            <a:r>
              <a:rPr lang="en-US" sz="1800" dirty="0"/>
              <a:t>The scores of participants will be calculated and updated with their ranking in backend automatically after we enter the answer of questions.</a:t>
            </a:r>
          </a:p>
          <a:p>
            <a:r>
              <a:rPr lang="en-US" sz="1800" dirty="0"/>
              <a:t>The log in system and the whole microsite shall be highly secured. It will be placed in the main site of SETWET Nepal.</a:t>
            </a:r>
          </a:p>
          <a:p>
            <a:r>
              <a:rPr lang="en-US" sz="1800" dirty="0"/>
              <a:t>During log in and recovering the password, the user will have to confirm from their email id.</a:t>
            </a:r>
          </a:p>
          <a:p>
            <a:r>
              <a:rPr lang="en-US" sz="1800" dirty="0"/>
              <a:t>The microsite site should be responsive site.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79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95CCA2-FCF8-4A9A-9158-5F638AB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83"/>
            <a:ext cx="10515600" cy="49814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LOGIN FOR THE PARTICIPANTS: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participants will have to register on our website before being able to play the game. They can have their user name and picture uploaded.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have to login every time they want to play the game.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registered players will have to collect as many points as possible until the end of the campaign.</a:t>
            </a:r>
            <a:endParaRPr lang="en-US" sz="18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PLACEMENT OF THE GAME: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be placed on our website, with a separate link</a:t>
            </a:r>
          </a:p>
        </p:txBody>
      </p:sp>
    </p:spTree>
    <p:extLst>
      <p:ext uri="{BB962C8B-B14F-4D97-AF65-F5344CB8AC3E}">
        <p14:creationId xmlns:p14="http://schemas.microsoft.com/office/powerpoint/2010/main" xmlns="" val="239527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98505"/>
            <a:ext cx="12192000" cy="1354538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Digital Promotion Plan / Timeline</a:t>
            </a:r>
          </a:p>
        </p:txBody>
      </p:sp>
    </p:spTree>
    <p:extLst>
      <p:ext uri="{BB962C8B-B14F-4D97-AF65-F5344CB8AC3E}">
        <p14:creationId xmlns:p14="http://schemas.microsoft.com/office/powerpoint/2010/main" xmlns="" val="309228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A0927F-8261-4BD4-854C-A1A56336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42" y="562356"/>
            <a:ext cx="10515600" cy="5970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u="sng" dirty="0"/>
              <a:t>Digital Promotion Plan:</a:t>
            </a:r>
          </a:p>
          <a:p>
            <a:pPr marL="0" indent="0">
              <a:buNone/>
            </a:pPr>
            <a:r>
              <a:rPr lang="en-US" sz="1600" b="1" u="sng" dirty="0"/>
              <a:t>Contest Announcement</a:t>
            </a:r>
          </a:p>
          <a:p>
            <a:r>
              <a:rPr lang="en-US" sz="1600" dirty="0"/>
              <a:t>Informative post with link to the microsite and How to Play GIF post. Motivate audience to participate in contest and make aware about all three contest</a:t>
            </a:r>
          </a:p>
          <a:p>
            <a:r>
              <a:rPr lang="en-US" sz="1600" dirty="0"/>
              <a:t>Boost Period: 10 days (12</a:t>
            </a:r>
            <a:r>
              <a:rPr lang="en-US" sz="1600" baseline="30000" dirty="0"/>
              <a:t>th</a:t>
            </a:r>
            <a:r>
              <a:rPr lang="en-US" sz="1600" dirty="0"/>
              <a:t> June – 22</a:t>
            </a:r>
            <a:r>
              <a:rPr lang="en-US" sz="1600" baseline="30000" dirty="0"/>
              <a:t>nd</a:t>
            </a:r>
            <a:r>
              <a:rPr lang="en-US" sz="1600" dirty="0"/>
              <a:t> June), Budget: USD 2000</a:t>
            </a:r>
          </a:p>
          <a:p>
            <a:pPr marL="0" indent="0">
              <a:buNone/>
            </a:pPr>
            <a:r>
              <a:rPr lang="en-US" sz="1600" b="1" u="sng" dirty="0"/>
              <a:t>How to Play GIF Post</a:t>
            </a:r>
          </a:p>
          <a:p>
            <a:r>
              <a:rPr lang="en-US" sz="1600" dirty="0"/>
              <a:t>A GIF with visual guide to participate and play the game</a:t>
            </a:r>
          </a:p>
          <a:p>
            <a:r>
              <a:rPr lang="en-US" sz="1600" dirty="0"/>
              <a:t>Boost Period: 30 days (12</a:t>
            </a:r>
            <a:r>
              <a:rPr lang="en-US" sz="1600" baseline="30000" dirty="0"/>
              <a:t>th</a:t>
            </a:r>
            <a:r>
              <a:rPr lang="en-US" sz="1600" dirty="0"/>
              <a:t> June – 15</a:t>
            </a:r>
            <a:r>
              <a:rPr lang="en-US" sz="1600" baseline="30000" dirty="0"/>
              <a:t>th</a:t>
            </a:r>
            <a:r>
              <a:rPr lang="en-US" sz="1600" dirty="0"/>
              <a:t> July), Budget: USD 3000</a:t>
            </a:r>
          </a:p>
          <a:p>
            <a:pPr marL="0" indent="0">
              <a:buNone/>
            </a:pPr>
            <a:r>
              <a:rPr lang="en-US" sz="1600" b="1" u="sng" dirty="0"/>
              <a:t>The Ultimate/ All time Contest Post</a:t>
            </a:r>
          </a:p>
          <a:p>
            <a:r>
              <a:rPr lang="en-US" sz="1600" dirty="0"/>
              <a:t>Informative post focusing on The Ultimate &amp; All time Contest to motivate existing contestants and attracting new</a:t>
            </a:r>
          </a:p>
          <a:p>
            <a:r>
              <a:rPr lang="en-US" sz="1600" dirty="0"/>
              <a:t>Boost Period: 10 days (21</a:t>
            </a:r>
            <a:r>
              <a:rPr lang="en-US" sz="1600" baseline="30000" dirty="0"/>
              <a:t>st</a:t>
            </a:r>
            <a:r>
              <a:rPr lang="en-US" sz="1600" dirty="0"/>
              <a:t> June – 1</a:t>
            </a:r>
            <a:r>
              <a:rPr lang="en-US" sz="1600" baseline="30000" dirty="0"/>
              <a:t>st</a:t>
            </a:r>
            <a:r>
              <a:rPr lang="en-US" sz="1600" dirty="0"/>
              <a:t> July), Budget: USD 2000</a:t>
            </a:r>
          </a:p>
          <a:p>
            <a:pPr marL="0" indent="0">
              <a:buNone/>
            </a:pPr>
            <a:r>
              <a:rPr lang="en-US" sz="1600" b="1" u="sng" dirty="0"/>
              <a:t>Contestant Score Updates</a:t>
            </a:r>
          </a:p>
          <a:p>
            <a:r>
              <a:rPr lang="en-US" sz="1600" dirty="0"/>
              <a:t>22</a:t>
            </a:r>
            <a:r>
              <a:rPr lang="en-US" sz="1600" baseline="30000" dirty="0"/>
              <a:t>nd</a:t>
            </a:r>
            <a:r>
              <a:rPr lang="en-US" sz="1600" dirty="0"/>
              <a:t> June during Group stage &amp; 29</a:t>
            </a:r>
            <a:r>
              <a:rPr lang="en-US" sz="1600" baseline="30000" dirty="0"/>
              <a:t>th</a:t>
            </a:r>
            <a:r>
              <a:rPr lang="en-US" sz="1600" dirty="0"/>
              <a:t> June after Group Stage</a:t>
            </a:r>
          </a:p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July after Round of 16</a:t>
            </a:r>
          </a:p>
          <a:p>
            <a:r>
              <a:rPr lang="en-US" sz="1600" dirty="0"/>
              <a:t>8</a:t>
            </a:r>
            <a:r>
              <a:rPr lang="en-US" sz="1600" baseline="30000" dirty="0"/>
              <a:t>th</a:t>
            </a:r>
            <a:r>
              <a:rPr lang="en-US" sz="1600" dirty="0"/>
              <a:t> July after Quarter Final</a:t>
            </a:r>
          </a:p>
          <a:p>
            <a:r>
              <a:rPr lang="en-US" sz="1600" dirty="0"/>
              <a:t>12</a:t>
            </a:r>
            <a:r>
              <a:rPr lang="en-US" sz="1600" baseline="30000" dirty="0"/>
              <a:t>th</a:t>
            </a:r>
            <a:r>
              <a:rPr lang="en-US" sz="1600" dirty="0"/>
              <a:t> July after Semi Final</a:t>
            </a:r>
          </a:p>
          <a:p>
            <a:pPr marL="0" indent="0">
              <a:buNone/>
            </a:pPr>
            <a:r>
              <a:rPr lang="en-US" sz="1600" b="1" u="sng" dirty="0"/>
              <a:t>Winner Announcement</a:t>
            </a:r>
          </a:p>
          <a:p>
            <a:r>
              <a:rPr lang="en-US" sz="1600" dirty="0"/>
              <a:t>16</a:t>
            </a:r>
            <a:r>
              <a:rPr lang="en-US" sz="1600" baseline="30000" dirty="0"/>
              <a:t>th</a:t>
            </a:r>
            <a:r>
              <a:rPr lang="en-US" sz="1600" dirty="0"/>
              <a:t>  July after Final</a:t>
            </a:r>
          </a:p>
        </p:txBody>
      </p:sp>
    </p:spTree>
    <p:extLst>
      <p:ext uri="{BB962C8B-B14F-4D97-AF65-F5344CB8AC3E}">
        <p14:creationId xmlns:p14="http://schemas.microsoft.com/office/powerpoint/2010/main" xmlns="" val="239430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98505"/>
            <a:ext cx="12192000" cy="1354538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SETWET - PLAY </a:t>
            </a:r>
            <a:r>
              <a:rPr lang="en-US" sz="3600" b="1" dirty="0">
                <a:solidFill>
                  <a:schemeClr val="bg1"/>
                </a:solidFill>
              </a:rPr>
              <a:t>IN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50084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A0927F-8261-4BD4-854C-A1A56336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59" y="1343134"/>
            <a:ext cx="10515600" cy="46700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Digital Promotion – Timeline:</a:t>
            </a:r>
            <a:endParaRPr lang="en-US" sz="1600" b="1" u="sng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7563297E-B499-48F4-B5F4-7ED5056E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9738669"/>
              </p:ext>
            </p:extLst>
          </p:nvPr>
        </p:nvGraphicFramePr>
        <p:xfrm>
          <a:off x="264315" y="2238340"/>
          <a:ext cx="11663370" cy="179635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="" xmlns:a16="http://schemas.microsoft.com/office/drawing/2014/main" val="107391013"/>
                    </a:ext>
                  </a:extLst>
                </a:gridCol>
                <a:gridCol w="2593975">
                  <a:extLst>
                    <a:ext uri="{9D8B030D-6E8A-4147-A177-3AD203B41FA5}">
                      <a16:colId xmlns="" xmlns:a16="http://schemas.microsoft.com/office/drawing/2014/main" val="1662549406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3561738146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247959007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298780123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726929997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2509043188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22114994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861051585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074719330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3675760918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859531065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4148555733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4095307490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548845886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533606782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058280090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4087411683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357356256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77473009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93274050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101623586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3058082162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491520573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04845873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281083746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3511873077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228626449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2364680629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1283368289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997348869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3388493097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3172965130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3661474216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1968130393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2419146929"/>
                    </a:ext>
                  </a:extLst>
                </a:gridCol>
                <a:gridCol w="150716">
                  <a:extLst>
                    <a:ext uri="{9D8B030D-6E8A-4147-A177-3AD203B41FA5}">
                      <a16:colId xmlns="" xmlns:a16="http://schemas.microsoft.com/office/drawing/2014/main" val="21744830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53366491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534111927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022171118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368417731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186824615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530321418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2170485256"/>
                    </a:ext>
                  </a:extLst>
                </a:gridCol>
                <a:gridCol w="226074">
                  <a:extLst>
                    <a:ext uri="{9D8B030D-6E8A-4147-A177-3AD203B41FA5}">
                      <a16:colId xmlns="" xmlns:a16="http://schemas.microsoft.com/office/drawing/2014/main" val="1036064479"/>
                    </a:ext>
                  </a:extLst>
                </a:gridCol>
              </a:tblGrid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436000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Particulars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2559115"/>
                  </a:ext>
                </a:extLst>
              </a:tr>
              <a:tr h="252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Contest Announcement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2122467"/>
                  </a:ext>
                </a:extLst>
              </a:tr>
              <a:tr h="2521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to Play GIF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2066018"/>
                  </a:ext>
                </a:extLst>
              </a:tr>
              <a:tr h="2521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Ultimate/All Time Contest Post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0028955"/>
                  </a:ext>
                </a:extLst>
              </a:tr>
              <a:tr h="2521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Updates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5550157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 Announcement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81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99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D6840B80-78FB-4FB8-A87F-57C4FD69BA20}"/>
              </a:ext>
            </a:extLst>
          </p:cNvPr>
          <p:cNvSpPr txBox="1">
            <a:spLocks/>
          </p:cNvSpPr>
          <p:nvPr/>
        </p:nvSpPr>
        <p:spPr>
          <a:xfrm>
            <a:off x="838200" y="1249250"/>
            <a:ext cx="10515600" cy="37818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PRIZES TO THE WINNERS: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Prize: Laptop– 1 winner + SetWet Products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Prize: 32” Smart TV – 1 winner + SetWet Products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Prize: Smartphone – 1 winner + SetWet Products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Consolation Prizes for the remaining 7: Football Jerseys of their favorite teams + SetWet Products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 to all the participants: SETWET Products (5 products – 3 tube &amp; 2 jar).</a:t>
            </a:r>
          </a:p>
        </p:txBody>
      </p:sp>
    </p:spTree>
    <p:extLst>
      <p:ext uri="{BB962C8B-B14F-4D97-AF65-F5344CB8AC3E}">
        <p14:creationId xmlns:p14="http://schemas.microsoft.com/office/powerpoint/2010/main" xmlns="" val="237737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6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6448" y="1738648"/>
            <a:ext cx="5448741" cy="49435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26622"/>
                </a:solidFill>
                <a:effectLst/>
                <a:uLnTx/>
                <a:uFillTx/>
                <a:latin typeface="Avant Garde Book BT"/>
                <a:ea typeface="+mn-ea"/>
                <a:cs typeface="Avant Garde Book BT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2625" y="5758824"/>
            <a:ext cx="298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Connect@digitalin.com.np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www.digitalin.com.np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 descr="D:\Digital IN\LOGO\digital-in-logo-orange-b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66587" y="-1"/>
            <a:ext cx="1725413" cy="72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94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95CCA2-FCF8-4A9A-9158-5F638AB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58" y="2009104"/>
            <a:ext cx="10515600" cy="18757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To associate the brand with the greatest football event and connect with TG.</a:t>
            </a:r>
          </a:p>
          <a:p>
            <a:r>
              <a:rPr lang="en-US" sz="1600" dirty="0"/>
              <a:t>To engage with TG not only during any particular game but during the whole tournament period.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158" y="2009104"/>
            <a:ext cx="29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Contest Objective:</a:t>
            </a:r>
          </a:p>
        </p:txBody>
      </p:sp>
    </p:spTree>
    <p:extLst>
      <p:ext uri="{BB962C8B-B14F-4D97-AF65-F5344CB8AC3E}">
        <p14:creationId xmlns:p14="http://schemas.microsoft.com/office/powerpoint/2010/main" xmlns="" val="83689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95CCA2-FCF8-4A9A-9158-5F638AB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83"/>
            <a:ext cx="10515600" cy="49814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Contest Mechanism:</a:t>
            </a:r>
          </a:p>
          <a:p>
            <a:r>
              <a:rPr lang="en-US" sz="1600" dirty="0"/>
              <a:t>A dedicated microsite will be created to run the contest.</a:t>
            </a:r>
          </a:p>
          <a:p>
            <a:r>
              <a:rPr lang="en-US" sz="1600" dirty="0"/>
              <a:t>The contestant have to register to the contest by submitting a predefined form.</a:t>
            </a:r>
          </a:p>
          <a:p>
            <a:r>
              <a:rPr lang="en-US" sz="1600" dirty="0"/>
              <a:t>There will be 3 sets of contest the contestant can play simultaneously.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Match Day Contest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The Ultimate Contest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All time Contest</a:t>
            </a:r>
          </a:p>
          <a:p>
            <a:r>
              <a:rPr lang="en-US" sz="1600" dirty="0"/>
              <a:t>The total score will be the sum of points collected from 3 sets of contest.</a:t>
            </a:r>
          </a:p>
          <a:p>
            <a:r>
              <a:rPr lang="en-US" sz="1600" dirty="0"/>
              <a:t>Top 10 winners will be based on the total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31533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95CCA2-FCF8-4A9A-9158-5F638AB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8283"/>
            <a:ext cx="10614285" cy="49814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Contest 1: Match Day Contest:</a:t>
            </a:r>
          </a:p>
          <a:p>
            <a:pPr lvl="1"/>
            <a:r>
              <a:rPr lang="en-US" sz="1600" dirty="0"/>
              <a:t>4 same questions will be asked one day before every match</a:t>
            </a:r>
          </a:p>
          <a:p>
            <a:pPr lvl="1"/>
            <a:r>
              <a:rPr lang="en-US" sz="1600" dirty="0"/>
              <a:t>contestant has to answer before the match starts</a:t>
            </a:r>
          </a:p>
          <a:p>
            <a:pPr lvl="1"/>
            <a:r>
              <a:rPr lang="en-US" sz="1600" dirty="0"/>
              <a:t>No. of questions: 256 questions (64 matches x 4 question) for the whole tournament</a:t>
            </a:r>
          </a:p>
          <a:p>
            <a:pPr lvl="1"/>
            <a:r>
              <a:rPr lang="en-US" sz="1600" dirty="0"/>
              <a:t>Points per right answer: 10 points (256 ques. X 10 pts. = 2560 pts.)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b="1" u="sng" dirty="0"/>
              <a:t>Questions:</a:t>
            </a:r>
          </a:p>
          <a:p>
            <a:pPr marL="457200" indent="-457200">
              <a:buAutoNum type="arabicPeriod"/>
            </a:pPr>
            <a:r>
              <a:rPr lang="en-US" sz="1600" dirty="0"/>
              <a:t>Which country will win the match? Add draw option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What will be the final score of the match?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Which country will score the first goal?</a:t>
            </a:r>
            <a:endParaRPr lang="en-US" sz="1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600" dirty="0"/>
              <a:t>Which player will score the first goal?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3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95CCA2-FCF8-4A9A-9158-5F638AB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83"/>
            <a:ext cx="10515600" cy="498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Contest 2: The Ultimate Contest: </a:t>
            </a:r>
          </a:p>
          <a:p>
            <a:pPr lvl="1"/>
            <a:r>
              <a:rPr lang="en-US" sz="1600" dirty="0"/>
              <a:t>This contest will be accessible to play after the end of Group matches</a:t>
            </a:r>
          </a:p>
          <a:p>
            <a:pPr lvl="1"/>
            <a:r>
              <a:rPr lang="en-US" sz="1600" dirty="0"/>
              <a:t>Contestants has to answer before the start of Quarter final</a:t>
            </a:r>
          </a:p>
          <a:p>
            <a:pPr lvl="1"/>
            <a:r>
              <a:rPr lang="en-US" sz="1600" dirty="0"/>
              <a:t>No. of questions = 5</a:t>
            </a:r>
          </a:p>
          <a:p>
            <a:pPr lvl="1"/>
            <a:r>
              <a:rPr lang="en-US" sz="1600" dirty="0"/>
              <a:t>Points per right answer: 100 points (5 ques. X 100 pts. = 500 pts.)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u="sng" dirty="0"/>
              <a:t>Questions: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Which two countries will reach the WC 2018 </a:t>
            </a:r>
            <a:r>
              <a:rPr lang="en-US" sz="1600" dirty="0" smtClean="0"/>
              <a:t>final ?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What will be the final score of WC 2018 final? (from 1pt - selected country score fill should come)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Who will be man of the match of WC 2018 final?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Who will be the best player of the tournament? (country list and then player list)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Who will be the highest scorer of the tournament? </a:t>
            </a:r>
            <a:r>
              <a:rPr lang="en-US" sz="2000" dirty="0"/>
              <a:t>(country list and then player list)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You predicted WC 2018 winner – Brazil ( as per answers given above this should automatically come)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98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95CCA2-FCF8-4A9A-9158-5F638AB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83"/>
            <a:ext cx="10515600" cy="49814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Contest 3: All time Contest:</a:t>
            </a:r>
          </a:p>
          <a:p>
            <a:pPr lvl="1"/>
            <a:r>
              <a:rPr lang="en-US" sz="1600" dirty="0"/>
              <a:t>This contest will be accessible from start to final game.</a:t>
            </a:r>
          </a:p>
          <a:p>
            <a:pPr lvl="1"/>
            <a:r>
              <a:rPr lang="en-US" sz="1600" dirty="0"/>
              <a:t>No. of questions = 120</a:t>
            </a:r>
          </a:p>
          <a:p>
            <a:pPr lvl="1"/>
            <a:r>
              <a:rPr lang="en-US" sz="1600" dirty="0"/>
              <a:t>Questions will be related to previous World Cup tournament.</a:t>
            </a:r>
          </a:p>
          <a:p>
            <a:pPr lvl="1"/>
            <a:r>
              <a:rPr lang="en-US" sz="1600" dirty="0"/>
              <a:t>4 answer options will be available to every question.</a:t>
            </a:r>
          </a:p>
          <a:p>
            <a:pPr lvl="1"/>
            <a:r>
              <a:rPr lang="en-US" sz="1600" dirty="0"/>
              <a:t>Questions accessible per day: 10 questions for 12 days (question remaining… countdown)</a:t>
            </a:r>
          </a:p>
          <a:p>
            <a:pPr lvl="1"/>
            <a:r>
              <a:rPr lang="en-US" sz="1600" dirty="0"/>
              <a:t>Points per right answer: 10 points (120 ques. X 10 pts. = 1200 pts.)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b="1" u="sng" dirty="0"/>
              <a:t>Note:</a:t>
            </a:r>
          </a:p>
          <a:p>
            <a:pPr marL="0" indent="0">
              <a:buNone/>
            </a:pPr>
            <a:r>
              <a:rPr lang="en-US" sz="1600" i="1" dirty="0"/>
              <a:t>Questions will be shared after the approval of the concept.</a:t>
            </a:r>
          </a:p>
        </p:txBody>
      </p:sp>
    </p:spTree>
    <p:extLst>
      <p:ext uri="{BB962C8B-B14F-4D97-AF65-F5344CB8AC3E}">
        <p14:creationId xmlns:p14="http://schemas.microsoft.com/office/powerpoint/2010/main" xmlns="" val="204391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2432"/>
            <a:ext cx="12192000" cy="1354538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Microsite Wireframe</a:t>
            </a:r>
          </a:p>
        </p:txBody>
      </p:sp>
    </p:spTree>
    <p:extLst>
      <p:ext uri="{BB962C8B-B14F-4D97-AF65-F5344CB8AC3E}">
        <p14:creationId xmlns:p14="http://schemas.microsoft.com/office/powerpoint/2010/main" xmlns="" val="332138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523999" y="1"/>
            <a:ext cx="9210261" cy="14593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Contest Banner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462995" y="2018413"/>
            <a:ext cx="3146839" cy="4080100"/>
            <a:chOff x="932241" y="1660607"/>
            <a:chExt cx="3124200" cy="4327718"/>
          </a:xfrm>
          <a:solidFill>
            <a:schemeClr val="bg2">
              <a:lumMod val="25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932241" y="1660607"/>
              <a:ext cx="3124200" cy="428288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41957" y="1846819"/>
              <a:ext cx="2514600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Name….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41957" y="2281315"/>
              <a:ext cx="2514600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Name ….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73912" y="2715810"/>
              <a:ext cx="2514600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Email Address….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73912" y="3150306"/>
              <a:ext cx="2514600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Mobile…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83744" y="3584802"/>
              <a:ext cx="2514600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Choose a password…..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76370" y="4019297"/>
              <a:ext cx="2514600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Confirm Password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57399" y="4856147"/>
              <a:ext cx="967289" cy="3103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Submit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73912" y="5204832"/>
              <a:ext cx="2524432" cy="7834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By Clicking on submit, you agree to our privacy policies, </a:t>
              </a:r>
              <a:r>
                <a:rPr lang="en-US" sz="1400" u="sng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terms and condition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2168" y="2040206"/>
            <a:ext cx="3146839" cy="3341435"/>
            <a:chOff x="5410200" y="762000"/>
            <a:chExt cx="3124200" cy="4810432"/>
          </a:xfrm>
          <a:solidFill>
            <a:schemeClr val="bg2">
              <a:lumMod val="25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5410200" y="762000"/>
              <a:ext cx="3124200" cy="26289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1871" y="1219200"/>
              <a:ext cx="2514600" cy="381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Email Address	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51871" y="1752600"/>
              <a:ext cx="2514600" cy="381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Password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1871" y="2412692"/>
              <a:ext cx="967289" cy="381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90000"/>
                    </a:schemeClr>
                  </a:solidFill>
                </a:rPr>
                <a:t>LogIn</a:t>
              </a:r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0200" y="3740049"/>
              <a:ext cx="3124200" cy="1832383"/>
            </a:xfrm>
            <a:prstGeom prst="roundRect">
              <a:avLst>
                <a:gd name="adj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Facebook Widget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523999" y="6248400"/>
            <a:ext cx="9210261" cy="628650"/>
          </a:xfrm>
          <a:prstGeom prst="rect">
            <a:avLst/>
          </a:prstGeom>
          <a:solidFill>
            <a:schemeClr val="bg2">
              <a:lumMod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Information………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CB515A7-C10E-4FB0-8917-16274CA504D1}"/>
              </a:ext>
            </a:extLst>
          </p:cNvPr>
          <p:cNvSpPr/>
          <p:nvPr/>
        </p:nvSpPr>
        <p:spPr>
          <a:xfrm>
            <a:off x="2817045" y="4669657"/>
            <a:ext cx="1304381" cy="1504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599EB5-4973-4103-986B-D9DFA93AB1A8}"/>
              </a:ext>
            </a:extLst>
          </p:cNvPr>
          <p:cNvSpPr txBox="1"/>
          <p:nvPr/>
        </p:nvSpPr>
        <p:spPr>
          <a:xfrm>
            <a:off x="4280439" y="4616649"/>
            <a:ext cx="1069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No File Chosen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9423EC-E75E-41B2-A68A-6B9883FB3B1E}"/>
              </a:ext>
            </a:extLst>
          </p:cNvPr>
          <p:cNvSpPr txBox="1"/>
          <p:nvPr/>
        </p:nvSpPr>
        <p:spPr>
          <a:xfrm>
            <a:off x="2462995" y="1539951"/>
            <a:ext cx="7142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participate in the contest, please Sign Up or Login.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5069C1-1F53-42C9-8BF3-8B4931630042}"/>
              </a:ext>
            </a:extLst>
          </p:cNvPr>
          <p:cNvSpPr txBox="1"/>
          <p:nvPr/>
        </p:nvSpPr>
        <p:spPr>
          <a:xfrm>
            <a:off x="6926315" y="3573791"/>
            <a:ext cx="233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>
                <a:solidFill>
                  <a:schemeClr val="bg1"/>
                </a:solidFill>
              </a:rPr>
              <a:t>Forgot your password?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6F4EA4-05E4-BB4E-9786-A48CCB5CA785}"/>
              </a:ext>
            </a:extLst>
          </p:cNvPr>
          <p:cNvSpPr txBox="1"/>
          <p:nvPr/>
        </p:nvSpPr>
        <p:spPr>
          <a:xfrm>
            <a:off x="342900" y="3543300"/>
            <a:ext cx="167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mobile</a:t>
            </a:r>
          </a:p>
          <a:p>
            <a:endParaRPr lang="en-US" dirty="0"/>
          </a:p>
          <a:p>
            <a:r>
              <a:rPr lang="en-US" dirty="0"/>
              <a:t>Add FB login for</a:t>
            </a:r>
          </a:p>
          <a:p>
            <a:r>
              <a:rPr lang="en-US" dirty="0"/>
              <a:t>Easy sign-in</a:t>
            </a:r>
          </a:p>
        </p:txBody>
      </p:sp>
    </p:spTree>
    <p:extLst>
      <p:ext uri="{BB962C8B-B14F-4D97-AF65-F5344CB8AC3E}">
        <p14:creationId xmlns:p14="http://schemas.microsoft.com/office/powerpoint/2010/main" xmlns="" val="313956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1648</Words>
  <Application>Microsoft Office PowerPoint</Application>
  <PresentationFormat>Custom</PresentationFormat>
  <Paragraphs>482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Slide 1</vt:lpstr>
      <vt:lpstr>SETWET - PLAY IN STYLE</vt:lpstr>
      <vt:lpstr>Slide 3</vt:lpstr>
      <vt:lpstr>Slide 4</vt:lpstr>
      <vt:lpstr>Slide 5</vt:lpstr>
      <vt:lpstr>Slide 6</vt:lpstr>
      <vt:lpstr>Slide 7</vt:lpstr>
      <vt:lpstr>Microsite Wireframe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Additional Notes:</vt:lpstr>
      <vt:lpstr>Slide 17</vt:lpstr>
      <vt:lpstr>Digital Promotion Plan / Timeline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Quiz</dc:title>
  <dc:creator>Ruchi</dc:creator>
  <cp:lastModifiedBy>Dell</cp:lastModifiedBy>
  <cp:revision>188</cp:revision>
  <dcterms:created xsi:type="dcterms:W3CDTF">2018-04-11T06:51:31Z</dcterms:created>
  <dcterms:modified xsi:type="dcterms:W3CDTF">2018-06-08T10:00:31Z</dcterms:modified>
</cp:coreProperties>
</file>