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8" r:id="rId2"/>
    <p:sldId id="349" r:id="rId3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46" userDrawn="1">
          <p15:clr>
            <a:srgbClr val="A4A3A4"/>
          </p15:clr>
        </p15:guide>
        <p15:guide id="3" pos="2744" userDrawn="1">
          <p15:clr>
            <a:srgbClr val="A4A3A4"/>
          </p15:clr>
        </p15:guide>
        <p15:guide id="4" orient="horz" pos="641" userDrawn="1">
          <p15:clr>
            <a:srgbClr val="A4A3A4"/>
          </p15:clr>
        </p15:guide>
        <p15:guide id="5" pos="2896" userDrawn="1">
          <p15:clr>
            <a:srgbClr val="A4A3A4"/>
          </p15:clr>
        </p15:guide>
        <p15:guide id="6" pos="5579" userDrawn="1">
          <p15:clr>
            <a:srgbClr val="A4A3A4"/>
          </p15:clr>
        </p15:guide>
        <p15:guide id="7" pos="295" userDrawn="1">
          <p15:clr>
            <a:srgbClr val="A4A3A4"/>
          </p15:clr>
        </p15:guide>
        <p15:guide id="8" pos="53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2D0"/>
    <a:srgbClr val="564585"/>
    <a:srgbClr val="09FF7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560" y="72"/>
      </p:cViewPr>
      <p:guideLst>
        <p:guide orient="horz" pos="2160"/>
        <p:guide pos="1746"/>
        <p:guide pos="2744"/>
        <p:guide orient="horz" pos="641"/>
        <p:guide pos="2896"/>
        <p:guide pos="5579"/>
        <p:guide pos="295"/>
        <p:guide pos="53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4C29DD-51C2-45D0-8746-351770C90136}" type="datetimeFigureOut">
              <a:rPr lang="es-AR" smtClean="0"/>
              <a:t>9/9/2019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A990A6-C554-47A5-AFB9-6AF3734156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522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94BE7C-A901-4E97-9552-4D7B0FF70A01}" type="datetimeFigureOut">
              <a:rPr lang="es-AR" smtClean="0"/>
              <a:t>9/9/2019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344892-CDF7-4032-9E24-BEF3163FA7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886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30E-554C-4DCE-A9D1-AA0D284C8986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DAF9-D2B8-4400-A47D-C560CA21E00C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9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F04C-592C-469C-8759-C63AAEF2052F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364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5B20-AA2A-42DB-BB3F-414FADE7ED83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43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5E5-9743-4A59-8F6E-3C44D3FA0666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0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F6B-E115-4B7D-91F8-790ADE713161}" type="datetime1">
              <a:rPr lang="es-AR" smtClean="0"/>
              <a:t>9/9/2019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8C3-6BF3-433E-BC9D-9E9752D5A49C}" type="datetime1">
              <a:rPr lang="es-AR" smtClean="0"/>
              <a:t>9/9/2019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51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38C0-DDD6-4846-9FF4-9F559CF3C2F4}" type="datetime1">
              <a:rPr lang="es-AR" smtClean="0"/>
              <a:t>9/9/2019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6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D353-E631-4B3C-968C-DD1A84E41850}" type="datetime1">
              <a:rPr lang="es-AR" smtClean="0"/>
              <a:t>9/9/2019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81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FD68-3DBB-4242-87BF-4ED6D85A3350}" type="datetime1">
              <a:rPr lang="es-AR" smtClean="0"/>
              <a:t>9/9/2019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4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33B0-D6C3-452B-BF55-2AD293DD54C4}" type="datetime1">
              <a:rPr lang="es-AR" smtClean="0"/>
              <a:t>9/9/2019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76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FD34-C02D-4ED3-8EAB-5EE5664A00E0}" type="datetime1">
              <a:rPr lang="es-AR" smtClean="0"/>
              <a:t>9/9/2019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F1C3-ADDF-4247-8B87-0DFFC3C2E2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39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90386"/>
          </a:xfrm>
          <a:prstGeom prst="rect">
            <a:avLst/>
          </a:prstGeom>
          <a:solidFill>
            <a:srgbClr val="564585"/>
          </a:solidFill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3083387" y="52805"/>
            <a:ext cx="297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3200" b="1" dirty="0" smtClean="0">
                <a:solidFill>
                  <a:schemeClr val="bg1"/>
                </a:solidFill>
              </a:rPr>
              <a:t>Efectos del Cepo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235" y="759636"/>
            <a:ext cx="9144000" cy="2601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/>
          <p:cNvSpPr/>
          <p:nvPr/>
        </p:nvSpPr>
        <p:spPr>
          <a:xfrm>
            <a:off x="2127283" y="1017884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1</a:t>
            </a:r>
            <a:endParaRPr lang="es-AR" sz="1400" dirty="0"/>
          </a:p>
        </p:txBody>
      </p:sp>
      <p:sp>
        <p:nvSpPr>
          <p:cNvPr id="12" name="Elipse 11"/>
          <p:cNvSpPr/>
          <p:nvPr/>
        </p:nvSpPr>
        <p:spPr>
          <a:xfrm>
            <a:off x="4074668" y="1012690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  <a:endParaRPr lang="es-AR" sz="1400" dirty="0"/>
          </a:p>
        </p:txBody>
      </p:sp>
      <p:sp>
        <p:nvSpPr>
          <p:cNvPr id="13" name="Elipse 12"/>
          <p:cNvSpPr/>
          <p:nvPr/>
        </p:nvSpPr>
        <p:spPr>
          <a:xfrm>
            <a:off x="5931901" y="1012690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  <a:endParaRPr lang="es-AR" sz="1400" dirty="0"/>
          </a:p>
        </p:txBody>
      </p:sp>
      <p:sp>
        <p:nvSpPr>
          <p:cNvPr id="14" name="Elipse 13"/>
          <p:cNvSpPr/>
          <p:nvPr/>
        </p:nvSpPr>
        <p:spPr>
          <a:xfrm>
            <a:off x="7879288" y="1012690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  <a:endParaRPr lang="es-AR" sz="1400" dirty="0"/>
          </a:p>
        </p:txBody>
      </p:sp>
      <p:sp>
        <p:nvSpPr>
          <p:cNvPr id="16" name="Rectángulo 15"/>
          <p:cNvSpPr/>
          <p:nvPr/>
        </p:nvSpPr>
        <p:spPr>
          <a:xfrm>
            <a:off x="1558080" y="1366336"/>
            <a:ext cx="1604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Exportadores</a:t>
            </a:r>
            <a:endParaRPr lang="es-AR" sz="2000" b="1" dirty="0"/>
          </a:p>
        </p:txBody>
      </p:sp>
      <p:sp>
        <p:nvSpPr>
          <p:cNvPr id="17" name="Rectángulo 16"/>
          <p:cNvSpPr/>
          <p:nvPr/>
        </p:nvSpPr>
        <p:spPr>
          <a:xfrm>
            <a:off x="3384450" y="1371834"/>
            <a:ext cx="1638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Importadores</a:t>
            </a:r>
            <a:endParaRPr lang="es-AR" sz="2000" b="1" dirty="0"/>
          </a:p>
        </p:txBody>
      </p:sp>
      <p:sp>
        <p:nvSpPr>
          <p:cNvPr id="18" name="Rectángulo 17"/>
          <p:cNvSpPr/>
          <p:nvPr/>
        </p:nvSpPr>
        <p:spPr>
          <a:xfrm>
            <a:off x="5351317" y="1386995"/>
            <a:ext cx="1456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Subsidiarias</a:t>
            </a:r>
            <a:endParaRPr lang="es-AR" sz="2000" b="1" dirty="0"/>
          </a:p>
        </p:txBody>
      </p:sp>
      <p:sp>
        <p:nvSpPr>
          <p:cNvPr id="19" name="Rectángulo 18"/>
          <p:cNvSpPr/>
          <p:nvPr/>
        </p:nvSpPr>
        <p:spPr>
          <a:xfrm>
            <a:off x="7364726" y="1371834"/>
            <a:ext cx="1286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Inversores</a:t>
            </a:r>
            <a:endParaRPr lang="es-AR" sz="2000" b="1" dirty="0"/>
          </a:p>
        </p:txBody>
      </p:sp>
      <p:sp>
        <p:nvSpPr>
          <p:cNvPr id="20" name="Rectángulo 19"/>
          <p:cNvSpPr/>
          <p:nvPr/>
        </p:nvSpPr>
        <p:spPr>
          <a:xfrm>
            <a:off x="-1" y="759635"/>
            <a:ext cx="1408335" cy="26017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-27051" y="1484677"/>
            <a:ext cx="14348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b="1" dirty="0" smtClean="0"/>
              <a:t>AFECTADOS</a:t>
            </a:r>
            <a:endParaRPr lang="es-AR" sz="2000" b="1" dirty="0" smtClean="0"/>
          </a:p>
          <a:p>
            <a:pPr lvl="0" algn="ctr"/>
            <a:endParaRPr lang="es-ES" sz="2000" b="1" dirty="0"/>
          </a:p>
          <a:p>
            <a:pPr lvl="0" algn="ctr"/>
            <a:r>
              <a:rPr lang="es-ES" sz="2000" b="1" dirty="0" smtClean="0"/>
              <a:t>DIRECTOS</a:t>
            </a:r>
            <a:endParaRPr lang="es-AR" sz="2000" b="1" dirty="0"/>
          </a:p>
        </p:txBody>
      </p:sp>
      <p:sp>
        <p:nvSpPr>
          <p:cNvPr id="21" name="Rectángulo 20"/>
          <p:cNvSpPr/>
          <p:nvPr/>
        </p:nvSpPr>
        <p:spPr>
          <a:xfrm>
            <a:off x="1610096" y="1871060"/>
            <a:ext cx="16450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AR" sz="2000" dirty="0" smtClean="0"/>
              <a:t>Obligados </a:t>
            </a:r>
          </a:p>
          <a:p>
            <a:pPr lvl="0" algn="ctr"/>
            <a:r>
              <a:rPr lang="es-AR" sz="2000" dirty="0" smtClean="0"/>
              <a:t>a liquidar</a:t>
            </a:r>
          </a:p>
          <a:p>
            <a:pPr lvl="0" algn="ctr"/>
            <a:r>
              <a:rPr lang="es-ES" sz="2000" dirty="0" smtClean="0"/>
              <a:t>dólares en el</a:t>
            </a:r>
          </a:p>
          <a:p>
            <a:pPr lvl="0" algn="ctr"/>
            <a:r>
              <a:rPr lang="es-ES" sz="2000" dirty="0" smtClean="0"/>
              <a:t>mercado local</a:t>
            </a:r>
            <a:endParaRPr lang="es-AR" sz="2000" dirty="0"/>
          </a:p>
        </p:txBody>
      </p:sp>
      <p:sp>
        <p:nvSpPr>
          <p:cNvPr id="22" name="Rectángulo 21"/>
          <p:cNvSpPr/>
          <p:nvPr/>
        </p:nvSpPr>
        <p:spPr>
          <a:xfrm>
            <a:off x="3431108" y="1841194"/>
            <a:ext cx="16451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dirty="0" smtClean="0"/>
              <a:t>Necesitan</a:t>
            </a:r>
          </a:p>
          <a:p>
            <a:pPr lvl="0" algn="ctr"/>
            <a:r>
              <a:rPr lang="es-ES" sz="2000" dirty="0"/>
              <a:t>a</a:t>
            </a:r>
            <a:r>
              <a:rPr lang="es-ES" sz="2000" dirty="0" smtClean="0"/>
              <a:t>utorización</a:t>
            </a:r>
          </a:p>
          <a:p>
            <a:pPr lvl="0" algn="ctr"/>
            <a:r>
              <a:rPr lang="es-ES" sz="2000" dirty="0"/>
              <a:t>p</a:t>
            </a:r>
            <a:r>
              <a:rPr lang="es-ES" sz="2000" dirty="0" smtClean="0"/>
              <a:t>ara comprar </a:t>
            </a:r>
          </a:p>
          <a:p>
            <a:pPr lvl="0" algn="ctr"/>
            <a:r>
              <a:rPr lang="es-ES" sz="2000" dirty="0" smtClean="0"/>
              <a:t>dólares</a:t>
            </a:r>
            <a:endParaRPr lang="es-AR" sz="2000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5162162" y="1995081"/>
            <a:ext cx="18344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AR" sz="2000" dirty="0" smtClean="0"/>
              <a:t>No pueden </a:t>
            </a:r>
          </a:p>
          <a:p>
            <a:pPr lvl="0" algn="ctr"/>
            <a:r>
              <a:rPr lang="es-ES" sz="2000" dirty="0" smtClean="0"/>
              <a:t>girar utilidades </a:t>
            </a:r>
          </a:p>
          <a:p>
            <a:pPr lvl="0" algn="ctr"/>
            <a:r>
              <a:rPr lang="es-ES" sz="2000" dirty="0" smtClean="0"/>
              <a:t>a su casa matriz</a:t>
            </a:r>
            <a:endParaRPr lang="es-AR" sz="2000" dirty="0"/>
          </a:p>
        </p:txBody>
      </p:sp>
      <p:sp>
        <p:nvSpPr>
          <p:cNvPr id="24" name="Rectángulo 23"/>
          <p:cNvSpPr/>
          <p:nvPr/>
        </p:nvSpPr>
        <p:spPr>
          <a:xfrm>
            <a:off x="7022967" y="1787105"/>
            <a:ext cx="19702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dirty="0" smtClean="0"/>
              <a:t>Se refugian en</a:t>
            </a:r>
          </a:p>
          <a:p>
            <a:pPr lvl="0" algn="ctr"/>
            <a:r>
              <a:rPr lang="es-ES" sz="2000" dirty="0" smtClean="0"/>
              <a:t>moneda dura</a:t>
            </a:r>
          </a:p>
          <a:p>
            <a:pPr lvl="0" algn="ctr"/>
            <a:r>
              <a:rPr lang="es-ES" sz="2000" dirty="0" smtClean="0"/>
              <a:t>vendiendo </a:t>
            </a:r>
            <a:r>
              <a:rPr lang="es-ES" sz="2000" dirty="0" smtClean="0"/>
              <a:t>sus</a:t>
            </a:r>
          </a:p>
          <a:p>
            <a:pPr lvl="0" algn="ctr"/>
            <a:r>
              <a:rPr lang="es-ES" sz="2000" dirty="0" smtClean="0"/>
              <a:t>bonos en dólares</a:t>
            </a:r>
            <a:endParaRPr lang="es-AR" sz="2000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2470" y="3363839"/>
            <a:ext cx="9144000" cy="2119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-11645" y="3363838"/>
            <a:ext cx="1411823" cy="2119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/>
          <p:cNvSpPr/>
          <p:nvPr/>
        </p:nvSpPr>
        <p:spPr>
          <a:xfrm>
            <a:off x="-48771" y="4097251"/>
            <a:ext cx="148758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AR" sz="2000" b="1" dirty="0" smtClean="0"/>
              <a:t>EFECTOS</a:t>
            </a:r>
          </a:p>
          <a:p>
            <a:pPr lvl="0" algn="ctr"/>
            <a:r>
              <a:rPr lang="es-ES" sz="1700" b="1" dirty="0" smtClean="0"/>
              <a:t>SECUNDARIOS</a:t>
            </a:r>
            <a:endParaRPr lang="es-ES" sz="1700" b="1" dirty="0"/>
          </a:p>
        </p:txBody>
      </p:sp>
      <p:sp>
        <p:nvSpPr>
          <p:cNvPr id="28" name="Elipse 27"/>
          <p:cNvSpPr/>
          <p:nvPr/>
        </p:nvSpPr>
        <p:spPr>
          <a:xfrm>
            <a:off x="2903617" y="3613715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</a:t>
            </a:r>
            <a:endParaRPr lang="es-AR" sz="1400" dirty="0"/>
          </a:p>
        </p:txBody>
      </p:sp>
      <p:sp>
        <p:nvSpPr>
          <p:cNvPr id="29" name="Elipse 28"/>
          <p:cNvSpPr/>
          <p:nvPr/>
        </p:nvSpPr>
        <p:spPr>
          <a:xfrm>
            <a:off x="7879286" y="3567258"/>
            <a:ext cx="257578" cy="251684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</a:t>
            </a:r>
            <a:endParaRPr lang="es-AR" sz="1400" dirty="0"/>
          </a:p>
        </p:txBody>
      </p:sp>
      <p:sp>
        <p:nvSpPr>
          <p:cNvPr id="31" name="Cerrar llave 30"/>
          <p:cNvSpPr/>
          <p:nvPr/>
        </p:nvSpPr>
        <p:spPr>
          <a:xfrm rot="5400000">
            <a:off x="4161967" y="526715"/>
            <a:ext cx="282798" cy="5386545"/>
          </a:xfrm>
          <a:prstGeom prst="rightBrace">
            <a:avLst>
              <a:gd name="adj1" fmla="val 153370"/>
              <a:gd name="adj2" fmla="val 7367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/>
          <p:cNvSpPr/>
          <p:nvPr/>
        </p:nvSpPr>
        <p:spPr>
          <a:xfrm>
            <a:off x="2070670" y="3885287"/>
            <a:ext cx="1891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Dólar Mayorista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916331" y="4365670"/>
            <a:ext cx="2232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dirty="0" smtClean="0"/>
              <a:t>Se mantuvo estable</a:t>
            </a:r>
          </a:p>
          <a:p>
            <a:pPr lvl="0" algn="ctr"/>
            <a:r>
              <a:rPr lang="es-ES" sz="2000" dirty="0" smtClean="0"/>
              <a:t>y llegó a bajar</a:t>
            </a:r>
            <a:endParaRPr lang="es-AR" sz="2000" dirty="0" smtClean="0"/>
          </a:p>
        </p:txBody>
      </p:sp>
      <p:sp>
        <p:nvSpPr>
          <p:cNvPr id="34" name="Rectángulo 33"/>
          <p:cNvSpPr/>
          <p:nvPr/>
        </p:nvSpPr>
        <p:spPr>
          <a:xfrm>
            <a:off x="7353889" y="3864001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000" b="1" dirty="0" smtClean="0"/>
              <a:t>Dólar MEP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672263" y="4108213"/>
            <a:ext cx="2509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dirty="0" smtClean="0"/>
              <a:t>Muy alto debido a</a:t>
            </a:r>
          </a:p>
          <a:p>
            <a:pPr lvl="0" algn="ctr"/>
            <a:r>
              <a:rPr lang="es-ES" sz="2000" dirty="0" smtClean="0"/>
              <a:t>presión vendedora</a:t>
            </a:r>
          </a:p>
          <a:p>
            <a:pPr lvl="0" algn="ctr"/>
            <a:r>
              <a:rPr lang="es-ES" sz="1600" dirty="0" smtClean="0"/>
              <a:t>(los bonos </a:t>
            </a:r>
            <a:r>
              <a:rPr lang="es-ES" sz="1600" dirty="0"/>
              <a:t>en dólares suben</a:t>
            </a:r>
            <a:endParaRPr lang="es-ES" sz="1600" dirty="0" smtClean="0"/>
          </a:p>
          <a:p>
            <a:pPr lvl="0" algn="ctr"/>
            <a:r>
              <a:rPr lang="es-ES" sz="1600" dirty="0" smtClean="0"/>
              <a:t>menos que en pesos)</a:t>
            </a:r>
            <a:endParaRPr lang="es-AR" sz="2000" dirty="0" smtClean="0"/>
          </a:p>
        </p:txBody>
      </p:sp>
      <p:sp>
        <p:nvSpPr>
          <p:cNvPr id="40" name="Llamada de flecha izquierda y derecha 39"/>
          <p:cNvSpPr/>
          <p:nvPr/>
        </p:nvSpPr>
        <p:spPr>
          <a:xfrm>
            <a:off x="4148481" y="3990146"/>
            <a:ext cx="2712390" cy="865188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7613"/>
            </a:avLst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 crea un</a:t>
            </a:r>
          </a:p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ARBITRAJE</a:t>
            </a:r>
          </a:p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(hasta U$10.000)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41" name="Cerrar llave 40"/>
          <p:cNvSpPr/>
          <p:nvPr/>
        </p:nvSpPr>
        <p:spPr>
          <a:xfrm rot="5400000">
            <a:off x="7848400" y="2281229"/>
            <a:ext cx="271110" cy="1863449"/>
          </a:xfrm>
          <a:prstGeom prst="rightBrace">
            <a:avLst>
              <a:gd name="adj1" fmla="val 153370"/>
              <a:gd name="adj2" fmla="val 4878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 41"/>
          <p:cNvSpPr/>
          <p:nvPr/>
        </p:nvSpPr>
        <p:spPr>
          <a:xfrm>
            <a:off x="2470" y="5444742"/>
            <a:ext cx="9144000" cy="8226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 42"/>
          <p:cNvSpPr/>
          <p:nvPr/>
        </p:nvSpPr>
        <p:spPr>
          <a:xfrm>
            <a:off x="-11644" y="5444742"/>
            <a:ext cx="1411822" cy="8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46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/>
          <p:cNvSpPr/>
          <p:nvPr/>
        </p:nvSpPr>
        <p:spPr>
          <a:xfrm>
            <a:off x="-54226" y="5502129"/>
            <a:ext cx="1470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b="1" dirty="0" smtClean="0"/>
              <a:t>AFECTADOS</a:t>
            </a:r>
          </a:p>
          <a:p>
            <a:pPr lvl="0" algn="ctr"/>
            <a:r>
              <a:rPr lang="es-ES" sz="2000" b="1" dirty="0" smtClean="0"/>
              <a:t>INDIRECTOS</a:t>
            </a:r>
            <a:endParaRPr lang="es-AR" sz="2000" b="1" dirty="0"/>
          </a:p>
        </p:txBody>
      </p:sp>
      <p:sp>
        <p:nvSpPr>
          <p:cNvPr id="45" name="Rectángulo 44"/>
          <p:cNvSpPr/>
          <p:nvPr/>
        </p:nvSpPr>
        <p:spPr>
          <a:xfrm>
            <a:off x="1590951" y="5594462"/>
            <a:ext cx="997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800" b="1" dirty="0" smtClean="0"/>
              <a:t>BCRA</a:t>
            </a:r>
            <a:endParaRPr lang="es-AR" sz="2800" b="1" dirty="0" smtClean="0"/>
          </a:p>
        </p:txBody>
      </p:sp>
      <p:sp>
        <p:nvSpPr>
          <p:cNvPr id="46" name="Rectángulo 45"/>
          <p:cNvSpPr/>
          <p:nvPr/>
        </p:nvSpPr>
        <p:spPr>
          <a:xfrm>
            <a:off x="2572040" y="5507993"/>
            <a:ext cx="65625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dirty="0" smtClean="0"/>
              <a:t>Tendrá que hacer frente a la mayor cantidad de dólares en</a:t>
            </a:r>
          </a:p>
          <a:p>
            <a:pPr lvl="0" algn="ctr"/>
            <a:r>
              <a:rPr lang="es-ES" sz="2000" dirty="0" smtClean="0"/>
              <a:t> manos de minoristas generados por el arbitraje de mercados</a:t>
            </a:r>
            <a:endParaRPr lang="es-AR" sz="2000" dirty="0" smtClean="0"/>
          </a:p>
        </p:txBody>
      </p:sp>
      <p:sp>
        <p:nvSpPr>
          <p:cNvPr id="47" name="Rectángulo 46"/>
          <p:cNvSpPr/>
          <p:nvPr/>
        </p:nvSpPr>
        <p:spPr>
          <a:xfrm>
            <a:off x="4389973" y="6361259"/>
            <a:ext cx="4744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000" u="sng" dirty="0" smtClean="0"/>
              <a:t>Autores</a:t>
            </a:r>
            <a:r>
              <a:rPr lang="es-ES" sz="2000" dirty="0" smtClean="0"/>
              <a:t>: Francisco Cucullu – Flavia Matsuda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468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Conclusiones:</a:t>
            </a:r>
            <a:br>
              <a:rPr lang="es-ES" dirty="0" smtClean="0"/>
            </a:br>
            <a:r>
              <a:rPr lang="es-ES" sz="2000" dirty="0" smtClean="0"/>
              <a:t>Esperamos que la brecha entre los dos mercados se achique para eliminar finalmente la oportunidad de arbitraje.</a:t>
            </a:r>
            <a:br>
              <a:rPr lang="es-ES" sz="2000" dirty="0" smtClean="0"/>
            </a:br>
            <a:r>
              <a:rPr lang="es-ES" sz="2000" dirty="0" smtClean="0"/>
              <a:t>Podría ser por alguno de los siguientes causas:</a:t>
            </a:r>
            <a:br>
              <a:rPr lang="es-ES" sz="2000" dirty="0" smtClean="0"/>
            </a:br>
            <a:r>
              <a:rPr lang="es-ES" sz="2000" dirty="0" smtClean="0"/>
              <a:t>1) Sube el dólar mayorista por que se agota la oferta de dólares originada por los exportadores o incrementa la demanda por importadores autorizados.</a:t>
            </a:r>
            <a:br>
              <a:rPr lang="es-ES" sz="2000" dirty="0" smtClean="0"/>
            </a:br>
            <a:r>
              <a:rPr lang="es-ES" sz="2000" dirty="0" smtClean="0"/>
              <a:t>2) Baja el dólar MEP por recuperación de los bonos en dólares. Los precios bajos podrían incentivar a grandes inversores internacionales a invertir en el país.</a:t>
            </a:r>
            <a:br>
              <a:rPr lang="es-ES" sz="2000" dirty="0" smtClean="0"/>
            </a:br>
            <a:r>
              <a:rPr lang="es-ES" sz="2000" dirty="0" smtClean="0"/>
              <a:t>3) El Cepo podría endurecerse y agotar las oportunidades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12827</TotalTime>
  <Words>117</Words>
  <Application>Microsoft Office PowerPoint</Application>
  <PresentationFormat>Presentación en pantalla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Conclusiones: Esperamos que la brecha entre los dos mercados se achique para eliminar finalmente la oportunidad de arbitraje. Podría ser por alguno de los siguientes causas: 1) Sube el dólar mayorista por que se agota la oferta de dólares originada por los exportadores o incrementa la demanda por importadores autorizados. 2) Baja el dólar MEP por recuperación de los bonos en dólares. Los precios bajos podrían incentivar a grandes inversores internacionales a invertir en el país. 3) El Cepo podría endurecerse y agotar las oportunidades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García</dc:creator>
  <cp:lastModifiedBy>Francisco Cucullu</cp:lastModifiedBy>
  <cp:revision>318</cp:revision>
  <cp:lastPrinted>2018-08-29T13:52:30Z</cp:lastPrinted>
  <dcterms:created xsi:type="dcterms:W3CDTF">2017-01-26T13:34:28Z</dcterms:created>
  <dcterms:modified xsi:type="dcterms:W3CDTF">2019-09-09T14:18:24Z</dcterms:modified>
</cp:coreProperties>
</file>