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49" r:id="rId2"/>
    <p:sldId id="348" r:id="rId3"/>
    <p:sldId id="391" r:id="rId4"/>
    <p:sldId id="386" r:id="rId5"/>
    <p:sldId id="390" r:id="rId6"/>
    <p:sldId id="392" r:id="rId7"/>
    <p:sldId id="385" r:id="rId8"/>
  </p:sldIdLst>
  <p:sldSz cx="9144000" cy="6858000" type="screen4x3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746" userDrawn="1">
          <p15:clr>
            <a:srgbClr val="A4A3A4"/>
          </p15:clr>
        </p15:guide>
        <p15:guide id="3" pos="2744" userDrawn="1">
          <p15:clr>
            <a:srgbClr val="A4A3A4"/>
          </p15:clr>
        </p15:guide>
        <p15:guide id="4" orient="horz" pos="641" userDrawn="1">
          <p15:clr>
            <a:srgbClr val="A4A3A4"/>
          </p15:clr>
        </p15:guide>
        <p15:guide id="5" pos="2896" userDrawn="1">
          <p15:clr>
            <a:srgbClr val="A4A3A4"/>
          </p15:clr>
        </p15:guide>
        <p15:guide id="6" pos="5579" userDrawn="1">
          <p15:clr>
            <a:srgbClr val="A4A3A4"/>
          </p15:clr>
        </p15:guide>
        <p15:guide id="7" pos="295" userDrawn="1">
          <p15:clr>
            <a:srgbClr val="A4A3A4"/>
          </p15:clr>
        </p15:guide>
        <p15:guide id="8" pos="53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585"/>
    <a:srgbClr val="9F5FCF"/>
    <a:srgbClr val="292929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774" y="72"/>
      </p:cViewPr>
      <p:guideLst>
        <p:guide orient="horz" pos="2160"/>
        <p:guide pos="1746"/>
        <p:guide pos="2744"/>
        <p:guide orient="horz" pos="641"/>
        <p:guide pos="2896"/>
        <p:guide pos="5579"/>
        <p:guide pos="295"/>
        <p:guide pos="53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4C29DD-51C2-45D0-8746-351770C90136}" type="datetimeFigureOut">
              <a:rPr lang="es-AR" smtClean="0"/>
              <a:t>28/10/2019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A990A6-C554-47A5-AFB9-6AF3734156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522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94BE7C-A901-4E97-9552-4D7B0FF70A01}" type="datetimeFigureOut">
              <a:rPr lang="es-AR" smtClean="0"/>
              <a:t>28/10/2019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344892-CDF7-4032-9E24-BEF3163FA7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8865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Portada</a:t>
            </a:r>
            <a:r>
              <a:rPr lang="es-AR" baseline="0" dirty="0" smtClean="0"/>
              <a:t> de presentación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4892-CDF7-4032-9E24-BEF3163FA7C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176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Portada</a:t>
            </a:r>
            <a:r>
              <a:rPr lang="es-AR" baseline="0" dirty="0" smtClean="0"/>
              <a:t> de presentación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4892-CDF7-4032-9E24-BEF3163FA7C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31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30E-554C-4DCE-A9D1-AA0D284C8986}" type="datetime1">
              <a:rPr lang="es-AR" smtClean="0"/>
              <a:t>28/10/2019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DAF9-D2B8-4400-A47D-C560CA21E00C}" type="datetime1">
              <a:rPr lang="es-AR" smtClean="0"/>
              <a:t>28/10/2019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9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F04C-592C-469C-8759-C63AAEF2052F}" type="datetime1">
              <a:rPr lang="es-AR" smtClean="0"/>
              <a:t>28/10/2019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364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5B20-AA2A-42DB-BB3F-414FADE7ED83}" type="datetime1">
              <a:rPr lang="es-AR" smtClean="0"/>
              <a:t>28/10/2019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43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5E5-9743-4A59-8F6E-3C44D3FA0666}" type="datetime1">
              <a:rPr lang="es-AR" smtClean="0"/>
              <a:t>28/10/2019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0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0F6B-E115-4B7D-91F8-790ADE713161}" type="datetime1">
              <a:rPr lang="es-AR" smtClean="0"/>
              <a:t>28/10/2019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1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8C3-6BF3-433E-BC9D-9E9752D5A49C}" type="datetime1">
              <a:rPr lang="es-AR" smtClean="0"/>
              <a:t>28/10/2019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451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38C0-DDD6-4846-9FF4-9F559CF3C2F4}" type="datetime1">
              <a:rPr lang="es-AR" smtClean="0"/>
              <a:t>28/10/2019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6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D353-E631-4B3C-968C-DD1A84E41850}" type="datetime1">
              <a:rPr lang="es-AR" smtClean="0"/>
              <a:t>28/10/2019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81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FD68-3DBB-4242-87BF-4ED6D85A3350}" type="datetime1">
              <a:rPr lang="es-AR" smtClean="0"/>
              <a:t>28/10/2019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04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3B0-D6C3-452B-BF55-2AD293DD54C4}" type="datetime1">
              <a:rPr lang="es-AR" smtClean="0"/>
              <a:t>28/10/2019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761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FD34-C02D-4ED3-8EAB-5EE5664A00E0}" type="datetime1">
              <a:rPr lang="es-AR" smtClean="0"/>
              <a:t>28/10/2019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39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103943" y="2781628"/>
            <a:ext cx="49361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Análisis de comparables y</a:t>
            </a:r>
          </a:p>
          <a:p>
            <a:pPr algn="ctr"/>
            <a:r>
              <a:rPr lang="es-ES" sz="3200" b="1" dirty="0" smtClean="0">
                <a:solidFill>
                  <a:schemeClr val="bg1"/>
                </a:solidFill>
              </a:rPr>
              <a:t>Modelo </a:t>
            </a:r>
            <a:r>
              <a:rPr lang="es-ES" sz="3200" b="1" dirty="0" err="1" smtClean="0">
                <a:solidFill>
                  <a:schemeClr val="bg1"/>
                </a:solidFill>
              </a:rPr>
              <a:t>Freemium</a:t>
            </a:r>
            <a:endParaRPr lang="es-AR" sz="3200" b="1" dirty="0" smtClean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8" y="368452"/>
            <a:ext cx="2310195" cy="4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6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690386"/>
          </a:xfrm>
          <a:prstGeom prst="rect">
            <a:avLst/>
          </a:prstGeom>
          <a:solidFill>
            <a:srgbClr val="564585"/>
          </a:solidFill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164123" y="114361"/>
            <a:ext cx="3289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2400" b="1" dirty="0" smtClean="0">
                <a:solidFill>
                  <a:schemeClr val="bg1"/>
                </a:solidFill>
              </a:rPr>
              <a:t>Análisis de Comparables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7" y="908929"/>
            <a:ext cx="8933491" cy="52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690386"/>
          </a:xfrm>
          <a:prstGeom prst="rect">
            <a:avLst/>
          </a:prstGeom>
          <a:solidFill>
            <a:srgbClr val="564585"/>
          </a:solidFill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164123" y="114361"/>
            <a:ext cx="3289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2400" b="1" dirty="0" smtClean="0">
                <a:solidFill>
                  <a:schemeClr val="bg1"/>
                </a:solidFill>
              </a:rPr>
              <a:t>Análisis de Comparables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46635"/>
              </p:ext>
            </p:extLst>
          </p:nvPr>
        </p:nvGraphicFramePr>
        <p:xfrm>
          <a:off x="173367" y="1374866"/>
          <a:ext cx="2827409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508"/>
                <a:gridCol w="696645"/>
                <a:gridCol w="535881"/>
                <a:gridCol w="880375"/>
              </a:tblGrid>
              <a:tr h="167359"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Ingresos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TOTAL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 err="1">
                          <a:effectLst/>
                        </a:rPr>
                        <a:t>ALyC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Acciones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Total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Primario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Secundario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Bonos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Total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Primario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Secundario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Letras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Total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Primario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Secundario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Cauciones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Total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Tomadora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Colocadora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FCI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Total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Plan de inversión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Sin plan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CPD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Total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Comprador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Vendedor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Cedears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Opciones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IOLA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DolarIOL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Adminsitrativos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APIs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6735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</a:rPr>
                        <a:t>Productores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21672"/>
              </p:ext>
            </p:extLst>
          </p:nvPr>
        </p:nvGraphicFramePr>
        <p:xfrm>
          <a:off x="3193956" y="1065773"/>
          <a:ext cx="2884875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030"/>
                <a:gridCol w="710804"/>
                <a:gridCol w="546772"/>
                <a:gridCol w="898269"/>
              </a:tblGrid>
              <a:tr h="1905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Cuentas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TOTAL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 err="1">
                          <a:effectLst/>
                        </a:rPr>
                        <a:t>ALyC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Fondeadas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Activas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 mes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3 meses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Estrellas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2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3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5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% de CVSA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USA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 err="1">
                          <a:effectLst/>
                        </a:rPr>
                        <a:t>DolarIOL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IOLA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22774"/>
              </p:ext>
            </p:extLst>
          </p:nvPr>
        </p:nvGraphicFramePr>
        <p:xfrm>
          <a:off x="3142440" y="4108160"/>
          <a:ext cx="2936391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048"/>
                <a:gridCol w="723497"/>
                <a:gridCol w="1470846"/>
              </a:tblGrid>
              <a:tr h="19050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 err="1" smtClean="0">
                          <a:effectLst/>
                        </a:rPr>
                        <a:t>Transac</a:t>
                      </a:r>
                      <a:endParaRPr lang="es-AR" sz="14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s-AR" sz="1400" b="1" u="none" strike="noStrike" dirty="0" err="1" smtClean="0">
                          <a:effectLst/>
                        </a:rPr>
                        <a:t>ciones</a:t>
                      </a:r>
                      <a:endParaRPr lang="es-A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 err="1">
                          <a:effectLst/>
                        </a:rPr>
                        <a:t>DARTs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Total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Acciones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Bonos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Letras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Cauciones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FCI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Cedears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Opciones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CPD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% mercado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Cantidad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Volumen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2901"/>
              </p:ext>
            </p:extLst>
          </p:nvPr>
        </p:nvGraphicFramePr>
        <p:xfrm>
          <a:off x="6272010" y="898346"/>
          <a:ext cx="2750622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851"/>
                <a:gridCol w="676504"/>
                <a:gridCol w="525344"/>
                <a:gridCol w="854923"/>
              </a:tblGrid>
              <a:tr h="190500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Cartera</a:t>
                      </a:r>
                      <a:endParaRPr lang="es-A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AUM Clientes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Stock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Total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Pesos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Dolares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Acciones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Bonos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Letras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Cauciones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FCI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Cedears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Opciones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CPD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Variación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Pesos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Dolares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Acciones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Bonos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Letras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Cauciones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FCI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Cedears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Opciones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CPD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ROA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43793"/>
              </p:ext>
            </p:extLst>
          </p:nvPr>
        </p:nvGraphicFramePr>
        <p:xfrm>
          <a:off x="6272010" y="5155910"/>
          <a:ext cx="275062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103"/>
                <a:gridCol w="677725"/>
                <a:gridCol w="1377794"/>
              </a:tblGrid>
              <a:tr h="1905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Egresos</a:t>
                      </a:r>
                      <a:endParaRPr lang="es-A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TOTAL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Fijos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Total Fijos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Operativos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Salarios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Variables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Total Variables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Operativos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Salarios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Iniciativas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690386"/>
          </a:xfrm>
          <a:prstGeom prst="rect">
            <a:avLst/>
          </a:prstGeom>
          <a:solidFill>
            <a:srgbClr val="564585"/>
          </a:solidFill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4123" y="114361"/>
            <a:ext cx="4170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err="1" smtClean="0">
                <a:solidFill>
                  <a:prstClr val="white"/>
                </a:solidFill>
              </a:rPr>
              <a:t>Robin</a:t>
            </a:r>
            <a:r>
              <a:rPr lang="es-ES" sz="2400" b="1" dirty="0" smtClean="0">
                <a:solidFill>
                  <a:prstClr val="white"/>
                </a:solidFill>
              </a:rPr>
              <a:t> Hood – </a:t>
            </a:r>
            <a:r>
              <a:rPr lang="es-ES" sz="2400" b="1" dirty="0" err="1" smtClean="0">
                <a:solidFill>
                  <a:prstClr val="white"/>
                </a:solidFill>
              </a:rPr>
              <a:t>Freemium</a:t>
            </a:r>
            <a:r>
              <a:rPr lang="es-ES" sz="2400" b="1" dirty="0" smtClean="0">
                <a:solidFill>
                  <a:prstClr val="white"/>
                </a:solidFill>
              </a:rPr>
              <a:t> </a:t>
            </a:r>
            <a:r>
              <a:rPr lang="es-ES" sz="2400" b="1" dirty="0" err="1" smtClean="0">
                <a:solidFill>
                  <a:prstClr val="white"/>
                </a:solidFill>
              </a:rPr>
              <a:t>Model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4" name="Triángulo isósceles 3"/>
          <p:cNvSpPr/>
          <p:nvPr/>
        </p:nvSpPr>
        <p:spPr>
          <a:xfrm>
            <a:off x="1854558" y="1249247"/>
            <a:ext cx="5048518" cy="173864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 smtClean="0"/>
              <a:t>Freemium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Model</a:t>
            </a:r>
            <a:endParaRPr lang="es-AR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2240924" y="3103804"/>
            <a:ext cx="1339403" cy="2421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Interest</a:t>
            </a:r>
            <a:endParaRPr lang="es-ES" b="1" dirty="0" smtClean="0">
              <a:solidFill>
                <a:srgbClr val="292929"/>
              </a:solidFill>
            </a:endParaRPr>
          </a:p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earning</a:t>
            </a:r>
            <a:endParaRPr lang="es-ES" b="1" dirty="0" smtClean="0">
              <a:solidFill>
                <a:srgbClr val="292929"/>
              </a:solidFill>
            </a:endParaRPr>
          </a:p>
          <a:p>
            <a:pPr algn="ctr"/>
            <a:r>
              <a:rPr lang="es-ES" b="1" dirty="0" err="1">
                <a:solidFill>
                  <a:srgbClr val="292929"/>
                </a:solidFill>
              </a:rPr>
              <a:t>a</a:t>
            </a:r>
            <a:r>
              <a:rPr lang="es-ES" b="1" dirty="0" err="1" smtClean="0">
                <a:solidFill>
                  <a:srgbClr val="292929"/>
                </a:solidFill>
              </a:rPr>
              <a:t>ccounts</a:t>
            </a:r>
            <a:endParaRPr lang="es-ES" b="1" dirty="0" smtClean="0">
              <a:solidFill>
                <a:srgbClr val="292929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84459" y="3103804"/>
            <a:ext cx="1339403" cy="2421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rgbClr val="292929"/>
                </a:solidFill>
              </a:rPr>
              <a:t>Market</a:t>
            </a:r>
            <a:endParaRPr lang="es-ES" b="1" dirty="0">
              <a:solidFill>
                <a:srgbClr val="292929"/>
              </a:solidFill>
            </a:endParaRPr>
          </a:p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making</a:t>
            </a:r>
            <a:endParaRPr lang="es-ES" b="1" dirty="0">
              <a:solidFill>
                <a:srgbClr val="292929"/>
              </a:solidFill>
            </a:endParaRPr>
          </a:p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fees</a:t>
            </a:r>
            <a:endParaRPr lang="es-AR" b="1" dirty="0">
              <a:solidFill>
                <a:srgbClr val="292929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732727" y="3103804"/>
            <a:ext cx="1339403" cy="2421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292929"/>
                </a:solidFill>
              </a:rPr>
              <a:t>Gold </a:t>
            </a:r>
          </a:p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service</a:t>
            </a:r>
            <a:endParaRPr lang="es-AR" b="1" dirty="0">
              <a:solidFill>
                <a:srgbClr val="292929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487509" y="5640942"/>
            <a:ext cx="6168981" cy="4121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rgbClr val="292929"/>
                </a:solidFill>
              </a:rPr>
              <a:t>Zero </a:t>
            </a:r>
            <a:r>
              <a:rPr lang="es-ES" b="1" dirty="0" err="1">
                <a:solidFill>
                  <a:srgbClr val="292929"/>
                </a:solidFill>
              </a:rPr>
              <a:t>c</a:t>
            </a:r>
            <a:r>
              <a:rPr lang="es-ES" b="1" dirty="0" err="1" smtClean="0">
                <a:solidFill>
                  <a:srgbClr val="292929"/>
                </a:solidFill>
              </a:rPr>
              <a:t>ommission</a:t>
            </a:r>
            <a:r>
              <a:rPr lang="es-ES" b="1" dirty="0" smtClean="0">
                <a:solidFill>
                  <a:srgbClr val="292929"/>
                </a:solidFill>
              </a:rPr>
              <a:t> </a:t>
            </a:r>
            <a:r>
              <a:rPr lang="es-ES" b="1" dirty="0" err="1" smtClean="0">
                <a:solidFill>
                  <a:srgbClr val="292929"/>
                </a:solidFill>
              </a:rPr>
              <a:t>scheme</a:t>
            </a:r>
            <a:endParaRPr lang="es-AR" b="1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690386"/>
          </a:xfrm>
          <a:prstGeom prst="rect">
            <a:avLst/>
          </a:prstGeom>
          <a:solidFill>
            <a:srgbClr val="564585"/>
          </a:solidFill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4123" y="114361"/>
            <a:ext cx="4170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err="1" smtClean="0">
                <a:solidFill>
                  <a:prstClr val="white"/>
                </a:solidFill>
              </a:rPr>
              <a:t>Robin</a:t>
            </a:r>
            <a:r>
              <a:rPr lang="es-ES" sz="2400" b="1" dirty="0" smtClean="0">
                <a:solidFill>
                  <a:prstClr val="white"/>
                </a:solidFill>
              </a:rPr>
              <a:t> Hood – </a:t>
            </a:r>
            <a:r>
              <a:rPr lang="es-ES" sz="2400" b="1" dirty="0" err="1" smtClean="0">
                <a:solidFill>
                  <a:prstClr val="white"/>
                </a:solidFill>
              </a:rPr>
              <a:t>Freemium</a:t>
            </a:r>
            <a:r>
              <a:rPr lang="es-ES" sz="2400" b="1" dirty="0" smtClean="0">
                <a:solidFill>
                  <a:prstClr val="white"/>
                </a:solidFill>
              </a:rPr>
              <a:t> </a:t>
            </a:r>
            <a:r>
              <a:rPr lang="es-ES" sz="2400" b="1" dirty="0" err="1" smtClean="0">
                <a:solidFill>
                  <a:prstClr val="white"/>
                </a:solidFill>
              </a:rPr>
              <a:t>Model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25888" y="1545461"/>
            <a:ext cx="1624884" cy="428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292929"/>
                </a:solidFill>
              </a:rPr>
              <a:t>Gold </a:t>
            </a:r>
          </a:p>
          <a:p>
            <a:pPr algn="ctr"/>
            <a:r>
              <a:rPr lang="es-ES" sz="3600" b="1" dirty="0" err="1">
                <a:solidFill>
                  <a:srgbClr val="292929"/>
                </a:solidFill>
              </a:rPr>
              <a:t>S</a:t>
            </a:r>
            <a:r>
              <a:rPr lang="es-ES" sz="3600" b="1" dirty="0" err="1" smtClean="0">
                <a:solidFill>
                  <a:srgbClr val="292929"/>
                </a:solidFill>
              </a:rPr>
              <a:t>ervice</a:t>
            </a:r>
            <a:endParaRPr lang="es-AR" sz="3600" b="1" dirty="0">
              <a:solidFill>
                <a:srgbClr val="292929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52293" y="2834131"/>
            <a:ext cx="2640169" cy="72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Morningstar</a:t>
            </a:r>
            <a:r>
              <a:rPr lang="es-ES" b="1" dirty="0" smtClean="0">
                <a:solidFill>
                  <a:srgbClr val="292929"/>
                </a:solidFill>
              </a:rPr>
              <a:t> </a:t>
            </a:r>
            <a:r>
              <a:rPr lang="es-ES" b="1" dirty="0" err="1">
                <a:solidFill>
                  <a:srgbClr val="292929"/>
                </a:solidFill>
              </a:rPr>
              <a:t>r</a:t>
            </a:r>
            <a:r>
              <a:rPr lang="es-ES" b="1" dirty="0" err="1" smtClean="0">
                <a:solidFill>
                  <a:srgbClr val="292929"/>
                </a:solidFill>
              </a:rPr>
              <a:t>esearch</a:t>
            </a:r>
            <a:endParaRPr lang="es-AR" b="1" dirty="0">
              <a:solidFill>
                <a:srgbClr val="292929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52294" y="3802193"/>
            <a:ext cx="2640169" cy="746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Market</a:t>
            </a:r>
            <a:r>
              <a:rPr lang="es-ES" b="1" dirty="0" smtClean="0">
                <a:solidFill>
                  <a:srgbClr val="292929"/>
                </a:solidFill>
              </a:rPr>
              <a:t> data</a:t>
            </a:r>
            <a:endParaRPr lang="es-AR" b="1" dirty="0">
              <a:solidFill>
                <a:srgbClr val="292929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052292" y="1879924"/>
            <a:ext cx="2640169" cy="72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Instant</a:t>
            </a:r>
            <a:r>
              <a:rPr lang="es-ES" b="1" dirty="0" smtClean="0">
                <a:solidFill>
                  <a:srgbClr val="292929"/>
                </a:solidFill>
              </a:rPr>
              <a:t> </a:t>
            </a:r>
            <a:r>
              <a:rPr lang="es-ES" b="1" dirty="0" err="1">
                <a:solidFill>
                  <a:srgbClr val="292929"/>
                </a:solidFill>
              </a:rPr>
              <a:t>d</a:t>
            </a:r>
            <a:r>
              <a:rPr lang="es-ES" b="1" dirty="0" err="1" smtClean="0">
                <a:solidFill>
                  <a:srgbClr val="292929"/>
                </a:solidFill>
              </a:rPr>
              <a:t>eposits</a:t>
            </a:r>
            <a:endParaRPr lang="es-AR" b="1" dirty="0">
              <a:solidFill>
                <a:srgbClr val="292929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052296" y="4790939"/>
            <a:ext cx="2640169" cy="7727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rgbClr val="292929"/>
                </a:solidFill>
              </a:rPr>
              <a:t>Margin</a:t>
            </a:r>
            <a:r>
              <a:rPr lang="es-ES" b="1" dirty="0" smtClean="0">
                <a:solidFill>
                  <a:srgbClr val="292929"/>
                </a:solidFill>
              </a:rPr>
              <a:t> </a:t>
            </a:r>
            <a:r>
              <a:rPr lang="es-ES" b="1" dirty="0" err="1">
                <a:solidFill>
                  <a:srgbClr val="292929"/>
                </a:solidFill>
              </a:rPr>
              <a:t>a</a:t>
            </a:r>
            <a:r>
              <a:rPr lang="es-ES" b="1" dirty="0" err="1" smtClean="0">
                <a:solidFill>
                  <a:srgbClr val="292929"/>
                </a:solidFill>
              </a:rPr>
              <a:t>ccount</a:t>
            </a:r>
            <a:endParaRPr lang="es-AR" b="1" dirty="0">
              <a:solidFill>
                <a:srgbClr val="292929"/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2249372" y="2112135"/>
            <a:ext cx="699889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 derecha 15"/>
          <p:cNvSpPr/>
          <p:nvPr/>
        </p:nvSpPr>
        <p:spPr>
          <a:xfrm>
            <a:off x="2249371" y="3043606"/>
            <a:ext cx="699889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derecha 16"/>
          <p:cNvSpPr/>
          <p:nvPr/>
        </p:nvSpPr>
        <p:spPr>
          <a:xfrm>
            <a:off x="2249372" y="4046501"/>
            <a:ext cx="699889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lecha derecha 17"/>
          <p:cNvSpPr/>
          <p:nvPr/>
        </p:nvSpPr>
        <p:spPr>
          <a:xfrm>
            <a:off x="2249372" y="5048516"/>
            <a:ext cx="699889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errar llave 7"/>
          <p:cNvSpPr/>
          <p:nvPr/>
        </p:nvSpPr>
        <p:spPr>
          <a:xfrm>
            <a:off x="5692461" y="1700011"/>
            <a:ext cx="875764" cy="4134119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redondeado 18"/>
          <p:cNvSpPr/>
          <p:nvPr/>
        </p:nvSpPr>
        <p:spPr>
          <a:xfrm>
            <a:off x="6838682" y="3301184"/>
            <a:ext cx="1841679" cy="1002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rgbClr val="292929"/>
                </a:solidFill>
              </a:rPr>
              <a:t>Monthly</a:t>
            </a:r>
            <a:r>
              <a:rPr lang="es-ES" dirty="0" smtClean="0">
                <a:solidFill>
                  <a:srgbClr val="292929"/>
                </a:solidFill>
              </a:rPr>
              <a:t> </a:t>
            </a:r>
            <a:r>
              <a:rPr lang="es-ES" dirty="0" err="1" smtClean="0">
                <a:solidFill>
                  <a:srgbClr val="292929"/>
                </a:solidFill>
              </a:rPr>
              <a:t>fee</a:t>
            </a:r>
            <a:endParaRPr lang="es-ES" dirty="0" smtClean="0">
              <a:solidFill>
                <a:srgbClr val="292929"/>
              </a:solidFill>
            </a:endParaRPr>
          </a:p>
          <a:p>
            <a:pPr algn="ctr"/>
            <a:r>
              <a:rPr lang="es-ES" dirty="0" smtClean="0">
                <a:solidFill>
                  <a:srgbClr val="292929"/>
                </a:solidFill>
              </a:rPr>
              <a:t>of</a:t>
            </a:r>
            <a:r>
              <a:rPr lang="es-ES" b="1" dirty="0" smtClean="0">
                <a:solidFill>
                  <a:srgbClr val="292929"/>
                </a:solidFill>
              </a:rPr>
              <a:t> </a:t>
            </a:r>
            <a:r>
              <a:rPr lang="es-ES" sz="2000" b="1" dirty="0" smtClean="0">
                <a:solidFill>
                  <a:srgbClr val="292929"/>
                </a:solidFill>
              </a:rPr>
              <a:t>U$5.00</a:t>
            </a:r>
            <a:endParaRPr lang="es-ES" sz="2000" b="1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690386"/>
          </a:xfrm>
          <a:prstGeom prst="rect">
            <a:avLst/>
          </a:prstGeom>
          <a:solidFill>
            <a:srgbClr val="564585"/>
          </a:solidFill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4123" y="114361"/>
            <a:ext cx="4627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err="1" smtClean="0">
                <a:solidFill>
                  <a:prstClr val="white"/>
                </a:solidFill>
              </a:rPr>
              <a:t>Freemium</a:t>
            </a:r>
            <a:r>
              <a:rPr lang="es-ES" sz="2400" b="1" dirty="0" smtClean="0">
                <a:solidFill>
                  <a:prstClr val="white"/>
                </a:solidFill>
              </a:rPr>
              <a:t> </a:t>
            </a:r>
            <a:r>
              <a:rPr lang="es-ES" sz="2400" b="1" dirty="0" err="1" smtClean="0">
                <a:solidFill>
                  <a:prstClr val="white"/>
                </a:solidFill>
              </a:rPr>
              <a:t>Model</a:t>
            </a:r>
            <a:r>
              <a:rPr lang="es-ES" sz="2400" b="1" dirty="0" smtClean="0">
                <a:solidFill>
                  <a:prstClr val="white"/>
                </a:solidFill>
              </a:rPr>
              <a:t> en </a:t>
            </a:r>
            <a:r>
              <a:rPr lang="es-ES" sz="2400" b="1" dirty="0" err="1" smtClean="0">
                <a:solidFill>
                  <a:prstClr val="white"/>
                </a:solidFill>
              </a:rPr>
              <a:t>InvertirOnline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4" name="Triángulo isósceles 3"/>
          <p:cNvSpPr/>
          <p:nvPr/>
        </p:nvSpPr>
        <p:spPr>
          <a:xfrm>
            <a:off x="1878169" y="1169440"/>
            <a:ext cx="5565820" cy="1738648"/>
          </a:xfrm>
          <a:prstGeom prst="triangl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 smtClean="0"/>
              <a:t>Modelo de</a:t>
            </a:r>
          </a:p>
          <a:p>
            <a:pPr algn="ctr"/>
            <a:r>
              <a:rPr lang="es-ES" sz="2400" b="1" dirty="0" err="1" smtClean="0"/>
              <a:t>InvertirOnline</a:t>
            </a:r>
            <a:endParaRPr lang="es-AR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2215169" y="3061645"/>
            <a:ext cx="1094704" cy="24212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Parking de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s</a:t>
            </a:r>
            <a:r>
              <a:rPr lang="es-ES" b="1" dirty="0" smtClean="0">
                <a:solidFill>
                  <a:schemeClr val="bg1"/>
                </a:solidFill>
              </a:rPr>
              <a:t>aldos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líquidos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451539" y="3061645"/>
            <a:ext cx="1094704" cy="24212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DolarIOL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487509" y="5646557"/>
            <a:ext cx="6168981" cy="412124"/>
          </a:xfrm>
          <a:prstGeom prst="rect">
            <a:avLst/>
          </a:prstGeom>
          <a:solidFill>
            <a:srgbClr val="564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Esquema de comisión cero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945747" y="3061644"/>
            <a:ext cx="1094704" cy="24212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?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698643" y="3066708"/>
            <a:ext cx="1094704" cy="24212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Servicio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Premium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51053" y="2667253"/>
            <a:ext cx="5441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</a:rPr>
              <a:t>Gracias!</a:t>
            </a:r>
            <a:endParaRPr lang="es-AR" sz="4000" b="1" dirty="0" smtClean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8" y="368452"/>
            <a:ext cx="2310195" cy="4912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3767016" y="3343054"/>
            <a:ext cx="54707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13103</TotalTime>
  <Words>193</Words>
  <Application>Microsoft Office PowerPoint</Application>
  <PresentationFormat>Presentación en pantalla (4:3)</PresentationFormat>
  <Paragraphs>144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García</dc:creator>
  <cp:lastModifiedBy>Francisco Cucullu</cp:lastModifiedBy>
  <cp:revision>351</cp:revision>
  <cp:lastPrinted>2018-08-29T13:52:30Z</cp:lastPrinted>
  <dcterms:created xsi:type="dcterms:W3CDTF">2017-01-26T13:34:28Z</dcterms:created>
  <dcterms:modified xsi:type="dcterms:W3CDTF">2019-10-28T14:00:58Z</dcterms:modified>
</cp:coreProperties>
</file>