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1pPr>
    <a:lvl2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2pPr>
    <a:lvl3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3pPr>
    <a:lvl4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4pPr>
    <a:lvl5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5pPr>
    <a:lvl6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6pPr>
    <a:lvl7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7pPr>
    <a:lvl8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8pPr>
    <a:lvl9pPr marL="0" marR="0" indent="0" algn="l" defTabSz="5842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2000" u="none" kumimoji="0" normalizeH="0">
        <a:ln>
          <a:noFill/>
        </a:ln>
        <a:solidFill>
          <a:srgbClr val="838787"/>
        </a:solidFill>
        <a:effectLst/>
        <a:uFillTx/>
        <a:latin typeface="Avenir Next Medium"/>
        <a:ea typeface="Avenir Next Medium"/>
        <a:cs typeface="Avenir Next Medium"/>
        <a:sym typeface="Avenir Next Medium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Avenir Next Medium"/>
          <a:ea typeface="Avenir Next Medium"/>
          <a:cs typeface="Avenir Next Medium"/>
        </a:font>
        <a:schemeClr val="accent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1">
              <a:hueOff val="178262"/>
              <a:satOff val="-8651"/>
              <a:lumOff val="-7254"/>
              <a:alpha val="29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chemeClr val="accent6">
              <a:alpha val="25000"/>
            </a:scheme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A01D73"/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81873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239254"/>
              <a:lumOff val="-1399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EB9B">
              <a:alpha val="26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889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D4EB9B">
                  <a:alpha val="26000"/>
                </a:srgb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147882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>
              <a:alpha val="75000"/>
            </a:srgbClr>
          </a:solidFill>
        </a:fill>
      </a:tcStyle>
    </a:wholeTbl>
    <a:band2H>
      <a:tcTxStyle b="def" i="def"/>
      <a:tcStyle>
        <a:tcBdr/>
        <a:fill>
          <a:solidFill>
            <a:srgbClr val="686A6A">
              <a:alpha val="85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222222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222222"/>
              </a:solidFill>
              <a:prstDash val="solid"/>
              <a:miter lim="400000"/>
            </a:ln>
          </a:right>
          <a:top>
            <a:ln w="25400" cap="flat">
              <a:solidFill>
                <a:srgbClr val="222222"/>
              </a:solidFill>
              <a:prstDash val="solid"/>
              <a:miter lim="400000"/>
            </a:ln>
          </a:top>
          <a:bottom>
            <a:ln w="254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86A6A">
              <a:alpha val="85000"/>
            </a:srgbClr>
          </a:solidFill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22222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3D3D3D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222222"/>
              </a:solidFill>
              <a:prstDash val="solid"/>
              <a:miter lim="400000"/>
            </a:ln>
          </a:bottom>
          <a:insideH>
            <a:ln w="25400" cap="flat">
              <a:solidFill>
                <a:srgbClr val="22222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38787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Medium"/>
          <a:ea typeface="Avenir Next Medium"/>
          <a:cs typeface="Avenir Next Medium"/>
        </a:font>
        <a:srgbClr val="838787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CDEE0">
              <a:alpha val="18000"/>
            </a:srgbClr>
          </a:solidFill>
        </a:fill>
      </a:tcStyle>
    </a:band2H>
    <a:firstCol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63500" cap="flat">
              <a:solidFill>
                <a:srgbClr val="5F6568"/>
              </a:solidFill>
              <a:prstDash val="solid"/>
              <a:miter lim="400000"/>
            </a:ln>
          </a:right>
          <a:top>
            <a:ln w="25400" cap="flat">
              <a:solidFill>
                <a:srgbClr val="5F6568"/>
              </a:solidFill>
              <a:prstDash val="solid"/>
              <a:miter lim="400000"/>
            </a:ln>
          </a:top>
          <a:bottom>
            <a:ln w="254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63500" cap="flat">
              <a:solidFill>
                <a:srgbClr val="5F6568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venir Next Demi Bold"/>
          <a:ea typeface="Avenir Next Demi Bold"/>
          <a:cs typeface="Avenir Next Demi Bold"/>
        </a:font>
        <a:srgbClr val="A6AAA9"/>
      </a:tcTxStyle>
      <a:tcStyle>
        <a:tcBdr>
          <a:left>
            <a:ln w="25400" cap="flat">
              <a:solidFill>
                <a:srgbClr val="5F6568"/>
              </a:solidFill>
              <a:prstDash val="solid"/>
              <a:miter lim="400000"/>
            </a:ln>
          </a:left>
          <a:right>
            <a:ln w="25400" cap="flat">
              <a:solidFill>
                <a:srgbClr val="5F6568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63500" cap="flat">
              <a:solidFill>
                <a:srgbClr val="5F6568"/>
              </a:solidFill>
              <a:prstDash val="solid"/>
              <a:miter lim="400000"/>
            </a:ln>
          </a:bottom>
          <a:insideH>
            <a:ln w="25400" cap="flat">
              <a:solidFill>
                <a:srgbClr val="5F6568"/>
              </a:solidFill>
              <a:prstDash val="solid"/>
              <a:miter lim="400000"/>
            </a:ln>
          </a:insideH>
          <a:insideV>
            <a:ln w="25400" cap="flat">
              <a:solidFill>
                <a:srgbClr val="5F6568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2" name="Shape 14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rver_room.jpg"/>
          <p:cNvSpPr/>
          <p:nvPr>
            <p:ph type="pic" idx="13"/>
          </p:nvPr>
        </p:nvSpPr>
        <p:spPr>
          <a:xfrm>
            <a:off x="-2167467" y="0"/>
            <a:ext cx="173397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  <a:alpha val="2137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7" name="Line"/>
          <p:cNvSpPr/>
          <p:nvPr>
            <p:ph type="body" sz="quarter" idx="14"/>
          </p:nvPr>
        </p:nvSpPr>
        <p:spPr>
          <a:xfrm flipV="1">
            <a:off x="406400" y="6140894"/>
            <a:ext cx="12192000" cy="263"/>
          </a:xfrm>
          <a:prstGeom prst="line">
            <a:avLst/>
          </a:prstGeom>
          <a:ln w="38100">
            <a:solidFill>
              <a:srgbClr val="A6AAA9"/>
            </a:solidFill>
          </a:ln>
        </p:spPr>
        <p:txBody>
          <a:bodyPr anchor="ctr">
            <a:noAutofit/>
          </a:bodyPr>
          <a:lstStyle/>
          <a:p>
            <a:pPr marL="0" indent="0" defTabSz="457200">
              <a:spcBef>
                <a:spcPts val="0"/>
              </a:spcBef>
              <a:buClrTx/>
              <a:buSzTx/>
              <a:buFontTx/>
              <a:buNone/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18" name="Title Text"/>
          <p:cNvSpPr txBox="1"/>
          <p:nvPr>
            <p:ph type="title"/>
          </p:nvPr>
        </p:nvSpPr>
        <p:spPr>
          <a:xfrm>
            <a:off x="406400" y="6426200"/>
            <a:ext cx="121920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19" name="Body Level One…"/>
          <p:cNvSpPr txBox="1"/>
          <p:nvPr>
            <p:ph type="body" sz="quarter" idx="1"/>
          </p:nvPr>
        </p:nvSpPr>
        <p:spPr>
          <a:xfrm>
            <a:off x="406400" y="4267200"/>
            <a:ext cx="121920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0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Image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3" name="http://www.davidcmitchell.com/"/>
          <p:cNvSpPr txBox="1"/>
          <p:nvPr/>
        </p:nvSpPr>
        <p:spPr>
          <a:xfrm>
            <a:off x="263397" y="9010650"/>
            <a:ext cx="38760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http://www.davidcmitchell.com/</a:t>
            </a:r>
          </a:p>
        </p:txBody>
      </p:sp>
      <p:pic>
        <p:nvPicPr>
          <p:cNvPr id="124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1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1B09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erver_room.jp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3" name="http://www.davidcmitchell.com/"/>
          <p:cNvSpPr txBox="1"/>
          <p:nvPr/>
        </p:nvSpPr>
        <p:spPr>
          <a:xfrm>
            <a:off x="263397" y="9010650"/>
            <a:ext cx="38760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http://www.davidcmitchell.com/</a:t>
            </a:r>
          </a:p>
        </p:txBody>
      </p:sp>
      <p:pic>
        <p:nvPicPr>
          <p:cNvPr id="134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  <a:alpha val="2137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8" name="server_room.jpg"/>
          <p:cNvSpPr/>
          <p:nvPr>
            <p:ph type="pic" idx="13"/>
          </p:nvPr>
        </p:nvSpPr>
        <p:spPr>
          <a:xfrm>
            <a:off x="0" y="-1270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9" name="Title Text"/>
          <p:cNvSpPr txBox="1"/>
          <p:nvPr>
            <p:ph type="title"/>
          </p:nvPr>
        </p:nvSpPr>
        <p:spPr>
          <a:xfrm>
            <a:off x="406400" y="4038600"/>
            <a:ext cx="12192000" cy="45212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pic>
        <p:nvPicPr>
          <p:cNvPr id="30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  <a:alpha val="2137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9" name="Line"/>
          <p:cNvSpPr/>
          <p:nvPr/>
        </p:nvSpPr>
        <p:spPr>
          <a:xfrm flipV="1">
            <a:off x="5892800" y="6141012"/>
            <a:ext cx="6705600" cy="145"/>
          </a:xfrm>
          <a:prstGeom prst="line">
            <a:avLst/>
          </a:prstGeom>
          <a:ln w="381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0" name="Image"/>
          <p:cNvSpPr/>
          <p:nvPr>
            <p:ph type="pic" idx="13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1" name="Title Text"/>
          <p:cNvSpPr txBox="1"/>
          <p:nvPr>
            <p:ph type="title"/>
          </p:nvPr>
        </p:nvSpPr>
        <p:spPr>
          <a:xfrm>
            <a:off x="5892800" y="6426200"/>
            <a:ext cx="6705600" cy="2705100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defRPr sz="17000"/>
            </a:lvl1pPr>
          </a:lstStyle>
          <a:p>
            <a:pPr/>
            <a:r>
              <a:t>Title Text</a:t>
            </a:r>
          </a:p>
        </p:txBody>
      </p:sp>
      <p:sp>
        <p:nvSpPr>
          <p:cNvPr id="42" name="Body Level One…"/>
          <p:cNvSpPr txBox="1"/>
          <p:nvPr>
            <p:ph type="body" sz="quarter" idx="1"/>
          </p:nvPr>
        </p:nvSpPr>
        <p:spPr>
          <a:xfrm>
            <a:off x="5892800" y="4267200"/>
            <a:ext cx="6705600" cy="1803400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1pPr>
            <a:lvl2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2pPr>
            <a:lvl3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3pPr>
            <a:lvl4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4pPr>
            <a:lvl5pPr marL="0" indent="0">
              <a:lnSpc>
                <a:spcPct val="80000"/>
              </a:lnSpc>
              <a:spcBef>
                <a:spcPts val="2300"/>
              </a:spcBef>
              <a:buClrTx/>
              <a:buSzTx/>
              <a:buFontTx/>
              <a:buNone/>
              <a:defRPr cap="all" sz="5400">
                <a:solidFill>
                  <a:srgbClr val="A6AAA9"/>
                </a:solidFill>
                <a:latin typeface="DIN Alternate"/>
                <a:ea typeface="DIN Alternate"/>
                <a:cs typeface="DIN Alternate"/>
                <a:sym typeface="DIN Alternate"/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3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44" name="Slide Number"/>
          <p:cNvSpPr txBox="1"/>
          <p:nvPr>
            <p:ph type="sldNum" sz="quarter" idx="2"/>
          </p:nvPr>
        </p:nvSpPr>
        <p:spPr>
          <a:xfrm>
            <a:off x="12194440" y="431800"/>
            <a:ext cx="406898" cy="4572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erver_room.jp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52" name="It takes nerves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It takes nerves</a:t>
            </a:r>
          </a:p>
        </p:txBody>
      </p:sp>
      <p:sp>
        <p:nvSpPr>
          <p:cNvPr id="53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4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erver_room.jp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ext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64" name="Image"/>
          <p:cNvSpPr/>
          <p:nvPr>
            <p:ph type="pic" sz="half" idx="15"/>
          </p:nvPr>
        </p:nvSpPr>
        <p:spPr>
          <a:xfrm>
            <a:off x="7112000" y="1536700"/>
            <a:ext cx="5486400" cy="7797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5" name="Title Text"/>
          <p:cNvSpPr txBox="1"/>
          <p:nvPr>
            <p:ph type="title"/>
          </p:nvPr>
        </p:nvSpPr>
        <p:spPr>
          <a:xfrm>
            <a:off x="406400" y="1536700"/>
            <a:ext cx="6299200" cy="7239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half" idx="1"/>
          </p:nvPr>
        </p:nvSpPr>
        <p:spPr>
          <a:xfrm>
            <a:off x="406400" y="2743200"/>
            <a:ext cx="6299200" cy="61087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erver_room.jpg"/>
          <p:cNvSpPr/>
          <p:nvPr>
            <p:ph type="pic" idx="13"/>
          </p:nvPr>
        </p:nvSpPr>
        <p:spPr>
          <a:xfrm>
            <a:off x="0" y="1270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It takes nerves"/>
          <p:cNvSpPr txBox="1"/>
          <p:nvPr>
            <p:ph type="body" sz="quarter" idx="14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It takes nerves</a:t>
            </a: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Image"/>
          <p:cNvSpPr/>
          <p:nvPr>
            <p:ph type="pic" sz="half" idx="13"/>
          </p:nvPr>
        </p:nvSpPr>
        <p:spPr>
          <a:xfrm>
            <a:off x="6503154" y="0"/>
            <a:ext cx="6502401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5" name="Image"/>
          <p:cNvSpPr/>
          <p:nvPr>
            <p:ph type="pic" sz="half" idx="14"/>
          </p:nvPr>
        </p:nvSpPr>
        <p:spPr>
          <a:xfrm>
            <a:off x="6502400" y="4902200"/>
            <a:ext cx="6502400" cy="4864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6" name="Image"/>
          <p:cNvSpPr/>
          <p:nvPr>
            <p:ph type="pic" idx="15"/>
          </p:nvPr>
        </p:nvSpPr>
        <p:spPr>
          <a:xfrm>
            <a:off x="0" y="0"/>
            <a:ext cx="6468534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87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8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erver_room.jpg"/>
          <p:cNvSpPr/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96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  <a:alpha val="2137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7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98" name="Callout"/>
          <p:cNvSpPr/>
          <p:nvPr/>
        </p:nvSpPr>
        <p:spPr>
          <a:xfrm>
            <a:off x="469900" y="2362200"/>
            <a:ext cx="12065000" cy="52292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fill="norm" stroke="1" extrusionOk="0">
                <a:moveTo>
                  <a:pt x="224" y="0"/>
                </a:moveTo>
                <a:cubicBezTo>
                  <a:pt x="100" y="0"/>
                  <a:pt x="0" y="232"/>
                  <a:pt x="0" y="516"/>
                </a:cubicBezTo>
                <a:lnTo>
                  <a:pt x="0" y="18789"/>
                </a:lnTo>
                <a:cubicBezTo>
                  <a:pt x="0" y="19073"/>
                  <a:pt x="100" y="19305"/>
                  <a:pt x="224" y="19305"/>
                </a:cubicBezTo>
                <a:lnTo>
                  <a:pt x="17228" y="19305"/>
                </a:lnTo>
                <a:lnTo>
                  <a:pt x="17850" y="21600"/>
                </a:lnTo>
                <a:lnTo>
                  <a:pt x="18471" y="19305"/>
                </a:lnTo>
                <a:lnTo>
                  <a:pt x="21376" y="19305"/>
                </a:lnTo>
                <a:cubicBezTo>
                  <a:pt x="21500" y="19305"/>
                  <a:pt x="21600" y="19073"/>
                  <a:pt x="21600" y="18789"/>
                </a:cubicBezTo>
                <a:lnTo>
                  <a:pt x="21600" y="516"/>
                </a:lnTo>
                <a:cubicBezTo>
                  <a:pt x="21600" y="232"/>
                  <a:pt x="21500" y="0"/>
                  <a:pt x="21376" y="0"/>
                </a:cubicBezTo>
                <a:lnTo>
                  <a:pt x="224" y="0"/>
                </a:lnTo>
                <a:close/>
              </a:path>
            </a:pathLst>
          </a:custGeom>
          <a:solidFill>
            <a:schemeClr val="accent6">
              <a:hueOff val="-2153150"/>
              <a:satOff val="-11264"/>
              <a:lumOff val="-15786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99" name="Type a quote here."/>
          <p:cNvSpPr txBox="1"/>
          <p:nvPr>
            <p:ph type="body" sz="quarter" idx="14"/>
          </p:nvPr>
        </p:nvSpPr>
        <p:spPr>
          <a:xfrm>
            <a:off x="889000" y="2908300"/>
            <a:ext cx="11226800" cy="1297944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00" name="Johnny Appleseed"/>
          <p:cNvSpPr txBox="1"/>
          <p:nvPr>
            <p:ph type="body" sz="quarter" idx="15"/>
          </p:nvPr>
        </p:nvSpPr>
        <p:spPr>
          <a:xfrm>
            <a:off x="406400" y="7789333"/>
            <a:ext cx="12192000" cy="863604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r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sz="6000"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sp>
        <p:nvSpPr>
          <p:cNvPr id="101" name="Text"/>
          <p:cNvSpPr txBox="1"/>
          <p:nvPr>
            <p:ph type="body" sz="quarter" idx="16"/>
          </p:nvPr>
        </p:nvSpPr>
        <p:spPr>
          <a:xfrm>
            <a:off x="406400" y="457200"/>
            <a:ext cx="11176000" cy="457200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 defTabSz="45720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pc="120"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r>
              <a:t>Text</a:t>
            </a:r>
          </a:p>
        </p:txBody>
      </p:sp>
      <p:sp>
        <p:nvSpPr>
          <p:cNvPr id="102" name="http://www.davidcmitchell.com/"/>
          <p:cNvSpPr txBox="1"/>
          <p:nvPr/>
        </p:nvSpPr>
        <p:spPr>
          <a:xfrm>
            <a:off x="263397" y="9010650"/>
            <a:ext cx="38760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http://www.davidcmitchell.com/</a:t>
            </a:r>
          </a:p>
        </p:txBody>
      </p:sp>
      <p:pic>
        <p:nvPicPr>
          <p:cNvPr id="103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 Alt">
    <p:bg>
      <p:bgPr>
        <a:solidFill>
          <a:schemeClr val="accent6">
            <a:hueOff val="-2153150"/>
            <a:satOff val="-11264"/>
            <a:lumOff val="-15786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ype a quote here."/>
          <p:cNvSpPr txBox="1"/>
          <p:nvPr>
            <p:ph type="body" sz="quarter" idx="13"/>
          </p:nvPr>
        </p:nvSpPr>
        <p:spPr>
          <a:xfrm>
            <a:off x="5892800" y="2641600"/>
            <a:ext cx="6705600" cy="25019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spcBef>
                <a:spcPts val="0"/>
              </a:spcBef>
              <a:buClrTx/>
              <a:buSzTx/>
              <a:buFontTx/>
              <a:buNone/>
              <a:defRPr cap="all" sz="94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Type a quote here.</a:t>
            </a:r>
          </a:p>
        </p:txBody>
      </p:sp>
      <p:sp>
        <p:nvSpPr>
          <p:cNvPr id="112" name="Image"/>
          <p:cNvSpPr/>
          <p:nvPr>
            <p:ph type="pic" idx="14"/>
          </p:nvPr>
        </p:nvSpPr>
        <p:spPr>
          <a:xfrm>
            <a:off x="0" y="0"/>
            <a:ext cx="5486400" cy="9753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13" name="Johnny Appleseed"/>
          <p:cNvSpPr txBox="1"/>
          <p:nvPr>
            <p:ph type="body" sz="quarter" idx="15"/>
          </p:nvPr>
        </p:nvSpPr>
        <p:spPr>
          <a:xfrm>
            <a:off x="5892800" y="7789333"/>
            <a:ext cx="6705600" cy="86360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defTabSz="457200">
              <a:spcBef>
                <a:spcPts val="0"/>
              </a:spcBef>
              <a:buClrTx/>
              <a:buSzTx/>
              <a:buFontTx/>
              <a:buNone/>
              <a:defRPr sz="60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Johnny Appleseed</a:t>
            </a:r>
          </a:p>
        </p:txBody>
      </p:sp>
      <p:pic>
        <p:nvPicPr>
          <p:cNvPr id="114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1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22222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"/>
          <p:cNvSpPr/>
          <p:nvPr/>
        </p:nvSpPr>
        <p:spPr>
          <a:xfrm>
            <a:off x="0" y="0"/>
            <a:ext cx="13004800" cy="9753600"/>
          </a:xfrm>
          <a:prstGeom prst="rect">
            <a:avLst/>
          </a:prstGeom>
          <a:solidFill>
            <a:schemeClr val="accent6">
              <a:hueOff val="-2153150"/>
              <a:satOff val="-11264"/>
              <a:lumOff val="-15786"/>
              <a:alpha val="2137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3" name="Line"/>
          <p:cNvSpPr/>
          <p:nvPr/>
        </p:nvSpPr>
        <p:spPr>
          <a:xfrm flipV="1">
            <a:off x="406400" y="993160"/>
            <a:ext cx="12192000" cy="263"/>
          </a:xfrm>
          <a:prstGeom prst="line">
            <a:avLst/>
          </a:prstGeom>
          <a:ln w="25400">
            <a:solidFill>
              <a:srgbClr val="A6AAA9"/>
            </a:solidFill>
            <a:miter lim="400000"/>
          </a:ln>
        </p:spPr>
        <p:txBody>
          <a:bodyPr lIns="50800" tIns="50800" rIns="50800" bIns="50800" anchor="ctr"/>
          <a:lstStyle/>
          <a:p>
            <a:pPr defTabSz="457200">
              <a:spcBef>
                <a:spcPts val="0"/>
              </a:spcBef>
              <a:defRPr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</a:p>
        </p:txBody>
      </p:sp>
      <p:sp>
        <p:nvSpPr>
          <p:cNvPr id="4" name="Title Text"/>
          <p:cNvSpPr txBox="1"/>
          <p:nvPr>
            <p:ph type="title"/>
          </p:nvPr>
        </p:nvSpPr>
        <p:spPr>
          <a:xfrm>
            <a:off x="406400" y="1536700"/>
            <a:ext cx="12192000" cy="7239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5" name="Body Level One…"/>
          <p:cNvSpPr txBox="1"/>
          <p:nvPr>
            <p:ph type="body" idx="1"/>
          </p:nvPr>
        </p:nvSpPr>
        <p:spPr>
          <a:xfrm>
            <a:off x="406400" y="2743200"/>
            <a:ext cx="12192000" cy="61087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" name="http://www.davidcmitchell.com/"/>
          <p:cNvSpPr txBox="1"/>
          <p:nvPr/>
        </p:nvSpPr>
        <p:spPr>
          <a:xfrm>
            <a:off x="263397" y="9010650"/>
            <a:ext cx="3876041" cy="444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/>
            <a:r>
              <a:t>http://www.davidcmitchell.com/</a:t>
            </a:r>
          </a:p>
        </p:txBody>
      </p:sp>
      <p:pic>
        <p:nvPicPr>
          <p:cNvPr id="7" name="elixir_logo.png" descr="elixir_logo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848579" y="8554169"/>
            <a:ext cx="954857" cy="954857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12186622" y="431800"/>
            <a:ext cx="406897" cy="4572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 algn="r">
              <a:lnSpc>
                <a:spcPct val="80000"/>
              </a:lnSpc>
              <a:spcBef>
                <a:spcPts val="0"/>
              </a:spcBef>
              <a:defRPr sz="2400">
                <a:latin typeface="DIN Alternate"/>
                <a:ea typeface="DIN Alternate"/>
                <a:cs typeface="DIN Alternate"/>
                <a:sym typeface="DIN Alternate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transition xmlns:p14="http://schemas.microsoft.com/office/powerpoint/2010/main" spd="med" advClick="1"/>
  <p:txStyles>
    <p:titleStyle>
      <a:lvl1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1pPr>
      <a:lvl2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2pPr>
      <a:lvl3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3pPr>
      <a:lvl4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4pPr>
      <a:lvl5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5pPr>
      <a:lvl6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6pPr>
      <a:lvl7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7pPr>
      <a:lvl8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8pPr>
      <a:lvl9pPr marL="0" marR="0" indent="0" algn="l" defTabSz="584200" rtl="0" latinLnBrk="0">
        <a:lnSpc>
          <a:spcPct val="80000"/>
        </a:lnSpc>
        <a:spcBef>
          <a:spcPts val="2800"/>
        </a:spcBef>
        <a:spcAft>
          <a:spcPts val="0"/>
        </a:spcAft>
        <a:buClrTx/>
        <a:buSzTx/>
        <a:buFontTx/>
        <a:buNone/>
        <a:tabLst/>
        <a:defRPr b="0" baseline="0" cap="all" i="0" spc="0" strike="noStrike" sz="6000" u="none">
          <a:ln>
            <a:noFill/>
          </a:ln>
          <a:solidFill>
            <a:schemeClr val="accent1"/>
          </a:solidFill>
          <a:uFillTx/>
          <a:latin typeface="+mn-lt"/>
          <a:ea typeface="+mn-ea"/>
          <a:cs typeface="+mn-cs"/>
          <a:sym typeface="DIN Condensed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1pPr>
      <a:lvl2pPr marL="889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2pPr>
      <a:lvl3pPr marL="1333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3pPr>
      <a:lvl4pPr marL="1778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4pPr>
      <a:lvl5pPr marL="2222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5pPr>
      <a:lvl6pPr marL="2667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6pPr>
      <a:lvl7pPr marL="3111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7pPr>
      <a:lvl8pPr marL="35560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8pPr>
      <a:lvl9pPr marL="4000500" marR="0" indent="-444500" algn="l" defTabSz="584200" rtl="0" latinLnBrk="0">
        <a:lnSpc>
          <a:spcPct val="100000"/>
        </a:lnSpc>
        <a:spcBef>
          <a:spcPts val="2800"/>
        </a:spcBef>
        <a:spcAft>
          <a:spcPts val="0"/>
        </a:spcAft>
        <a:buClr>
          <a:schemeClr val="accent1"/>
        </a:buClr>
        <a:buSzPct val="104999"/>
        <a:buFont typeface="Avenir Next"/>
        <a:buChar char="▸"/>
        <a:tabLst/>
        <a:defRPr b="0" baseline="0" cap="none" i="0" spc="0" strike="noStrike" sz="3400" u="none">
          <a:ln>
            <a:noFill/>
          </a:ln>
          <a:solidFill>
            <a:srgbClr val="838787"/>
          </a:solidFill>
          <a:uFillTx/>
          <a:latin typeface="Avenir Next Medium"/>
          <a:ea typeface="Avenir Next Medium"/>
          <a:cs typeface="Avenir Next Medium"/>
          <a:sym typeface="Avenir Next Medium"/>
        </a:defRPr>
      </a:lvl9pPr>
    </p:bodyStyle>
    <p:otherStyle>
      <a:lvl1pPr marL="0" marR="0" indent="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1pPr>
      <a:lvl2pPr marL="0" marR="0" indent="228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2pPr>
      <a:lvl3pPr marL="0" marR="0" indent="457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3pPr>
      <a:lvl4pPr marL="0" marR="0" indent="685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4pPr>
      <a:lvl5pPr marL="0" marR="0" indent="9144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5pPr>
      <a:lvl6pPr marL="0" marR="0" indent="11430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6pPr>
      <a:lvl7pPr marL="0" marR="0" indent="13716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7pPr>
      <a:lvl8pPr marL="0" marR="0" indent="16002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8pPr>
      <a:lvl9pPr marL="0" marR="0" indent="1828800" algn="r" defTabSz="58420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DIN Alternat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hyperlink" Target="https://github.com/digitalbias/light_commander" TargetMode="Externa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hyperlink" Target="https://farm.bot/" TargetMode="External"/><Relationship Id="rId4" Type="http://schemas.openxmlformats.org/officeDocument/2006/relationships/hyperlink" Target="https://smartrent.com/" TargetMode="External"/><Relationship Id="rId5" Type="http://schemas.openxmlformats.org/officeDocument/2006/relationships/hyperlink" Target="https://www.rosepoint.com/" TargetMode="External"/><Relationship Id="rId6" Type="http://schemas.openxmlformats.org/officeDocument/2006/relationships/hyperlink" Target="https://github.com/LeToteTeam/kiosk_system_rpi3" TargetMode="External"/><Relationship Id="rId7" Type="http://schemas.openxmlformats.org/officeDocument/2006/relationships/hyperlink" Target="https://github.com/openpantry/open_pantry" TargetMode="Externa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jpeg"/><Relationship Id="rId3" Type="http://schemas.openxmlformats.org/officeDocument/2006/relationships/image" Target="../media/image3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image" Target="../media/image4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Relationship Id="rId3" Type="http://schemas.openxmlformats.org/officeDocument/2006/relationships/hyperlink" Target="https://www.amazon.com/gp/product/B00IEDH26K" TargetMode="External"/><Relationship Id="rId4" Type="http://schemas.openxmlformats.org/officeDocument/2006/relationships/hyperlink" Target="https://www.amazon.com/gp/product/B00NBSF724/" TargetMode="External"/><Relationship Id="rId5" Type="http://schemas.openxmlformats.org/officeDocument/2006/relationships/hyperlink" Target="https://www.amazon.com/gp/product/B00XW2L39K" TargetMode="External"/><Relationship Id="rId6" Type="http://schemas.openxmlformats.org/officeDocument/2006/relationships/hyperlink" Target="https://www.amazon.com/170pcs-100mm-Polyolefin-Shrink-selling/dp/B01N4EPMYM" TargetMode="External"/><Relationship Id="rId7" Type="http://schemas.openxmlformats.org/officeDocument/2006/relationships/hyperlink" Target="https://www.amazon.com/gp/product/B01303TWZ2" TargetMode="External"/><Relationship Id="rId8" Type="http://schemas.openxmlformats.org/officeDocument/2006/relationships/hyperlink" Target="https://www.amazon.com/gp/product/B00W058HHQ" TargetMode="External"/><Relationship Id="rId9" Type="http://schemas.openxmlformats.org/officeDocument/2006/relationships/hyperlink" Target="https://www.amazon.com/dp/B078W5L8W1" TargetMode="Externa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erver_room.jpg" descr="server_room.jpg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45" name="It takes nerv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8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89" name="Poncho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Poncho</a:t>
            </a:r>
          </a:p>
        </p:txBody>
      </p:sp>
      <p:sp>
        <p:nvSpPr>
          <p:cNvPr id="190" name="Project grouping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Project grouping</a:t>
            </a:r>
          </a:p>
          <a:p>
            <a:pPr/>
            <a:r>
              <a:t>Control what is loaded when within the firmware project</a:t>
            </a:r>
          </a:p>
          <a:p>
            <a:pPr/>
            <a:r>
              <a:t>You control what projects and processes see explicitly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14507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93" name="Firmware"/>
          <p:cNvSpPr/>
          <p:nvPr/>
        </p:nvSpPr>
        <p:spPr>
          <a:xfrm>
            <a:off x="5867400" y="2628900"/>
            <a:ext cx="1270000" cy="1270000"/>
          </a:xfrm>
          <a:prstGeom prst="ellipse">
            <a:avLst/>
          </a:prstGeom>
          <a:solidFill>
            <a:schemeClr val="accent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3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Firmware</a:t>
            </a:r>
          </a:p>
        </p:txBody>
      </p:sp>
      <p:sp>
        <p:nvSpPr>
          <p:cNvPr id="194" name="Memory"/>
          <p:cNvSpPr/>
          <p:nvPr/>
        </p:nvSpPr>
        <p:spPr>
          <a:xfrm>
            <a:off x="5867400" y="6045200"/>
            <a:ext cx="1270000" cy="1270000"/>
          </a:xfrm>
          <a:prstGeom prst="ellipse">
            <a:avLst/>
          </a:prstGeom>
          <a:solidFill>
            <a:schemeClr val="accent5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7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Memory</a:t>
            </a:r>
          </a:p>
        </p:txBody>
      </p:sp>
      <p:sp>
        <p:nvSpPr>
          <p:cNvPr id="195" name="Lights"/>
          <p:cNvSpPr/>
          <p:nvPr/>
        </p:nvSpPr>
        <p:spPr>
          <a:xfrm>
            <a:off x="10414000" y="6045200"/>
            <a:ext cx="1270000" cy="1270000"/>
          </a:xfrm>
          <a:prstGeom prst="ellipse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232323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Lights</a:t>
            </a:r>
          </a:p>
        </p:txBody>
      </p:sp>
      <p:sp>
        <p:nvSpPr>
          <p:cNvPr id="196" name="UI"/>
          <p:cNvSpPr/>
          <p:nvPr/>
        </p:nvSpPr>
        <p:spPr>
          <a:xfrm>
            <a:off x="1320800" y="6045200"/>
            <a:ext cx="1270000" cy="1270000"/>
          </a:xfrm>
          <a:prstGeom prst="ellipse">
            <a:avLst/>
          </a:prstGeom>
          <a:solidFill>
            <a:schemeClr val="accent1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>
              <a:lnSpc>
                <a:spcPct val="80000"/>
              </a:lnSpc>
              <a:spcBef>
                <a:spcPts val="0"/>
              </a:spcBef>
              <a:defRPr cap="all" sz="28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UI</a:t>
            </a:r>
          </a:p>
        </p:txBody>
      </p:sp>
      <p:sp>
        <p:nvSpPr>
          <p:cNvPr id="197" name="Line"/>
          <p:cNvSpPr/>
          <p:nvPr/>
        </p:nvSpPr>
        <p:spPr>
          <a:xfrm flipH="1">
            <a:off x="2616199" y="6726386"/>
            <a:ext cx="322580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8" name="Line"/>
          <p:cNvSpPr/>
          <p:nvPr/>
        </p:nvSpPr>
        <p:spPr>
          <a:xfrm flipH="1">
            <a:off x="7162799" y="6726386"/>
            <a:ext cx="3225801" cy="1"/>
          </a:xfrm>
          <a:prstGeom prst="line">
            <a:avLst/>
          </a:prstGeom>
          <a:ln w="25400">
            <a:solidFill>
              <a:schemeClr val="accent1"/>
            </a:solidFill>
            <a:miter lim="400000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199" name="Line"/>
          <p:cNvSpPr/>
          <p:nvPr/>
        </p:nvSpPr>
        <p:spPr>
          <a:xfrm flipH="1">
            <a:off x="2474257" y="3593913"/>
            <a:ext cx="3360017" cy="2575853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0" name="Line"/>
          <p:cNvSpPr/>
          <p:nvPr/>
        </p:nvSpPr>
        <p:spPr>
          <a:xfrm>
            <a:off x="6502400" y="3975099"/>
            <a:ext cx="1" cy="1993902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1" name="Line"/>
          <p:cNvSpPr/>
          <p:nvPr/>
        </p:nvSpPr>
        <p:spPr>
          <a:xfrm>
            <a:off x="7170718" y="3516753"/>
            <a:ext cx="3217924" cy="2729990"/>
          </a:xfrm>
          <a:prstGeom prst="line">
            <a:avLst/>
          </a:prstGeom>
          <a:ln w="25400">
            <a:solidFill>
              <a:schemeClr val="accent1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 algn="ctr">
              <a:lnSpc>
                <a:spcPct val="80000"/>
              </a:lnSpc>
              <a:spcBef>
                <a:spcPts val="0"/>
              </a:spcBef>
              <a:defRPr cap="all" sz="2800">
                <a:latin typeface="+mn-lt"/>
                <a:ea typeface="+mn-ea"/>
                <a:cs typeface="+mn-cs"/>
                <a:sym typeface="DIN Condensed"/>
              </a:defRPr>
            </a:pPr>
          </a:p>
        </p:txBody>
      </p:sp>
      <p:sp>
        <p:nvSpPr>
          <p:cNvPr id="202" name="The Final Project"/>
          <p:cNvSpPr txBox="1"/>
          <p:nvPr/>
        </p:nvSpPr>
        <p:spPr>
          <a:xfrm>
            <a:off x="4122699" y="1023618"/>
            <a:ext cx="4759402" cy="873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>
              <a:lnSpc>
                <a:spcPct val="80000"/>
              </a:lnSpc>
              <a:spcBef>
                <a:spcPts val="0"/>
              </a:spcBef>
              <a:defRPr cap="all" sz="6100">
                <a:solidFill>
                  <a:srgbClr val="FFFFFF"/>
                </a:solidFill>
                <a:latin typeface="+mn-lt"/>
                <a:ea typeface="+mn-ea"/>
                <a:cs typeface="+mn-cs"/>
                <a:sym typeface="DIN Condensed"/>
              </a:defRPr>
            </a:lvl1pPr>
          </a:lstStyle>
          <a:p>
            <a:pPr/>
            <a:r>
              <a:t>The Final Project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05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06" name="Why the different process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Why the different processes?</a:t>
            </a:r>
          </a:p>
        </p:txBody>
      </p:sp>
      <p:sp>
        <p:nvSpPr>
          <p:cNvPr id="207" name="Firmware control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Firmware controls</a:t>
            </a:r>
          </a:p>
          <a:p>
            <a:pPr lvl="1"/>
            <a:r>
              <a:t>Start up order</a:t>
            </a:r>
          </a:p>
          <a:p>
            <a:pPr lvl="1"/>
            <a:r>
              <a:t>Restarts in the event of a crash</a:t>
            </a:r>
          </a:p>
          <a:p>
            <a:pPr lvl="1"/>
            <a:r>
              <a:t>Rogue process cannot kill another process (just tie up computing resources)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0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11" name="Step 1: Making Lights Blink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1: Making Lights Blink</a:t>
            </a:r>
          </a:p>
        </p:txBody>
      </p:sp>
      <p:sp>
        <p:nvSpPr>
          <p:cNvPr id="212" name="Create lights projec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Create lights project</a:t>
            </a:r>
          </a:p>
          <a:p>
            <a:pPr/>
            <a:r>
              <a:t>Add dependencies (to both mixes)</a:t>
            </a:r>
          </a:p>
          <a:p>
            <a:pPr/>
            <a:r>
              <a:t>config changes</a:t>
            </a:r>
          </a:p>
          <a:p>
            <a:pPr/>
            <a:r>
              <a:t>networking</a:t>
            </a:r>
          </a:p>
          <a:p>
            <a:pPr/>
            <a:r>
              <a:t>ssh</a:t>
            </a:r>
          </a:p>
          <a:p>
            <a:pPr/>
            <a:r>
              <a:t>RingLogger and the magic of ~.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15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16" name="Step 2: Putting a Web Interface on 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2: Putting a Web Interface on It</a:t>
            </a:r>
          </a:p>
        </p:txBody>
      </p:sp>
      <p:sp>
        <p:nvSpPr>
          <p:cNvPr id="217" name="Phoenix (the web framework for Elixir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Phoenix (the web framework for Elixir)</a:t>
            </a:r>
          </a:p>
          <a:p>
            <a:pPr/>
            <a:r>
              <a:t>A very quick overview</a:t>
            </a:r>
          </a:p>
          <a:p>
            <a:pPr/>
            <a:r>
              <a:t>Adding into the firmware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0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21" name="Step 3: The Day of RES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3: The Day of REST</a:t>
            </a:r>
          </a:p>
        </p:txBody>
      </p:sp>
      <p:sp>
        <p:nvSpPr>
          <p:cNvPr id="222" name="Add to the rout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Add to the routes</a:t>
            </a:r>
          </a:p>
          <a:p>
            <a:pPr/>
            <a:r>
              <a:t>GET (list, one)</a:t>
            </a:r>
          </a:p>
          <a:p>
            <a:pPr/>
            <a:r>
              <a:t>POST (creating)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25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26" name="Step 4: remembe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4: remembering</a:t>
            </a:r>
          </a:p>
        </p:txBody>
      </p:sp>
      <p:sp>
        <p:nvSpPr>
          <p:cNvPr id="227" name="Process communicati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Process communication</a:t>
            </a:r>
          </a:p>
          <a:p>
            <a:pPr/>
            <a:r>
              <a:t>Adding to the WebUI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0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31" name="Step 5: I spy with my little beac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5: I spy with my little beacon</a:t>
            </a:r>
          </a:p>
        </p:txBody>
      </p:sp>
      <p:sp>
        <p:nvSpPr>
          <p:cNvPr id="232" name="Python? Why?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Python? Why?</a:t>
            </a:r>
          </a:p>
          <a:p>
            <a:pPr/>
            <a:r>
              <a:t>KISS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35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36" name="Step 6: color code all the thing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6: color code all the things</a:t>
            </a:r>
          </a:p>
        </p:txBody>
      </p:sp>
      <p:sp>
        <p:nvSpPr>
          <p:cNvPr id="237" name="Read from Stor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Read from Storage</a:t>
            </a:r>
          </a:p>
          <a:p>
            <a:pPr/>
            <a:r>
              <a:t>Set colors based on status</a:t>
            </a:r>
          </a:p>
          <a:p>
            <a:pPr/>
            <a:r>
              <a:t>Set color for specific pixel based on person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0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41" name="Step 7: Home improvemen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7: Home improvements</a:t>
            </a:r>
          </a:p>
        </p:txBody>
      </p:sp>
      <p:sp>
        <p:nvSpPr>
          <p:cNvPr id="242" name="Improve the web interface so it shows status as wel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28929" indent="-328929" defTabSz="432308">
              <a:spcBef>
                <a:spcPts val="2000"/>
              </a:spcBef>
              <a:defRPr sz="2516"/>
            </a:pPr>
            <a:r>
              <a:t>Improve the web interface so it shows status as well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Maybe even a LiveView (update pages via websockets)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Make the beacon in Elixir as well</a:t>
            </a:r>
          </a:p>
          <a:p>
            <a:pPr lvl="1" marL="657859" indent="-328929" defTabSz="432308">
              <a:spcBef>
                <a:spcPts val="2000"/>
              </a:spcBef>
              <a:defRPr sz="2516"/>
            </a:pPr>
            <a:r>
              <a:t>More fault tolerant when no/poor connection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MQTT persistent messages for both beacons and memory process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Multiple beacons in the house and add “room location” to the data being sent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Direct connection to the lights instead of current LED subsystem 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Environment sensors</a:t>
            </a:r>
          </a:p>
          <a:p>
            <a:pPr marL="328929" indent="-328929" defTabSz="432308">
              <a:spcBef>
                <a:spcPts val="2000"/>
              </a:spcBef>
              <a:defRPr sz="2516"/>
            </a:pPr>
            <a:r>
              <a:t>Other project idea: Smart Garage Door (not a dumb light sensor}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xfrm>
            <a:off x="0" y="25400"/>
            <a:ext cx="13004800" cy="9753600"/>
          </a:xfrm>
          <a:prstGeom prst="rect">
            <a:avLst/>
          </a:prstGeom>
        </p:spPr>
      </p:pic>
      <p:sp>
        <p:nvSpPr>
          <p:cNvPr id="148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49" name="A very brief introduction to Elixi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A very brief introduction to Elixir</a:t>
            </a:r>
          </a:p>
        </p:txBody>
      </p:sp>
      <p:sp>
        <p:nvSpPr>
          <p:cNvPr id="150" name="Runs on the Erlang VM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368934" indent="-368934" defTabSz="484886">
              <a:spcBef>
                <a:spcPts val="2300"/>
              </a:spcBef>
              <a:defRPr sz="2822"/>
            </a:pPr>
            <a:r>
              <a:t>Runs on the Erlang VM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Similar syntax to Ruby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Concurrent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Scalable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Fault Tolerant (more about this later)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Functional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Pipes</a:t>
            </a:r>
          </a:p>
          <a:p>
            <a:pPr marL="368934" indent="-368934" defTabSz="484886">
              <a:spcBef>
                <a:spcPts val="2300"/>
              </a:spcBef>
              <a:defRPr sz="2822"/>
            </a:pPr>
            <a:r>
              <a:t>Matching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5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46" name="Cod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Code</a:t>
            </a:r>
          </a:p>
        </p:txBody>
      </p:sp>
      <p:sp>
        <p:nvSpPr>
          <p:cNvPr id="247" name="Ya…about that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Ya…about that</a:t>
            </a:r>
          </a:p>
          <a:p>
            <a:pPr/>
            <a:r>
              <a:t>Git repo needs to be cleaned because I messed up</a:t>
            </a:r>
          </a:p>
          <a:p>
            <a:pPr lvl="1"/>
            <a:r>
              <a:t>Not so secret secrets</a:t>
            </a:r>
          </a:p>
          <a:p>
            <a:pPr/>
            <a:r>
              <a:t>Will be published to 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https://github.com/digitalbias/light_commander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251" name="Nerves in produc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Nerves in production</a:t>
            </a:r>
          </a:p>
        </p:txBody>
      </p:sp>
      <p:sp>
        <p:nvSpPr>
          <p:cNvPr id="252" name="FarmBot (CNC Farming)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FarmBot (</a:t>
            </a:r>
            <a:r>
              <a:rPr u="sng">
                <a:solidFill>
                  <a:schemeClr val="accent1"/>
                </a:solidFill>
                <a:hlinkClick r:id="rId3" invalidUrl="" action="" tgtFrame="" tooltip="" history="1" highlightClick="0" endSnd="0"/>
              </a:rPr>
              <a:t>CNC Farming</a:t>
            </a:r>
            <a:r>
              <a:t>)</a:t>
            </a:r>
          </a:p>
          <a:p>
            <a:pPr/>
            <a:r>
              <a:t>Smart Rent (</a:t>
            </a:r>
            <a:r>
              <a:rPr u="sng">
                <a:solidFill>
                  <a:schemeClr val="accent1"/>
                </a:solidFill>
                <a:hlinkClick r:id="rId4" invalidUrl="" action="" tgtFrame="" tooltip="" history="1" highlightClick="0" endSnd="0"/>
              </a:rPr>
              <a:t>Property management</a:t>
            </a:r>
            <a:r>
              <a:t>)</a:t>
            </a:r>
          </a:p>
          <a:p>
            <a:pPr/>
            <a:r>
              <a:t>Rose Point (</a:t>
            </a:r>
            <a:r>
              <a:rPr u="sng">
                <a:solidFill>
                  <a:schemeClr val="accent1"/>
                </a:solidFill>
                <a:hlinkClick r:id="rId5" invalidUrl="" action="" tgtFrame="" tooltip="" history="1" highlightClick="0" endSnd="0"/>
              </a:rPr>
              <a:t>Navigation</a:t>
            </a:r>
            <a:r>
              <a:t>)</a:t>
            </a:r>
          </a:p>
          <a:p>
            <a:pPr/>
            <a:r>
              <a:t>LeTote (</a:t>
            </a:r>
            <a:r>
              <a:rPr u="sng">
                <a:solidFill>
                  <a:schemeClr val="accent1"/>
                </a:solidFill>
                <a:hlinkClick r:id="rId6" invalidUrl="" action="" tgtFrame="" tooltip="" history="1" highlightClick="0" endSnd="0"/>
              </a:rPr>
              <a:t>Kiosks</a:t>
            </a:r>
            <a:r>
              <a:t>)</a:t>
            </a:r>
          </a:p>
          <a:p>
            <a:pPr/>
            <a:r>
              <a:t>Open Pantry (</a:t>
            </a:r>
            <a:r>
              <a:rPr u="sng">
                <a:solidFill>
                  <a:schemeClr val="accent1"/>
                </a:solidFill>
                <a:hlinkClick r:id="rId7" invalidUrl="" action="" tgtFrame="" tooltip="" history="1" highlightClick="0" endSnd="0"/>
              </a:rPr>
              <a:t>Soup Kitchen</a:t>
            </a:r>
            <a:r>
              <a:t>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xfrm>
            <a:off x="0" y="139700"/>
            <a:ext cx="13004800" cy="9753600"/>
          </a:xfrm>
          <a:prstGeom prst="rect">
            <a:avLst/>
          </a:prstGeom>
        </p:spPr>
      </p:pic>
      <p:sp>
        <p:nvSpPr>
          <p:cNvPr id="153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54" name="What is Nerves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What is Nerves?</a:t>
            </a:r>
          </a:p>
        </p:txBody>
      </p:sp>
      <p:sp>
        <p:nvSpPr>
          <p:cNvPr id="155" name="Platform and tools that enable quick embedded software development using Elixir and the Erlang VM…"/>
          <p:cNvSpPr txBox="1"/>
          <p:nvPr>
            <p:ph type="body" idx="1"/>
          </p:nvPr>
        </p:nvSpPr>
        <p:spPr>
          <a:xfrm>
            <a:off x="317500" y="2353034"/>
            <a:ext cx="12192000" cy="6108701"/>
          </a:xfrm>
          <a:prstGeom prst="rect">
            <a:avLst/>
          </a:prstGeom>
        </p:spPr>
        <p:txBody>
          <a:bodyPr/>
          <a:lstStyle/>
          <a:p>
            <a:pPr/>
            <a:r>
              <a:t>Platform and tools that enable quick embedded software development using Elixir and the Erlang VM</a:t>
            </a:r>
          </a:p>
          <a:p>
            <a:pPr/>
            <a:r>
              <a:t>Write once, push to multiple single board computers by changing TARGET env variable</a:t>
            </a:r>
          </a:p>
        </p:txBody>
      </p:sp>
      <p:pic>
        <p:nvPicPr>
          <p:cNvPr id="156" name="nerves-badge_200x104_white.png" descr="nerves-badge_200x104_whit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333454" y="6890246"/>
            <a:ext cx="2540001" cy="1320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59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60" name="Project pitch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Project pitch</a:t>
            </a:r>
          </a:p>
        </p:txBody>
      </p:sp>
      <p:sp>
        <p:nvSpPr>
          <p:cNvPr id="161" name="As a…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As a…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…really snoopy (or as my daughters would say “creepy”) dad…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I want to…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…track when family members enter and leave the house without having to change anything in their behavior or have them carry around anything they don’t already carry with them…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…so that…</a:t>
            </a:r>
          </a:p>
          <a:p>
            <a:pPr marL="0" indent="0" defTabSz="490727">
              <a:spcBef>
                <a:spcPts val="2300"/>
              </a:spcBef>
              <a:buClrTx/>
              <a:buSzTx/>
              <a:buFontTx/>
              <a:buNone/>
              <a:defRPr sz="2856"/>
            </a:pPr>
            <a:r>
              <a:t>…I know who is home when I get home without having to look at my phone or “take roll call.”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64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65" name="How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How?</a:t>
            </a:r>
          </a:p>
        </p:txBody>
      </p:sp>
      <p:sp>
        <p:nvSpPr>
          <p:cNvPr id="166" name="Raspberry PI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Raspberry PIs</a:t>
            </a:r>
          </a:p>
          <a:p>
            <a:pPr lvl="1"/>
            <a:r>
              <a:t>One as the light indicator</a:t>
            </a:r>
          </a:p>
          <a:p>
            <a:pPr lvl="1"/>
            <a:r>
              <a:t>One as a Bluetooth Beacon</a:t>
            </a:r>
          </a:p>
          <a:p>
            <a:pPr/>
            <a:r>
              <a:t>Personal Phones (what teen goes anywhere without it?)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14507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pic>
        <p:nvPicPr>
          <p:cNvPr id="169" name="Paper.Tech Notes.39.png" descr="Paper.Tech Notes.39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0"/>
            <a:ext cx="13004800" cy="9753600"/>
          </a:xfrm>
          <a:prstGeom prst="rect">
            <a:avLst/>
          </a:prstGeom>
          <a:ln w="12700">
            <a:miter lim="400000"/>
          </a:ln>
        </p:spPr>
      </p:pic>
      <p:sp>
        <p:nvSpPr>
          <p:cNvPr id="170" name="Story Board"/>
          <p:cNvSpPr txBox="1"/>
          <p:nvPr/>
        </p:nvSpPr>
        <p:spPr>
          <a:xfrm>
            <a:off x="5007470" y="7956550"/>
            <a:ext cx="298986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200"/>
            </a:lvl1pPr>
          </a:lstStyle>
          <a:p>
            <a:pPr/>
            <a:r>
              <a:t>Story Board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3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74" name="The wir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The wiring</a:t>
            </a:r>
          </a:p>
        </p:txBody>
      </p:sp>
      <p:pic>
        <p:nvPicPr>
          <p:cNvPr id="175" name="Screen Shot 2019-04-09 at 3.19.37 PM.png" descr="Screen Shot 2019-04-09 at 3.19.37 PM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0" y="2269676"/>
            <a:ext cx="13004800" cy="673189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78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79" name="Part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Parts</a:t>
            </a:r>
          </a:p>
        </p:txBody>
      </p:sp>
      <p:sp>
        <p:nvSpPr>
          <p:cNvPr id="180" name="Raspberry PI 3 and PI Zero W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Raspberry PI 3 and PI Zero W</a:t>
            </a:r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NeoPixel stick (</a:t>
            </a:r>
            <a:r>
              <a:rPr u="sng">
                <a:hlinkClick r:id="rId3" invalidUrl="" action="" tgtFrame="" tooltip="" history="1" highlightClick="0" endSnd="0"/>
              </a:rPr>
              <a:t>https://www.amazon.com/gp/product/B00IEDH26K</a:t>
            </a:r>
            <a:r>
              <a:t>) </a:t>
            </a:r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 u="sng">
                <a:solidFill>
                  <a:srgbClr val="FFFFFF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/>
              <a:t>Wires to connect them in (</a:t>
            </a:r>
            <a:r>
              <a:rPr>
                <a:hlinkClick r:id="rId4" invalidUrl="" action="" tgtFrame="" tooltip="" history="1" highlightClick="0" endSnd="0"/>
              </a:rPr>
              <a:t>https://www.amazon.com/gp/product/B00NBSF724/</a:t>
            </a:r>
            <a:r>
              <a:rPr u="none"/>
              <a:t>) </a:t>
            </a:r>
            <a:endParaRPr u="none"/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 u="sng">
                <a:solidFill>
                  <a:srgbClr val="FFFFFF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/>
              <a:t>Level Shifter (</a:t>
            </a:r>
            <a:r>
              <a:rPr>
                <a:hlinkClick r:id="rId5" invalidUrl="" action="" tgtFrame="" tooltip="" history="1" highlightClick="0" endSnd="0"/>
              </a:rPr>
              <a:t>https://www.amazon.com/gp/product/B00XW2L39K</a:t>
            </a:r>
            <a:r>
              <a:rPr u="none"/>
              <a:t>) </a:t>
            </a:r>
            <a:endParaRPr u="none"/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 u="sng">
                <a:solidFill>
                  <a:srgbClr val="FFFFFF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/>
              <a:t>Heat Shrink (</a:t>
            </a:r>
            <a:r>
              <a:rPr>
                <a:hlinkClick r:id="rId6" invalidUrl="" action="" tgtFrame="" tooltip="" history="1" highlightClick="0" endSnd="0"/>
              </a:rPr>
              <a:t>https://www.amazon.com/170pcs-100mm-Polyolefin-Shrink-selling/dp/B01N4EPMYM</a:t>
            </a:r>
            <a:r>
              <a:rPr u="none"/>
              <a:t>) </a:t>
            </a:r>
            <a:endParaRPr u="none"/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5v DC Jacks and Adapters </a:t>
            </a:r>
          </a:p>
          <a:p>
            <a:pPr lvl="1" marL="800100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 u="sng">
                <a:solidFill>
                  <a:srgbClr val="FFFFFF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/>
              <a:t>Power Cord (</a:t>
            </a:r>
            <a:r>
              <a:rPr>
                <a:hlinkClick r:id="rId7" invalidUrl="" action="" tgtFrame="" tooltip="" history="1" highlightClick="0" endSnd="0"/>
              </a:rPr>
              <a:t>https://www.amazon.com/gp/product/B01303TWZ2</a:t>
            </a:r>
            <a:r>
              <a:rPr u="none"/>
              <a:t>) </a:t>
            </a:r>
            <a:endParaRPr u="none"/>
          </a:p>
          <a:p>
            <a:pPr lvl="1" marL="800100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 u="sng">
                <a:solidFill>
                  <a:srgbClr val="FFFFFF"/>
                </a:solidFill>
                <a:uFill>
                  <a:solidFill>
                    <a:srgbClr val="0000EE"/>
                  </a:solidFill>
                </a:uFill>
                <a:latin typeface="Times"/>
                <a:ea typeface="Times"/>
                <a:cs typeface="Times"/>
                <a:sym typeface="Times"/>
              </a:defRPr>
            </a:pPr>
            <a:r>
              <a:rPr u="none"/>
              <a:t>Terminal (</a:t>
            </a:r>
            <a:r>
              <a:rPr>
                <a:hlinkClick r:id="rId8" invalidUrl="" action="" tgtFrame="" tooltip="" history="1" highlightClick="0" endSnd="0"/>
              </a:rPr>
              <a:t>https://www.amazon.com/gp/product/B00W058HHQ</a:t>
            </a:r>
            <a:r>
              <a:rPr u="none"/>
              <a:t>) </a:t>
            </a:r>
            <a:endParaRPr u="none"/>
          </a:p>
          <a:p>
            <a:pPr marL="422275" indent="-422275" defTabSz="388620">
              <a:lnSpc>
                <a:spcPts val="5000"/>
              </a:lnSpc>
              <a:spcBef>
                <a:spcPts val="0"/>
              </a:spcBef>
              <a:buChar char="‣"/>
              <a:defRPr sz="3230">
                <a:solidFill>
                  <a:srgbClr val="FFFFFF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t>(Nice to have) USB UART (</a:t>
            </a:r>
            <a:r>
              <a:rPr u="sng">
                <a:hlinkClick r:id="rId9" invalidUrl="" action="" tgtFrame="" tooltip="" history="1" highlightClick="0" endSnd="0"/>
              </a:rPr>
              <a:t>https://www.amazon.com/dp/B078W5L8W1</a:t>
            </a:r>
            <a:r>
              <a:t>) 2 for $10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alphaModFix amt="7000"/>
            <a:extLst/>
          </a:blip>
          <a:srcRect l="12500" t="0" r="12500" b="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183" name="It takes nerves"/>
          <p:cNvSpPr txBox="1"/>
          <p:nvPr>
            <p:ph type="body" idx="14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It takes nerves</a:t>
            </a:r>
          </a:p>
        </p:txBody>
      </p:sp>
      <p:sp>
        <p:nvSpPr>
          <p:cNvPr id="184" name="Step o: Create the projec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467359">
              <a:spcBef>
                <a:spcPts val="2200"/>
              </a:spcBef>
              <a:defRPr sz="4800"/>
            </a:lvl1pPr>
          </a:lstStyle>
          <a:p>
            <a:pPr/>
            <a:r>
              <a:t>Step o: Create the project</a:t>
            </a:r>
          </a:p>
        </p:txBody>
      </p:sp>
      <p:sp>
        <p:nvSpPr>
          <p:cNvPr id="185" name="Install elixir &amp; nerves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Install elixir &amp; nerves</a:t>
            </a:r>
          </a:p>
          <a:p>
            <a:pPr/>
            <a:r>
              <a:t>Create directory…why? Poncho</a:t>
            </a:r>
          </a:p>
          <a:p>
            <a:pPr/>
            <a:r>
              <a:t>Create firmware project</a:t>
            </a:r>
          </a:p>
          <a:p>
            <a:pPr/>
            <a:r>
              <a:t>Make FTW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870704"/>
      </a:dk1>
      <a:lt1>
        <a:srgbClr val="838787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New_Template7">
  <a:themeElements>
    <a:clrScheme name="New_Template7">
      <a:dk1>
        <a:srgbClr val="000000"/>
      </a:dk1>
      <a:lt1>
        <a:srgbClr val="FFFFFF"/>
      </a:lt1>
      <a:dk2>
        <a:srgbClr val="222222"/>
      </a:dk2>
      <a:lt2>
        <a:srgbClr val="A6AAA9"/>
      </a:lt2>
      <a:accent1>
        <a:srgbClr val="34A5DA"/>
      </a:accent1>
      <a:accent2>
        <a:srgbClr val="3F969A"/>
      </a:accent2>
      <a:accent3>
        <a:srgbClr val="8ABE5E"/>
      </a:accent3>
      <a:accent4>
        <a:srgbClr val="FDCB56"/>
      </a:accent4>
      <a:accent5>
        <a:srgbClr val="E42832"/>
      </a:accent5>
      <a:accent6>
        <a:srgbClr val="C52060"/>
      </a:accent6>
      <a:hlink>
        <a:srgbClr val="0000FF"/>
      </a:hlink>
      <a:folHlink>
        <a:srgbClr val="FF00FF"/>
      </a:folHlink>
    </a:clrScheme>
    <a:fontScheme name="New_Template7">
      <a:majorFont>
        <a:latin typeface="DIN Condensed"/>
        <a:ea typeface="DIN Condensed"/>
        <a:cs typeface="DIN Condensed"/>
      </a:majorFont>
      <a:minorFont>
        <a:latin typeface="DIN Condensed"/>
        <a:ea typeface="DIN Condensed"/>
        <a:cs typeface="DIN Condensed"/>
      </a:minorFont>
    </a:fontScheme>
    <a:fmtScheme name="New_Template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all" i="0" spc="0" strike="noStrike" sz="2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DIN Condensed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000" u="none" kumimoji="0" normalizeH="0">
            <a:ln>
              <a:noFill/>
            </a:ln>
            <a:solidFill>
              <a:srgbClr val="838787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