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media/image7.jpeg" ContentType="image/jpeg"/>
  <Override PartName="/ppt/media/image8.jpeg" ContentType="image/jpeg"/>
  <Override PartName="/ppt/media/image9.jpeg" ContentType="image/jpeg"/>
  <Override PartName="/ppt/media/image10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84E00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-119728"/>
              <a:satOff val="5580"/>
              <a:lumOff val="-12961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98089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9" name="Shape 13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19380.8151a018.630x354o.08dcd4805516.jpeg" descr="19380.8151a018.630x354o.08dcd4805516.jpeg"/>
          <p:cNvPicPr>
            <a:picLocks noChangeAspect="1"/>
          </p:cNvPicPr>
          <p:nvPr/>
        </p:nvPicPr>
        <p:blipFill>
          <a:blip r:embed="rId2">
            <a:alphaModFix amt="30075"/>
            <a:extLst/>
          </a:blip>
          <a:stretch>
            <a:fillRect/>
          </a:stretch>
        </p:blipFill>
        <p:spPr>
          <a:xfrm>
            <a:off x="-3582275" y="-789827"/>
            <a:ext cx="20169350" cy="11333254"/>
          </a:xfrm>
          <a:prstGeom prst="rect">
            <a:avLst/>
          </a:prstGeom>
          <a:ln w="12700">
            <a:miter lim="400000"/>
          </a:ln>
        </p:spPr>
      </p:pic>
      <p:sp>
        <p:nvSpPr>
          <p:cNvPr id="14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5" name="Body Level One…"/>
          <p:cNvSpPr txBox="1"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19380.8151a018.630x354o.08dcd4805516.jpeg" descr="19380.8151a018.630x354o.08dcd4805516.jpeg"/>
          <p:cNvPicPr>
            <a:picLocks noChangeAspect="1"/>
          </p:cNvPicPr>
          <p:nvPr/>
        </p:nvPicPr>
        <p:blipFill>
          <a:blip r:embed="rId2">
            <a:alphaModFix amt="30075"/>
            <a:extLst/>
          </a:blip>
          <a:stretch>
            <a:fillRect/>
          </a:stretch>
        </p:blipFill>
        <p:spPr>
          <a:xfrm>
            <a:off x="-3582275" y="-789827"/>
            <a:ext cx="20169350" cy="11333254"/>
          </a:xfrm>
          <a:prstGeom prst="rect">
            <a:avLst/>
          </a:prstGeom>
          <a:ln w="12700">
            <a:miter lim="400000"/>
          </a:ln>
        </p:spPr>
      </p:pic>
      <p:sp>
        <p:nvSpPr>
          <p:cNvPr id="111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112" name="“Type a quote here.”"/>
          <p:cNvSpPr txBox="1"/>
          <p:nvPr>
            <p:ph type="body" sz="quarter" idx="14"/>
          </p:nvPr>
        </p:nvSpPr>
        <p:spPr>
          <a:xfrm>
            <a:off x="1270000" y="4308599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113" name="http://bit.ly/next_move"/>
          <p:cNvSpPr txBox="1"/>
          <p:nvPr/>
        </p:nvSpPr>
        <p:spPr>
          <a:xfrm>
            <a:off x="160617" y="9138852"/>
            <a:ext cx="2417675" cy="374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800"/>
            </a:lvl1pPr>
          </a:lstStyle>
          <a:p>
            <a:pPr/>
            <a:r>
              <a:t>http://bit.ly/next_move</a:t>
            </a:r>
          </a:p>
        </p:txBody>
      </p:sp>
      <p:sp>
        <p:nvSpPr>
          <p:cNvPr id="1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19380.8151a018.630x354o.08dcd4805516.jpeg" descr="19380.8151a018.630x354o.08dcd4805516.jpeg"/>
          <p:cNvPicPr>
            <a:picLocks noChangeAspect="1"/>
          </p:cNvPicPr>
          <p:nvPr/>
        </p:nvPicPr>
        <p:blipFill>
          <a:blip r:embed="rId2">
            <a:alphaModFix amt="30075"/>
            <a:extLst/>
          </a:blip>
          <a:stretch>
            <a:fillRect/>
          </a:stretch>
        </p:blipFill>
        <p:spPr>
          <a:xfrm>
            <a:off x="-3582275" y="-789827"/>
            <a:ext cx="20169350" cy="11333254"/>
          </a:xfrm>
          <a:prstGeom prst="rect">
            <a:avLst/>
          </a:prstGeom>
          <a:ln w="12700">
            <a:miter lim="400000"/>
          </a:ln>
        </p:spPr>
      </p:pic>
      <p:sp>
        <p:nvSpPr>
          <p:cNvPr id="12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19380.8151a018.630x354o.08dcd4805516.jpeg" descr="19380.8151a018.630x354o.08dcd4805516.jpeg"/>
          <p:cNvPicPr>
            <a:picLocks noChangeAspect="1"/>
          </p:cNvPicPr>
          <p:nvPr/>
        </p:nvPicPr>
        <p:blipFill>
          <a:blip r:embed="rId2">
            <a:alphaModFix amt="30075"/>
            <a:extLst/>
          </a:blip>
          <a:stretch>
            <a:fillRect/>
          </a:stretch>
        </p:blipFill>
        <p:spPr>
          <a:xfrm>
            <a:off x="-3582275" y="-789827"/>
            <a:ext cx="20169350" cy="11333254"/>
          </a:xfrm>
          <a:prstGeom prst="rect">
            <a:avLst/>
          </a:prstGeom>
          <a:ln w="12700">
            <a:miter lim="400000"/>
          </a:ln>
        </p:spPr>
      </p:pic>
      <p:sp>
        <p:nvSpPr>
          <p:cNvPr id="131" name="http://bit.ly/next_move"/>
          <p:cNvSpPr txBox="1"/>
          <p:nvPr/>
        </p:nvSpPr>
        <p:spPr>
          <a:xfrm>
            <a:off x="160617" y="9138852"/>
            <a:ext cx="2417675" cy="374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800"/>
            </a:lvl1pPr>
          </a:lstStyle>
          <a:p>
            <a:pPr/>
            <a:r>
              <a:t>http://bit.ly/next_move</a:t>
            </a:r>
          </a:p>
        </p:txBody>
      </p:sp>
      <p:sp>
        <p:nvSpPr>
          <p:cNvPr id="13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19380.8151a018.630x354o.08dcd4805516.jpeg" descr="19380.8151a018.630x354o.08dcd4805516.jpeg"/>
          <p:cNvPicPr>
            <a:picLocks noChangeAspect="1"/>
          </p:cNvPicPr>
          <p:nvPr/>
        </p:nvPicPr>
        <p:blipFill>
          <a:blip r:embed="rId2">
            <a:alphaModFix amt="30075"/>
            <a:extLst/>
          </a:blip>
          <a:stretch>
            <a:fillRect/>
          </a:stretch>
        </p:blipFill>
        <p:spPr>
          <a:xfrm>
            <a:off x="-3582275" y="-789827"/>
            <a:ext cx="20169350" cy="11333254"/>
          </a:xfrm>
          <a:prstGeom prst="rect">
            <a:avLst/>
          </a:prstGeom>
          <a:ln w="12700">
            <a:miter lim="400000"/>
          </a:ln>
        </p:spPr>
      </p:pic>
      <p:sp>
        <p:nvSpPr>
          <p:cNvPr id="24" name="Image"/>
          <p:cNvSpPr/>
          <p:nvPr>
            <p:ph type="pic" idx="13"/>
          </p:nvPr>
        </p:nvSpPr>
        <p:spPr>
          <a:xfrm>
            <a:off x="1619250" y="673100"/>
            <a:ext cx="9758016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5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6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7" name="http://bit.ly/next_move"/>
          <p:cNvSpPr txBox="1"/>
          <p:nvPr/>
        </p:nvSpPr>
        <p:spPr>
          <a:xfrm>
            <a:off x="160617" y="9138852"/>
            <a:ext cx="2417675" cy="374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800"/>
            </a:lvl1pPr>
          </a:lstStyle>
          <a:p>
            <a:pPr/>
            <a:r>
              <a:t>http://bit.ly/next_move</a:t>
            </a:r>
          </a:p>
        </p:txBody>
      </p:sp>
      <p:sp>
        <p:nvSpPr>
          <p:cNvPr id="2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19380.8151a018.630x354o.08dcd4805516.jpeg" descr="19380.8151a018.630x354o.08dcd4805516.jpeg"/>
          <p:cNvPicPr>
            <a:picLocks noChangeAspect="1"/>
          </p:cNvPicPr>
          <p:nvPr/>
        </p:nvPicPr>
        <p:blipFill>
          <a:blip r:embed="rId2">
            <a:alphaModFix amt="30075"/>
            <a:extLst/>
          </a:blip>
          <a:stretch>
            <a:fillRect/>
          </a:stretch>
        </p:blipFill>
        <p:spPr>
          <a:xfrm>
            <a:off x="-3582275" y="-789827"/>
            <a:ext cx="20169350" cy="11333254"/>
          </a:xfrm>
          <a:prstGeom prst="rect">
            <a:avLst/>
          </a:prstGeom>
          <a:ln w="12700">
            <a:miter lim="400000"/>
          </a:ln>
        </p:spPr>
      </p:pic>
      <p:sp>
        <p:nvSpPr>
          <p:cNvPr id="36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7" name="http://bit.ly/next_move"/>
          <p:cNvSpPr txBox="1"/>
          <p:nvPr/>
        </p:nvSpPr>
        <p:spPr>
          <a:xfrm>
            <a:off x="160617" y="9138852"/>
            <a:ext cx="2417675" cy="374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800"/>
            </a:lvl1pPr>
          </a:lstStyle>
          <a:p>
            <a:pPr/>
            <a:r>
              <a:t>http://bit.ly/next_move</a:t>
            </a:r>
          </a:p>
        </p:txBody>
      </p:sp>
      <p:sp>
        <p:nvSpPr>
          <p:cNvPr id="3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19380.8151a018.630x354o.08dcd4805516.jpeg" descr="19380.8151a018.630x354o.08dcd4805516.jpeg"/>
          <p:cNvPicPr>
            <a:picLocks noChangeAspect="1"/>
          </p:cNvPicPr>
          <p:nvPr/>
        </p:nvPicPr>
        <p:blipFill>
          <a:blip r:embed="rId2">
            <a:alphaModFix amt="30075"/>
            <a:extLst/>
          </a:blip>
          <a:stretch>
            <a:fillRect/>
          </a:stretch>
        </p:blipFill>
        <p:spPr>
          <a:xfrm>
            <a:off x="-3582275" y="-789827"/>
            <a:ext cx="20169350" cy="11333254"/>
          </a:xfrm>
          <a:prstGeom prst="rect">
            <a:avLst/>
          </a:prstGeom>
          <a:ln w="12700">
            <a:miter lim="400000"/>
          </a:ln>
        </p:spPr>
      </p:pic>
      <p:sp>
        <p:nvSpPr>
          <p:cNvPr id="46" name="Image"/>
          <p:cNvSpPr/>
          <p:nvPr>
            <p:ph type="pic" sz="half" idx="13"/>
          </p:nvPr>
        </p:nvSpPr>
        <p:spPr>
          <a:xfrm>
            <a:off x="6718300" y="638919"/>
            <a:ext cx="5334001" cy="82169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47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8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http://bit.ly/next_move"/>
          <p:cNvSpPr txBox="1"/>
          <p:nvPr/>
        </p:nvSpPr>
        <p:spPr>
          <a:xfrm>
            <a:off x="160617" y="9138852"/>
            <a:ext cx="2417675" cy="374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800"/>
            </a:lvl1pPr>
          </a:lstStyle>
          <a:p>
            <a:pPr/>
            <a:r>
              <a:t>http://bit.ly/next_move</a:t>
            </a:r>
          </a:p>
        </p:txBody>
      </p:sp>
      <p:sp>
        <p:nvSpPr>
          <p:cNvPr id="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19380.8151a018.630x354o.08dcd4805516.jpeg" descr="19380.8151a018.630x354o.08dcd4805516.jpeg"/>
          <p:cNvPicPr>
            <a:picLocks noChangeAspect="1"/>
          </p:cNvPicPr>
          <p:nvPr/>
        </p:nvPicPr>
        <p:blipFill>
          <a:blip r:embed="rId2">
            <a:alphaModFix amt="30075"/>
            <a:extLst/>
          </a:blip>
          <a:stretch>
            <a:fillRect/>
          </a:stretch>
        </p:blipFill>
        <p:spPr>
          <a:xfrm>
            <a:off x="-3582275" y="-789827"/>
            <a:ext cx="20169350" cy="11333254"/>
          </a:xfrm>
          <a:prstGeom prst="rect">
            <a:avLst/>
          </a:prstGeom>
          <a:ln w="12700">
            <a:miter lim="400000"/>
          </a:ln>
        </p:spPr>
      </p:pic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http://bit.ly/next_move"/>
          <p:cNvSpPr txBox="1"/>
          <p:nvPr/>
        </p:nvSpPr>
        <p:spPr>
          <a:xfrm>
            <a:off x="160617" y="9138852"/>
            <a:ext cx="2417675" cy="374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800"/>
            </a:lvl1pPr>
          </a:lstStyle>
          <a:p>
            <a:pPr/>
            <a:r>
              <a:t>http://bit.ly/next_move</a:t>
            </a:r>
          </a:p>
        </p:txBody>
      </p:sp>
      <p:sp>
        <p:nvSpPr>
          <p:cNvPr id="6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19380.8151a018.630x354o.08dcd4805516.jpeg" descr="19380.8151a018.630x354o.08dcd4805516.jpeg"/>
          <p:cNvPicPr>
            <a:picLocks noChangeAspect="1"/>
          </p:cNvPicPr>
          <p:nvPr/>
        </p:nvPicPr>
        <p:blipFill>
          <a:blip r:embed="rId2">
            <a:alphaModFix amt="30075"/>
            <a:extLst/>
          </a:blip>
          <a:stretch>
            <a:fillRect/>
          </a:stretch>
        </p:blipFill>
        <p:spPr>
          <a:xfrm>
            <a:off x="-3582275" y="-789827"/>
            <a:ext cx="20169350" cy="11333254"/>
          </a:xfrm>
          <a:prstGeom prst="rect">
            <a:avLst/>
          </a:prstGeom>
          <a:ln w="12700">
            <a:miter lim="400000"/>
          </a:ln>
        </p:spPr>
      </p:pic>
      <p:sp>
        <p:nvSpPr>
          <p:cNvPr id="77" name="Imag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7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9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buClrTx/>
              <a:defRPr sz="2800"/>
            </a:lvl1pPr>
            <a:lvl2pPr marL="685800" indent="-342900">
              <a:spcBef>
                <a:spcPts val="3200"/>
              </a:spcBef>
              <a:buClrTx/>
              <a:defRPr sz="2800"/>
            </a:lvl2pPr>
            <a:lvl3pPr marL="1028700" indent="-342900">
              <a:spcBef>
                <a:spcPts val="3200"/>
              </a:spcBef>
              <a:buClrTx/>
              <a:defRPr sz="2800"/>
            </a:lvl3pPr>
            <a:lvl4pPr marL="1371600" indent="-342900">
              <a:spcBef>
                <a:spcPts val="3200"/>
              </a:spcBef>
              <a:buClrTx/>
              <a:defRPr sz="2800"/>
            </a:lvl4pPr>
            <a:lvl5pPr marL="1714500" indent="-342900">
              <a:spcBef>
                <a:spcPts val="3200"/>
              </a:spcBef>
              <a:buClrTx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0" name="http://bit.ly/next_move"/>
          <p:cNvSpPr txBox="1"/>
          <p:nvPr/>
        </p:nvSpPr>
        <p:spPr>
          <a:xfrm>
            <a:off x="160617" y="9138852"/>
            <a:ext cx="2417675" cy="374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800"/>
            </a:lvl1pPr>
          </a:lstStyle>
          <a:p>
            <a:pPr/>
            <a:r>
              <a:t>http://bit.ly/next_move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19380.8151a018.630x354o.08dcd4805516.jpeg" descr="19380.8151a018.630x354o.08dcd4805516.jpeg"/>
          <p:cNvPicPr>
            <a:picLocks noChangeAspect="1"/>
          </p:cNvPicPr>
          <p:nvPr/>
        </p:nvPicPr>
        <p:blipFill>
          <a:blip r:embed="rId2">
            <a:alphaModFix amt="30075"/>
            <a:extLst/>
          </a:blip>
          <a:stretch>
            <a:fillRect/>
          </a:stretch>
        </p:blipFill>
        <p:spPr>
          <a:xfrm>
            <a:off x="-3582275" y="-789827"/>
            <a:ext cx="20169350" cy="11333254"/>
          </a:xfrm>
          <a:prstGeom prst="rect">
            <a:avLst/>
          </a:prstGeom>
          <a:ln w="12700">
            <a:miter lim="400000"/>
          </a:ln>
        </p:spPr>
      </p:pic>
      <p:sp>
        <p:nvSpPr>
          <p:cNvPr id="89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0" name="http://bit.ly/next_move"/>
          <p:cNvSpPr txBox="1"/>
          <p:nvPr/>
        </p:nvSpPr>
        <p:spPr>
          <a:xfrm>
            <a:off x="160617" y="9138852"/>
            <a:ext cx="2417675" cy="374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800"/>
            </a:lvl1pPr>
          </a:lstStyle>
          <a:p>
            <a:pPr/>
            <a:r>
              <a:t>http://bit.ly/next_move</a:t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19380.8151a018.630x354o.08dcd4805516.jpeg" descr="19380.8151a018.630x354o.08dcd4805516.jpeg"/>
          <p:cNvPicPr>
            <a:picLocks noChangeAspect="1"/>
          </p:cNvPicPr>
          <p:nvPr/>
        </p:nvPicPr>
        <p:blipFill>
          <a:blip r:embed="rId2">
            <a:alphaModFix amt="30075"/>
            <a:extLst/>
          </a:blip>
          <a:stretch>
            <a:fillRect/>
          </a:stretch>
        </p:blipFill>
        <p:spPr>
          <a:xfrm>
            <a:off x="-3582275" y="-789827"/>
            <a:ext cx="20169350" cy="11333254"/>
          </a:xfrm>
          <a:prstGeom prst="rect">
            <a:avLst/>
          </a:prstGeom>
          <a:ln w="12700">
            <a:miter lim="400000"/>
          </a:ln>
        </p:spPr>
      </p:pic>
      <p:sp>
        <p:nvSpPr>
          <p:cNvPr id="99" name="Image"/>
          <p:cNvSpPr/>
          <p:nvPr>
            <p:ph type="pic" sz="quarter" idx="13"/>
          </p:nvPr>
        </p:nvSpPr>
        <p:spPr>
          <a:xfrm>
            <a:off x="6731000" y="4965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0" name="Image"/>
          <p:cNvSpPr/>
          <p:nvPr>
            <p:ph type="pic" sz="quarter" idx="14"/>
          </p:nvPr>
        </p:nvSpPr>
        <p:spPr>
          <a:xfrm>
            <a:off x="6731000" y="635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1" name="Image"/>
          <p:cNvSpPr/>
          <p:nvPr>
            <p:ph type="pic" sz="half" idx="15"/>
          </p:nvPr>
        </p:nvSpPr>
        <p:spPr>
          <a:xfrm>
            <a:off x="9525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2" name="http://bit.ly/next_move"/>
          <p:cNvSpPr txBox="1"/>
          <p:nvPr/>
        </p:nvSpPr>
        <p:spPr>
          <a:xfrm>
            <a:off x="160617" y="9138852"/>
            <a:ext cx="2417675" cy="374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800"/>
            </a:lvl1pPr>
          </a:lstStyle>
          <a:p>
            <a:pPr/>
            <a:r>
              <a:t>http://bit.ly/next_move</a:t>
            </a:r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9380.8151a018.630x354o.08dcd4805516.jpeg" descr="19380.8151a018.630x354o.08dcd4805516.jpeg"/>
          <p:cNvPicPr>
            <a:picLocks noChangeAspect="1"/>
          </p:cNvPicPr>
          <p:nvPr/>
        </p:nvPicPr>
        <p:blipFill>
          <a:blip r:embed="rId2">
            <a:alphaModFix amt="30075"/>
            <a:extLst/>
          </a:blip>
          <a:stretch>
            <a:fillRect/>
          </a:stretch>
        </p:blipFill>
        <p:spPr>
          <a:xfrm>
            <a:off x="-3582275" y="-789827"/>
            <a:ext cx="20169350" cy="11333254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http://bit.ly/next_move"/>
          <p:cNvSpPr txBox="1"/>
          <p:nvPr/>
        </p:nvSpPr>
        <p:spPr>
          <a:xfrm>
            <a:off x="160617" y="9138852"/>
            <a:ext cx="2417675" cy="374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800"/>
            </a:lvl1pPr>
          </a:lstStyle>
          <a:p>
            <a:pPr/>
            <a:r>
              <a:t>http://bit.ly/next_move</a:t>
            </a:r>
          </a:p>
        </p:txBody>
      </p:sp>
      <p:sp>
        <p:nvSpPr>
          <p:cNvPr id="5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jpe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jpe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jpe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jpeg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capd.mit.edu/explore-careers/career-first-steps/make-career-plan" TargetMode="External"/><Relationship Id="rId3" Type="http://schemas.openxmlformats.org/officeDocument/2006/relationships/hyperlink" Target="https://www.ninds.nih.gov/Funding/Training-Career-Awards/Mentored-Career-Awards/Suggestions-Good-Career-Development-Plan" TargetMode="External"/><Relationship Id="rId4" Type="http://schemas.openxmlformats.org/officeDocument/2006/relationships/hyperlink" Target="https://www.workitdaily.com/steps-career-development-plan" TargetMode="External"/><Relationship Id="rId5" Type="http://schemas.openxmlformats.org/officeDocument/2006/relationships/hyperlink" Target="https://hbr.org/2018/11/a-simple-way-to-map-out-your-career-ambitions" TargetMode="External"/><Relationship Id="rId6" Type="http://schemas.openxmlformats.org/officeDocument/2006/relationships/hyperlink" Target="https://trainingindustry.com/wiki/content-development/the-702010-model-for-learning-and-development/" TargetMode="External"/><Relationship Id="rId7" Type="http://schemas.openxmlformats.org/officeDocument/2006/relationships/hyperlink" Target="https://www.gsb.stanford.edu/insights/secret-finding-lasting-career-satisfaction" TargetMode="External"/><Relationship Id="rId8" Type="http://schemas.openxmlformats.org/officeDocument/2006/relationships/hyperlink" Target="https://theuxblog.com/blog/customer-journey-mapping" TargetMode="External"/><Relationship Id="rId9" Type="http://schemas.openxmlformats.org/officeDocument/2006/relationships/hyperlink" Target="https://hbr.org/2010/07/how-will-you-measure-your-life" TargetMode="External"/><Relationship Id="rId10" Type="http://schemas.openxmlformats.org/officeDocument/2006/relationships/hyperlink" Target="https://hbr.org/2005/01/managing-oneself" TargetMode="Externa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2.jpe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e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jpe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jpeg"/><Relationship Id="rId3" Type="http://schemas.openxmlformats.org/officeDocument/2006/relationships/image" Target="../media/image5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n Your Next Move Like a Chess Game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Plan Your Next Move Like a Chess Game</a:t>
            </a:r>
          </a:p>
        </p:txBody>
      </p:sp>
      <p:pic>
        <p:nvPicPr>
          <p:cNvPr id="142" name="rubyHackLogoWhiteMtnsWhtHACK_gray-4ae56eb86b50068b7c111e2702fd254ebecef0b00bd5b1e1b73c658b11878319.png" descr="rubyHackLogoWhiteMtnsWhtHACK_gray-4ae56eb86b50068b7c111e2702fd254ebecef0b00bd5b1e1b73c658b1187831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02962" y="8365331"/>
            <a:ext cx="1744452" cy="11303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map-of-london.jpg" descr="map-of-london.jp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31501" t="0" r="11905" b="0"/>
          <a:stretch>
            <a:fillRect/>
          </a:stretch>
        </p:blipFill>
        <p:spPr>
          <a:xfrm>
            <a:off x="6718300" y="2590800"/>
            <a:ext cx="5334000" cy="6286500"/>
          </a:xfrm>
          <a:prstGeom prst="rect">
            <a:avLst/>
          </a:prstGeom>
        </p:spPr>
      </p:pic>
      <p:sp>
        <p:nvSpPr>
          <p:cNvPr id="179" name="Build the Map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Build the Map</a:t>
            </a:r>
          </a:p>
        </p:txBody>
      </p:sp>
      <p:sp>
        <p:nvSpPr>
          <p:cNvPr id="180" name="4-7 Functional Experiences (horizontal)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4-7 Functional Experiences (horizontal)</a:t>
            </a:r>
          </a:p>
          <a:p>
            <a:pPr/>
            <a:r>
              <a:t>3-4 Management Experiences (vertical)</a:t>
            </a:r>
          </a:p>
          <a:p>
            <a:pPr/>
            <a:r>
              <a:t>Focus on experiences that will accelerate career</a:t>
            </a:r>
          </a:p>
          <a:p>
            <a:pPr/>
            <a:r>
              <a:t>Experiences should show meaningful business outcome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Focus on experiences which will help you move the direction you want (70-20-10 rule)…"/>
          <p:cNvSpPr txBox="1"/>
          <p:nvPr>
            <p:ph type="body" sz="half" idx="1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/>
          <a:lstStyle/>
          <a:p>
            <a:pPr/>
            <a:r>
              <a:t>Focus on experiences which will help you move the direction you want (70-20-10 rule)</a:t>
            </a:r>
          </a:p>
          <a:p>
            <a:pPr/>
            <a:r>
              <a:t>Focus on what can help in the next 2-5 years</a:t>
            </a:r>
          </a:p>
          <a:p>
            <a:pPr/>
            <a:r>
              <a:t>Review it every 6 months and every time you change companies or jobs/positions. Update if necessary.</a:t>
            </a:r>
          </a:p>
        </p:txBody>
      </p:sp>
      <p:pic>
        <p:nvPicPr>
          <p:cNvPr id="183" name="antique-compass-3d-model-obj-fbx-c4d-stl.jpg" descr="antique-compass-3d-model-obj-fbx-c4d-stl.jpg"/>
          <p:cNvPicPr>
            <a:picLocks noChangeAspect="0"/>
          </p:cNvPicPr>
          <p:nvPr>
            <p:ph type="pic" idx="13"/>
          </p:nvPr>
        </p:nvPicPr>
        <p:blipFill>
          <a:blip r:embed="rId2">
            <a:extLst/>
          </a:blip>
          <a:srcRect l="4904" t="0" r="10246" b="0"/>
          <a:stretch>
            <a:fillRect/>
          </a:stretch>
        </p:blipFill>
        <p:spPr>
          <a:xfrm>
            <a:off x="952500" y="2770692"/>
            <a:ext cx="5334001" cy="6286501"/>
          </a:xfrm>
          <a:prstGeom prst="rect">
            <a:avLst/>
          </a:prstGeom>
        </p:spPr>
      </p:pic>
      <p:sp>
        <p:nvSpPr>
          <p:cNvPr id="184" name="Review and Pla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Review and Plan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Screen Shot 2019-03-15 at 8.54.27 AM.png" descr="Screen Shot 2019-03-15 at 8.54.27 AM.png"/>
          <p:cNvPicPr>
            <a:picLocks noChangeAspect="0"/>
          </p:cNvPicPr>
          <p:nvPr>
            <p:ph type="pic" idx="13"/>
          </p:nvPr>
        </p:nvPicPr>
        <p:blipFill>
          <a:blip r:embed="rId2">
            <a:extLst/>
          </a:blip>
          <a:srcRect l="5880" t="0" r="5880" b="0"/>
          <a:stretch>
            <a:fillRect/>
          </a:stretch>
        </p:blipFill>
        <p:spPr>
          <a:xfrm>
            <a:off x="6718300" y="638919"/>
            <a:ext cx="5334001" cy="8216901"/>
          </a:xfrm>
          <a:prstGeom prst="rect">
            <a:avLst/>
          </a:prstGeom>
        </p:spPr>
      </p:pic>
      <p:sp>
        <p:nvSpPr>
          <p:cNvPr id="187" name="From/To &amp; Interview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From/To &amp; Interviewing</a:t>
            </a:r>
          </a:p>
        </p:txBody>
      </p:sp>
      <p:sp>
        <p:nvSpPr>
          <p:cNvPr id="188" name="Body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From/T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From/To</a:t>
            </a:r>
          </a:p>
        </p:txBody>
      </p:sp>
      <p:sp>
        <p:nvSpPr>
          <p:cNvPr id="191" name="Start with:…"/>
          <p:cNvSpPr txBox="1"/>
          <p:nvPr>
            <p:ph type="body" idx="1"/>
          </p:nvPr>
        </p:nvSpPr>
        <p:spPr>
          <a:xfrm>
            <a:off x="952500" y="2590800"/>
            <a:ext cx="11099800" cy="522325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Start with:</a:t>
            </a:r>
          </a:p>
          <a:p>
            <a:pPr lvl="1"/>
            <a:r>
              <a:t>What is your </a:t>
            </a:r>
            <a:r>
              <a:rPr b="1">
                <a:solidFill>
                  <a:srgbClr val="FFFB00"/>
                </a:solidFill>
              </a:rPr>
              <a:t>next</a:t>
            </a:r>
            <a:r>
              <a:t> move?</a:t>
            </a:r>
          </a:p>
          <a:p>
            <a:pPr lvl="1"/>
            <a:r>
              <a:t>What </a:t>
            </a:r>
            <a:r>
              <a:rPr b="1">
                <a:solidFill>
                  <a:srgbClr val="FFFB00"/>
                </a:solidFill>
              </a:rPr>
              <a:t>experience</a:t>
            </a:r>
            <a:r>
              <a:t> do you want next?</a:t>
            </a:r>
          </a:p>
          <a:p>
            <a:pPr lvl="1"/>
            <a:r>
              <a:t>What </a:t>
            </a:r>
            <a:r>
              <a:rPr b="1">
                <a:solidFill>
                  <a:srgbClr val="FFFB00"/>
                </a:solidFill>
              </a:rPr>
              <a:t>technology</a:t>
            </a:r>
            <a:r>
              <a:t> do you want to learn?</a:t>
            </a:r>
          </a:p>
          <a:p>
            <a:pPr lvl="1"/>
            <a:r>
              <a:t>What </a:t>
            </a:r>
            <a:r>
              <a:rPr b="1">
                <a:solidFill>
                  <a:schemeClr val="accent4">
                    <a:hueOff val="468000"/>
                    <a:satOff val="-4761"/>
                    <a:lumOff val="10196"/>
                  </a:schemeClr>
                </a:solidFill>
              </a:rPr>
              <a:t>industry</a:t>
            </a:r>
            <a:r>
              <a:t> looks interesting or could help you grow?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he Statemen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Statement</a:t>
            </a:r>
          </a:p>
        </p:txBody>
      </p:sp>
      <p:sp>
        <p:nvSpPr>
          <p:cNvPr id="194" name="“From a _____ to a _______”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“From a _____ to a _______”</a:t>
            </a:r>
          </a:p>
          <a:p>
            <a:pPr/>
            <a:r>
              <a:t>From a pure backend developer to a full stack expert with a focus on rails and react.</a:t>
            </a:r>
          </a:p>
          <a:p>
            <a:pPr/>
            <a:r>
              <a:t>From an individual contributor who adds value through technical expertise to a leader who provides vision and direction through clear collaboration on technical architecture decisions.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Interview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Interviewing</a:t>
            </a:r>
          </a:p>
        </p:txBody>
      </p:sp>
      <p:sp>
        <p:nvSpPr>
          <p:cNvPr id="197" name="Check your ego at the door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Check your ego at the door</a:t>
            </a:r>
          </a:p>
          <a:p>
            <a:pPr/>
            <a:r>
              <a:t>Ask trusted superiors and colleagues for feedback on From/To</a:t>
            </a:r>
          </a:p>
          <a:p>
            <a:pPr/>
            <a:r>
              <a:t>Ask for brutal honesty because transparency will help you grow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HNWT6CKZBh2KpfQthF9CfSQgidBR73wSktab8S1B1fsHjk3SkRyUaTLWxaw8ZJPFNEYSvaYgLjxhRnQLZaehzdMnU2GquvLRLwNqjJpFhABWc5m1hLFuKWHQv4E.jpeg" descr="HNWT6CKZBh2KpfQthF9CfSQgidBR73wSktab8S1B1fsHjk3SkRyUaTLWxaw8ZJPFNEYSvaYgLjxhRnQLZaehzdMnU2GquvLRLwNqjJpFhABWc5m1hLFuKWHQv4E.jpeg"/>
          <p:cNvPicPr>
            <a:picLocks noChangeAspect="0"/>
          </p:cNvPicPr>
          <p:nvPr>
            <p:ph type="pic" idx="13"/>
          </p:nvPr>
        </p:nvPicPr>
        <p:blipFill>
          <a:blip r:embed="rId2">
            <a:extLst/>
          </a:blip>
          <a:srcRect l="17157" t="0" r="17157" b="0"/>
          <a:stretch>
            <a:fillRect/>
          </a:stretch>
        </p:blipFill>
        <p:spPr>
          <a:xfrm>
            <a:off x="6718300" y="2018099"/>
            <a:ext cx="5334001" cy="5098522"/>
          </a:xfrm>
          <a:prstGeom prst="rect">
            <a:avLst/>
          </a:prstGeom>
        </p:spPr>
      </p:pic>
      <p:sp>
        <p:nvSpPr>
          <p:cNvPr id="200" name="Matrix Rank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Matrix Ranking</a:t>
            </a:r>
          </a:p>
        </p:txBody>
      </p:sp>
      <p:sp>
        <p:nvSpPr>
          <p:cNvPr id="201" name="Body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Matrix Rank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Matrix Ranking</a:t>
            </a:r>
          </a:p>
        </p:txBody>
      </p:sp>
      <p:sp>
        <p:nvSpPr>
          <p:cNvPr id="204" name="Designed to take the guess work out of choosing a position or job opportunity…"/>
          <p:cNvSpPr txBox="1"/>
          <p:nvPr>
            <p:ph type="body" sz="half" idx="1"/>
          </p:nvPr>
        </p:nvSpPr>
        <p:spPr>
          <a:xfrm>
            <a:off x="952500" y="2590800"/>
            <a:ext cx="11099800" cy="3324685"/>
          </a:xfrm>
          <a:prstGeom prst="rect">
            <a:avLst/>
          </a:prstGeom>
        </p:spPr>
        <p:txBody>
          <a:bodyPr/>
          <a:lstStyle/>
          <a:p>
            <a:pPr/>
            <a:r>
              <a:t>Designed to take the guess work out of choosing a position or job opportunity</a:t>
            </a:r>
          </a:p>
          <a:p>
            <a:pPr/>
            <a:r>
              <a:t>You decide what criteria you feel is most important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Screen Shot 2019-03-13 at 8.05.50 AM.png" descr="Screen Shot 2019-03-13 at 8.05.50 AM.pn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6731000" y="6525699"/>
            <a:ext cx="5334000" cy="778903"/>
          </a:xfrm>
          <a:prstGeom prst="rect">
            <a:avLst/>
          </a:prstGeom>
        </p:spPr>
      </p:pic>
      <p:pic>
        <p:nvPicPr>
          <p:cNvPr id="207" name="Screen Shot 2019-03-13 at 8.05.18 AM.png" descr="Screen Shot 2019-03-13 at 8.05.18 AM.png"/>
          <p:cNvPicPr>
            <a:picLocks noChangeAspect="1"/>
          </p:cNvPicPr>
          <p:nvPr>
            <p:ph type="pic" idx="14"/>
          </p:nvPr>
        </p:nvPicPr>
        <p:blipFill>
          <a:blip r:embed="rId3">
            <a:extLst/>
          </a:blip>
          <a:srcRect l="0" t="0" r="0" b="0"/>
          <a:stretch>
            <a:fillRect/>
          </a:stretch>
        </p:blipFill>
        <p:spPr>
          <a:xfrm>
            <a:off x="6731000" y="2173197"/>
            <a:ext cx="5334000" cy="822505"/>
          </a:xfrm>
          <a:prstGeom prst="rect">
            <a:avLst/>
          </a:prstGeom>
        </p:spPr>
      </p:pic>
      <p:pic>
        <p:nvPicPr>
          <p:cNvPr id="208" name="Screen Shot 2019-03-15 at 8.16.29 AM.png" descr="Screen Shot 2019-03-15 at 8.16.29 AM.png"/>
          <p:cNvPicPr>
            <a:picLocks noChangeAspect="1"/>
          </p:cNvPicPr>
          <p:nvPr>
            <p:ph type="pic" idx="15"/>
          </p:nvPr>
        </p:nvPicPr>
        <p:blipFill>
          <a:blip r:embed="rId4">
            <a:extLst/>
          </a:blip>
          <a:srcRect l="2561" t="1703" r="3867" b="2493"/>
          <a:stretch>
            <a:fillRect/>
          </a:stretch>
        </p:blipFill>
        <p:spPr>
          <a:xfrm>
            <a:off x="914399" y="1772954"/>
            <a:ext cx="5461001" cy="6156892"/>
          </a:xfrm>
          <a:prstGeom prst="rect">
            <a:avLst/>
          </a:prstGeom>
        </p:spPr>
      </p:pic>
      <p:sp>
        <p:nvSpPr>
          <p:cNvPr id="209" name="Criteria with Sample Questions"/>
          <p:cNvSpPr txBox="1"/>
          <p:nvPr/>
        </p:nvSpPr>
        <p:spPr>
          <a:xfrm>
            <a:off x="7086701" y="1598382"/>
            <a:ext cx="4622598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Criteria with Sample Questions</a:t>
            </a:r>
          </a:p>
        </p:txBody>
      </p:sp>
      <p:sp>
        <p:nvSpPr>
          <p:cNvPr id="210" name="Criteria and Weights"/>
          <p:cNvSpPr txBox="1"/>
          <p:nvPr/>
        </p:nvSpPr>
        <p:spPr>
          <a:xfrm>
            <a:off x="2086965" y="1185703"/>
            <a:ext cx="3065070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Criteria and Weights</a:t>
            </a:r>
          </a:p>
        </p:txBody>
      </p:sp>
      <p:sp>
        <p:nvSpPr>
          <p:cNvPr id="211" name="Overall Rankings"/>
          <p:cNvSpPr txBox="1"/>
          <p:nvPr/>
        </p:nvSpPr>
        <p:spPr>
          <a:xfrm>
            <a:off x="8107781" y="5953942"/>
            <a:ext cx="2580438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Overall Rankings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Screen Shot 2019-03-15 at 8.16.29 AM.png" descr="Screen Shot 2019-03-15 at 8.16.29 AM.pn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2616" t="1366" r="3951" b="2578"/>
          <a:stretch>
            <a:fillRect/>
          </a:stretch>
        </p:blipFill>
        <p:spPr>
          <a:xfrm>
            <a:off x="6680200" y="2676704"/>
            <a:ext cx="5334001" cy="6038492"/>
          </a:xfrm>
          <a:prstGeom prst="rect">
            <a:avLst/>
          </a:prstGeom>
        </p:spPr>
      </p:pic>
      <p:sp>
        <p:nvSpPr>
          <p:cNvPr id="214" name="Criteria and Weigh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Criteria and Weights</a:t>
            </a:r>
          </a:p>
        </p:txBody>
      </p:sp>
      <p:sp>
        <p:nvSpPr>
          <p:cNvPr id="215" name="List all the things which are important to you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List all the things which are important to you</a:t>
            </a:r>
          </a:p>
          <a:p>
            <a:pPr/>
            <a:r>
              <a:t>Divide evenly</a:t>
            </a:r>
          </a:p>
          <a:p>
            <a:pPr/>
            <a:r>
              <a:t>Then adjust what is more and least important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&gt; whoami…"/>
          <p:cNvSpPr txBox="1"/>
          <p:nvPr>
            <p:ph type="title"/>
          </p:nvPr>
        </p:nvSpPr>
        <p:spPr>
          <a:xfrm>
            <a:off x="952500" y="254000"/>
            <a:ext cx="11099800" cy="1142230"/>
          </a:xfrm>
          <a:prstGeom prst="rect">
            <a:avLst/>
          </a:prstGeom>
        </p:spPr>
        <p:txBody>
          <a:bodyPr/>
          <a:lstStyle/>
          <a:p>
            <a:pPr algn="l" defTabSz="443991">
              <a:defRPr sz="3420"/>
            </a:pPr>
            <a:r>
              <a:t>&gt; whoami</a:t>
            </a:r>
          </a:p>
          <a:p>
            <a:pPr algn="l" defTabSz="443991">
              <a:defRPr sz="3420"/>
            </a:pPr>
            <a:r>
              <a:t>david.c.mitchell</a:t>
            </a:r>
          </a:p>
        </p:txBody>
      </p:sp>
      <p:sp>
        <p:nvSpPr>
          <p:cNvPr id="145" name="Professionally…"/>
          <p:cNvSpPr txBox="1"/>
          <p:nvPr>
            <p:ph type="body" sz="half" idx="1"/>
          </p:nvPr>
        </p:nvSpPr>
        <p:spPr>
          <a:xfrm>
            <a:off x="952500" y="1672106"/>
            <a:ext cx="11099801" cy="3191512"/>
          </a:xfrm>
          <a:prstGeom prst="rect">
            <a:avLst/>
          </a:prstGeom>
        </p:spPr>
        <p:txBody>
          <a:bodyPr/>
          <a:lstStyle/>
          <a:p>
            <a:pPr marL="0" indent="0" defTabSz="391414">
              <a:spcBef>
                <a:spcPts val="2800"/>
              </a:spcBef>
              <a:buSzTx/>
              <a:buNone/>
              <a:defRPr sz="2144"/>
            </a:pPr>
            <a:r>
              <a:t>Professionally</a:t>
            </a:r>
          </a:p>
          <a:p>
            <a:pPr marL="297815" indent="-297815" defTabSz="391414">
              <a:spcBef>
                <a:spcPts val="2800"/>
              </a:spcBef>
              <a:defRPr sz="2144"/>
            </a:pPr>
            <a:r>
              <a:t>Professional Developer since 1996</a:t>
            </a:r>
          </a:p>
          <a:p>
            <a:pPr marL="297815" indent="-297815" defTabSz="391414">
              <a:spcBef>
                <a:spcPts val="2800"/>
              </a:spcBef>
              <a:defRPr sz="2144"/>
            </a:pPr>
            <a:r>
              <a:t>Taught programming to NASA, WCF, Autosoft, IHC and others</a:t>
            </a:r>
          </a:p>
          <a:p>
            <a:pPr marL="297815" indent="-297815" defTabSz="391414">
              <a:spcBef>
                <a:spcPts val="2800"/>
              </a:spcBef>
              <a:defRPr sz="2144"/>
            </a:pPr>
            <a:r>
              <a:t>Worked in startups, mid-sized, large companies and as  a business owner</a:t>
            </a:r>
          </a:p>
          <a:p>
            <a:pPr marL="297815" indent="-297815" defTabSz="391414">
              <a:spcBef>
                <a:spcPts val="2800"/>
              </a:spcBef>
              <a:defRPr sz="2144"/>
            </a:pPr>
            <a:r>
              <a:t>Product Manager @ O.C. Tanner while getting MBA from BYU</a:t>
            </a:r>
          </a:p>
        </p:txBody>
      </p:sp>
      <p:sp>
        <p:nvSpPr>
          <p:cNvPr id="146" name="Personally…"/>
          <p:cNvSpPr txBox="1"/>
          <p:nvPr/>
        </p:nvSpPr>
        <p:spPr>
          <a:xfrm>
            <a:off x="952499" y="5429571"/>
            <a:ext cx="11099801" cy="30456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 algn="l" defTabSz="373887">
              <a:spcBef>
                <a:spcPts val="2600"/>
              </a:spcBef>
              <a:defRPr b="0" sz="2048"/>
            </a:pPr>
            <a:r>
              <a:t>Personally</a:t>
            </a:r>
          </a:p>
          <a:p>
            <a:pPr marL="284479" indent="-284479" algn="l" defTabSz="373887">
              <a:spcBef>
                <a:spcPts val="2600"/>
              </a:spcBef>
              <a:buSzPct val="145000"/>
              <a:buChar char="•"/>
              <a:defRPr b="0" sz="2048"/>
            </a:pPr>
            <a:r>
              <a:t>Taught leadership principles to people from the following companies:</a:t>
            </a:r>
          </a:p>
          <a:p>
            <a:pPr lvl="1" marL="568959" indent="-284479" algn="l" defTabSz="373887">
              <a:spcBef>
                <a:spcPts val="2600"/>
              </a:spcBef>
              <a:buSzPct val="145000"/>
              <a:buChar char="•"/>
              <a:defRPr b="0" sz="2048"/>
            </a:pPr>
            <a:r>
              <a:t>Bain Capital, Inside Sales, Novell, RealSalt, ZCMI, Vivint, doTerra</a:t>
            </a:r>
          </a:p>
          <a:p>
            <a:pPr marL="284479" indent="-284479" algn="l" defTabSz="373887">
              <a:spcBef>
                <a:spcPts val="2600"/>
              </a:spcBef>
              <a:buSzPct val="145000"/>
              <a:buChar char="•"/>
              <a:defRPr b="0" sz="2048"/>
            </a:pPr>
            <a:r>
              <a:t>Shodan in Aikido</a:t>
            </a:r>
          </a:p>
          <a:p>
            <a:pPr marL="284479" indent="-284479" algn="l" defTabSz="373887">
              <a:spcBef>
                <a:spcPts val="2600"/>
              </a:spcBef>
              <a:buSzPct val="145000"/>
              <a:buChar char="•"/>
              <a:defRPr b="0" sz="2048"/>
            </a:pPr>
            <a:r>
              <a:t>Certified Advanced PADI diver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Screen Shot 2019-03-13 at 8.05.18 AM.png" descr="Screen Shot 2019-03-13 at 8.05.18 AM.png"/>
          <p:cNvPicPr>
            <a:picLocks noChangeAspect="0"/>
          </p:cNvPicPr>
          <p:nvPr>
            <p:ph type="pic" idx="13"/>
          </p:nvPr>
        </p:nvPicPr>
        <p:blipFill>
          <a:blip r:embed="rId2">
            <a:extLst/>
          </a:blip>
          <a:srcRect l="486" t="2154" r="33286" b="0"/>
          <a:stretch>
            <a:fillRect/>
          </a:stretch>
        </p:blipFill>
        <p:spPr>
          <a:xfrm>
            <a:off x="952499" y="2590799"/>
            <a:ext cx="11099802" cy="2528732"/>
          </a:xfrm>
          <a:prstGeom prst="rect">
            <a:avLst/>
          </a:prstGeom>
        </p:spPr>
      </p:pic>
      <p:sp>
        <p:nvSpPr>
          <p:cNvPr id="218" name="Determine Sample Questions and Rank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84886">
              <a:defRPr sz="6640"/>
            </a:lvl1pPr>
          </a:lstStyle>
          <a:p>
            <a:pPr/>
            <a:r>
              <a:t>Determine Sample Questions and Ranks</a:t>
            </a:r>
          </a:p>
        </p:txBody>
      </p:sp>
      <p:sp>
        <p:nvSpPr>
          <p:cNvPr id="219" name="Body"/>
          <p:cNvSpPr txBox="1"/>
          <p:nvPr>
            <p:ph type="body" sz="half" idx="1"/>
          </p:nvPr>
        </p:nvSpPr>
        <p:spPr>
          <a:xfrm>
            <a:off x="952500" y="5911417"/>
            <a:ext cx="11099800" cy="2965883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Screen Shot 2019-03-13 at 8.05.50 AM.png" descr="Screen Shot 2019-03-13 at 8.05.50 AM.png"/>
          <p:cNvPicPr>
            <a:picLocks noChangeAspect="0"/>
          </p:cNvPicPr>
          <p:nvPr>
            <p:ph type="pic" idx="13"/>
          </p:nvPr>
        </p:nvPicPr>
        <p:blipFill>
          <a:blip r:embed="rId2">
            <a:extLst/>
          </a:blip>
          <a:srcRect l="460" t="1467" r="56838" b="3911"/>
          <a:stretch>
            <a:fillRect/>
          </a:stretch>
        </p:blipFill>
        <p:spPr>
          <a:xfrm>
            <a:off x="952500" y="2070843"/>
            <a:ext cx="11099801" cy="3591700"/>
          </a:xfrm>
          <a:prstGeom prst="rect">
            <a:avLst/>
          </a:prstGeom>
        </p:spPr>
      </p:pic>
      <p:sp>
        <p:nvSpPr>
          <p:cNvPr id="222" name="List Options and Evaluat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31622">
              <a:defRPr sz="7280"/>
            </a:lvl1pPr>
          </a:lstStyle>
          <a:p>
            <a:pPr/>
            <a:r>
              <a:t>List Options and Evaluate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ummary of Tool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Summary of Tools</a:t>
            </a:r>
          </a:p>
        </p:txBody>
      </p:sp>
      <p:sp>
        <p:nvSpPr>
          <p:cNvPr id="225" name="Experience Map…"/>
          <p:cNvSpPr txBox="1"/>
          <p:nvPr>
            <p:ph type="body" sz="half" idx="1"/>
          </p:nvPr>
        </p:nvSpPr>
        <p:spPr>
          <a:xfrm>
            <a:off x="952500" y="2590800"/>
            <a:ext cx="11099800" cy="2860476"/>
          </a:xfrm>
          <a:prstGeom prst="rect">
            <a:avLst/>
          </a:prstGeom>
        </p:spPr>
        <p:txBody>
          <a:bodyPr/>
          <a:lstStyle/>
          <a:p>
            <a:pPr/>
            <a:r>
              <a:t>Experience Map</a:t>
            </a:r>
          </a:p>
          <a:p>
            <a:pPr/>
            <a:r>
              <a:t>From/To &amp; Interviewing</a:t>
            </a:r>
          </a:p>
          <a:p>
            <a:pPr/>
            <a:r>
              <a:t>Matrix Ranking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Why Move At All?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502412">
              <a:defRPr sz="6880"/>
            </a:pPr>
            <a:r>
              <a:t>Why Move At All?</a:t>
            </a:r>
          </a:p>
          <a:p>
            <a:pPr defTabSz="502412">
              <a:defRPr sz="6880"/>
            </a:pPr>
            <a:r>
              <a:t>Or</a:t>
            </a:r>
          </a:p>
          <a:p>
            <a:pPr defTabSz="502412">
              <a:defRPr sz="6880"/>
            </a:pPr>
            <a:r>
              <a:t>The Three “B”s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Screen_Shot_2019-03-11_at_8_09_40_AM.png" descr="Screen_Shot_2019-03-11_at_8_09_40_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55745" y="2227356"/>
            <a:ext cx="4843852" cy="7018641"/>
          </a:xfrm>
          <a:prstGeom prst="rect">
            <a:avLst/>
          </a:prstGeom>
          <a:ln w="12700">
            <a:miter lim="400000"/>
          </a:ln>
        </p:spPr>
      </p:pic>
      <p:sp>
        <p:nvSpPr>
          <p:cNvPr id="230" name="Bump (in salary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Bump (in salary)</a:t>
            </a:r>
          </a:p>
        </p:txBody>
      </p:sp>
      <p:sp>
        <p:nvSpPr>
          <p:cNvPr id="231" name="Company Change"/>
          <p:cNvSpPr txBox="1"/>
          <p:nvPr/>
        </p:nvSpPr>
        <p:spPr>
          <a:xfrm>
            <a:off x="9610629" y="4232555"/>
            <a:ext cx="2710892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Company Change</a:t>
            </a:r>
          </a:p>
        </p:txBody>
      </p:sp>
      <p:sp>
        <p:nvSpPr>
          <p:cNvPr id="232" name="Position Change"/>
          <p:cNvSpPr txBox="1"/>
          <p:nvPr/>
        </p:nvSpPr>
        <p:spPr>
          <a:xfrm>
            <a:off x="9712432" y="5928970"/>
            <a:ext cx="2507286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Position Change</a:t>
            </a:r>
          </a:p>
        </p:txBody>
      </p:sp>
      <p:sp>
        <p:nvSpPr>
          <p:cNvPr id="233" name="Working for Self"/>
          <p:cNvSpPr txBox="1"/>
          <p:nvPr/>
        </p:nvSpPr>
        <p:spPr>
          <a:xfrm>
            <a:off x="9746722" y="4934713"/>
            <a:ext cx="2438706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Working for Self</a:t>
            </a:r>
          </a:p>
        </p:txBody>
      </p:sp>
      <p:sp>
        <p:nvSpPr>
          <p:cNvPr id="234" name="Line"/>
          <p:cNvSpPr/>
          <p:nvPr/>
        </p:nvSpPr>
        <p:spPr>
          <a:xfrm flipH="1" flipV="1">
            <a:off x="6699966" y="3359536"/>
            <a:ext cx="2901580" cy="2810006"/>
          </a:xfrm>
          <a:prstGeom prst="line">
            <a:avLst/>
          </a:prstGeom>
          <a:ln w="25400">
            <a:solidFill>
              <a:srgbClr val="00F9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35" name="Line"/>
          <p:cNvSpPr/>
          <p:nvPr/>
        </p:nvSpPr>
        <p:spPr>
          <a:xfrm flipH="1" flipV="1">
            <a:off x="6705642" y="3626660"/>
            <a:ext cx="2890407" cy="2531621"/>
          </a:xfrm>
          <a:prstGeom prst="line">
            <a:avLst/>
          </a:prstGeom>
          <a:ln w="25400">
            <a:solidFill>
              <a:srgbClr val="00F9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36" name="Line"/>
          <p:cNvSpPr/>
          <p:nvPr/>
        </p:nvSpPr>
        <p:spPr>
          <a:xfrm flipH="1">
            <a:off x="6700038" y="6260107"/>
            <a:ext cx="2902228" cy="2445148"/>
          </a:xfrm>
          <a:prstGeom prst="line">
            <a:avLst/>
          </a:prstGeom>
          <a:ln w="25400">
            <a:solidFill>
              <a:srgbClr val="00F9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37" name="Line"/>
          <p:cNvSpPr/>
          <p:nvPr/>
        </p:nvSpPr>
        <p:spPr>
          <a:xfrm flipH="1">
            <a:off x="6699970" y="6335563"/>
            <a:ext cx="2901892" cy="2643387"/>
          </a:xfrm>
          <a:prstGeom prst="line">
            <a:avLst/>
          </a:prstGeom>
          <a:ln w="25400">
            <a:solidFill>
              <a:srgbClr val="00F9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38" name="Line"/>
          <p:cNvSpPr/>
          <p:nvPr/>
        </p:nvSpPr>
        <p:spPr>
          <a:xfrm flipH="1">
            <a:off x="6706032" y="5268430"/>
            <a:ext cx="2896681" cy="403360"/>
          </a:xfrm>
          <a:prstGeom prst="line">
            <a:avLst/>
          </a:prstGeom>
          <a:ln w="25400">
            <a:solidFill>
              <a:schemeClr val="accent4">
                <a:hueOff val="-624705"/>
                <a:lumOff val="1372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39" name="Line"/>
          <p:cNvSpPr/>
          <p:nvPr/>
        </p:nvSpPr>
        <p:spPr>
          <a:xfrm flipH="1" flipV="1">
            <a:off x="6767821" y="4104031"/>
            <a:ext cx="2772383" cy="407061"/>
          </a:xfrm>
          <a:prstGeom prst="line">
            <a:avLst/>
          </a:prstGeom>
          <a:ln w="254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40" name="Line"/>
          <p:cNvSpPr/>
          <p:nvPr/>
        </p:nvSpPr>
        <p:spPr>
          <a:xfrm flipH="1">
            <a:off x="6768177" y="4652190"/>
            <a:ext cx="2771962" cy="461972"/>
          </a:xfrm>
          <a:prstGeom prst="line">
            <a:avLst/>
          </a:prstGeom>
          <a:ln w="254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41" name="Line"/>
          <p:cNvSpPr/>
          <p:nvPr/>
        </p:nvSpPr>
        <p:spPr>
          <a:xfrm flipH="1">
            <a:off x="6563146" y="4548327"/>
            <a:ext cx="2984359" cy="3716218"/>
          </a:xfrm>
          <a:prstGeom prst="line">
            <a:avLst/>
          </a:prstGeom>
          <a:ln w="254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42" name="Line"/>
          <p:cNvSpPr/>
          <p:nvPr/>
        </p:nvSpPr>
        <p:spPr>
          <a:xfrm flipH="1">
            <a:off x="6571264" y="4586217"/>
            <a:ext cx="2968888" cy="3155146"/>
          </a:xfrm>
          <a:prstGeom prst="line">
            <a:avLst/>
          </a:prstGeom>
          <a:ln w="254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43" name="Line"/>
          <p:cNvSpPr/>
          <p:nvPr/>
        </p:nvSpPr>
        <p:spPr>
          <a:xfrm flipH="1" flipV="1">
            <a:off x="6657540" y="5397386"/>
            <a:ext cx="2802119" cy="692915"/>
          </a:xfrm>
          <a:prstGeom prst="line">
            <a:avLst/>
          </a:prstGeom>
          <a:ln w="25400">
            <a:solidFill>
              <a:srgbClr val="00F9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44" name="Line"/>
          <p:cNvSpPr/>
          <p:nvPr/>
        </p:nvSpPr>
        <p:spPr>
          <a:xfrm flipH="1">
            <a:off x="6621857" y="6263353"/>
            <a:ext cx="2870379" cy="1714383"/>
          </a:xfrm>
          <a:prstGeom prst="line">
            <a:avLst/>
          </a:prstGeom>
          <a:ln w="25400">
            <a:solidFill>
              <a:srgbClr val="00F9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Burnou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Burnout</a:t>
            </a:r>
          </a:p>
        </p:txBody>
      </p:sp>
      <p:pic>
        <p:nvPicPr>
          <p:cNvPr id="247" name="maxresdefault.jpg" descr="maxresdefault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88453" y="2863804"/>
            <a:ext cx="10227894" cy="575319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Boredo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Boredom</a:t>
            </a:r>
          </a:p>
        </p:txBody>
      </p:sp>
      <p:pic>
        <p:nvPicPr>
          <p:cNvPr id="250" name="Paper.Notes.23.png" descr="Paper.Notes.23.png"/>
          <p:cNvPicPr>
            <a:picLocks noChangeAspect="1"/>
          </p:cNvPicPr>
          <p:nvPr/>
        </p:nvPicPr>
        <p:blipFill>
          <a:blip r:embed="rId2">
            <a:extLst/>
          </a:blip>
          <a:srcRect l="5534" t="60098" r="74366" b="19061"/>
          <a:stretch>
            <a:fillRect/>
          </a:stretch>
        </p:blipFill>
        <p:spPr>
          <a:xfrm>
            <a:off x="7183866" y="4770395"/>
            <a:ext cx="5247083" cy="40803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51" name="Paper.Notes.23.png" descr="Paper.Notes.23.png"/>
          <p:cNvPicPr>
            <a:picLocks noChangeAspect="1"/>
          </p:cNvPicPr>
          <p:nvPr/>
        </p:nvPicPr>
        <p:blipFill>
          <a:blip r:embed="rId3">
            <a:extLst/>
          </a:blip>
          <a:srcRect l="6380" t="30624" r="64299" b="45229"/>
          <a:stretch>
            <a:fillRect/>
          </a:stretch>
        </p:blipFill>
        <p:spPr>
          <a:xfrm>
            <a:off x="565827" y="2579215"/>
            <a:ext cx="6067718" cy="3747677"/>
          </a:xfrm>
          <a:prstGeom prst="rect">
            <a:avLst/>
          </a:prstGeom>
          <a:ln w="12700">
            <a:miter lim="400000"/>
          </a:ln>
        </p:spPr>
      </p:pic>
      <p:sp>
        <p:nvSpPr>
          <p:cNvPr id="252" name="“Disrupt yourself”, by Whitney Johnson"/>
          <p:cNvSpPr txBox="1"/>
          <p:nvPr/>
        </p:nvSpPr>
        <p:spPr>
          <a:xfrm>
            <a:off x="8615887" y="9126860"/>
            <a:ext cx="4120059" cy="374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800"/>
            </a:lvl1pPr>
          </a:lstStyle>
          <a:p>
            <a:pPr/>
            <a:r>
              <a:t>“Disrupt yourself”, by Whitney Johnson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–Peter Diamandis…"/>
          <p:cNvSpPr txBox="1"/>
          <p:nvPr>
            <p:ph type="body" idx="13"/>
          </p:nvPr>
        </p:nvSpPr>
        <p:spPr>
          <a:xfrm>
            <a:off x="1270000" y="6362700"/>
            <a:ext cx="10464800" cy="829666"/>
          </a:xfrm>
          <a:prstGeom prst="rect">
            <a:avLst/>
          </a:prstGeom>
        </p:spPr>
        <p:txBody>
          <a:bodyPr/>
          <a:lstStyle/>
          <a:p>
            <a:pPr/>
            <a:r>
              <a:t>–Peter Diamandis</a:t>
            </a:r>
          </a:p>
          <a:p>
            <a:pPr/>
            <a:r>
              <a:t>Co-founder and Executive Chairman of Singularity University</a:t>
            </a:r>
          </a:p>
        </p:txBody>
      </p:sp>
      <p:sp>
        <p:nvSpPr>
          <p:cNvPr id="255" name="“If you don’t disrupt yourself, somebody else will”"/>
          <p:cNvSpPr txBox="1"/>
          <p:nvPr>
            <p:ph type="body" idx="14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“If you don’t disrupt yourself, somebody else will”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o disrupt yourself"/>
          <p:cNvSpPr txBox="1"/>
          <p:nvPr/>
        </p:nvSpPr>
        <p:spPr>
          <a:xfrm>
            <a:off x="5203545" y="2979262"/>
            <a:ext cx="2851710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So disrupt yourself</a:t>
            </a:r>
          </a:p>
        </p:txBody>
      </p:sp>
      <p:sp>
        <p:nvSpPr>
          <p:cNvPr id="258" name="on your terms"/>
          <p:cNvSpPr txBox="1"/>
          <p:nvPr/>
        </p:nvSpPr>
        <p:spPr>
          <a:xfrm>
            <a:off x="5561837" y="4179623"/>
            <a:ext cx="2135125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on your terms</a:t>
            </a:r>
          </a:p>
        </p:txBody>
      </p:sp>
      <p:sp>
        <p:nvSpPr>
          <p:cNvPr id="259" name="and plan it like a chess move"/>
          <p:cNvSpPr txBox="1"/>
          <p:nvPr/>
        </p:nvSpPr>
        <p:spPr>
          <a:xfrm>
            <a:off x="4475835" y="5379985"/>
            <a:ext cx="4307130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and plan it like a chess move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58" grpId="2"/>
      <p:bldP build="whole" bldLvl="1" animBg="1" rev="0" advAuto="0" spid="259" grpId="3"/>
      <p:bldP build="whole" bldLvl="1" animBg="1" rev="0" advAuto="0" spid="257" grpId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Thank You"/>
          <p:cNvSpPr txBox="1"/>
          <p:nvPr/>
        </p:nvSpPr>
        <p:spPr>
          <a:xfrm>
            <a:off x="5685840" y="4646270"/>
            <a:ext cx="1633120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Thank You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Mental Model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Mental Model</a:t>
            </a:r>
          </a:p>
        </p:txBody>
      </p:sp>
      <p:pic>
        <p:nvPicPr>
          <p:cNvPr id="149" name="For-True-School-ChangeUnderstand-Your-Mental-Models_NO-TITLE.jpg" descr="For-True-School-ChangeUnderstand-Your-Mental-Models_NO-TITLE.jpg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90352" y="2355850"/>
            <a:ext cx="4654849" cy="5041900"/>
          </a:xfrm>
          <a:prstGeom prst="rect">
            <a:avLst/>
          </a:prstGeom>
        </p:spPr>
      </p:pic>
      <p:pic>
        <p:nvPicPr>
          <p:cNvPr id="150" name="The-Dark-Knight.jpeg" descr="The-Dark-Knight.jpeg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426868" y="2776544"/>
            <a:ext cx="6303940" cy="4200512"/>
          </a:xfrm>
          <a:prstGeom prst="rect">
            <a:avLst/>
          </a:prstGeom>
        </p:spPr>
      </p:pic>
      <p:pic>
        <p:nvPicPr>
          <p:cNvPr id="151" name="Ladder5.jpg" descr="Ladder5.jpg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064237" y="2355850"/>
            <a:ext cx="5029201" cy="50419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xit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51" grpId="1"/>
      <p:bldP build="whole" bldLvl="1" animBg="1" rev="0" advAuto="0" spid="151" grpId="2"/>
      <p:bldP build="whole" bldLvl="1" animBg="1" rev="0" advAuto="0" spid="150" grpId="3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Referenc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References</a:t>
            </a:r>
          </a:p>
        </p:txBody>
      </p:sp>
      <p:sp>
        <p:nvSpPr>
          <p:cNvPr id="264" name="Make A Career Plan (https://capd.mit.edu/explore-careers/career-first-steps/make-career-plan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44475" indent="-244475" defTabSz="321310">
              <a:spcBef>
                <a:spcPts val="2300"/>
              </a:spcBef>
              <a:defRPr sz="1760"/>
            </a:pPr>
            <a:r>
              <a:t>Make A Career Plan (</a:t>
            </a:r>
            <a:r>
              <a:rPr u="sng">
                <a:hlinkClick r:id="rId2" invalidUrl="" action="" tgtFrame="" tooltip="" history="1" highlightClick="0" endSnd="0"/>
              </a:rPr>
              <a:t>https://capd.mit.edu/explore-careers/career-first-steps/make-career-plan</a:t>
            </a:r>
            <a:r>
              <a:t>)</a:t>
            </a:r>
          </a:p>
          <a:p>
            <a:pPr marL="244475" indent="-244475" defTabSz="321310">
              <a:spcBef>
                <a:spcPts val="2300"/>
              </a:spcBef>
              <a:defRPr sz="1760"/>
            </a:pPr>
            <a:r>
              <a:t>Suggestions for a Good Development Plan (</a:t>
            </a:r>
            <a:r>
              <a:rPr u="sng">
                <a:hlinkClick r:id="rId3" invalidUrl="" action="" tgtFrame="" tooltip="" history="1" highlightClick="0" endSnd="0"/>
              </a:rPr>
              <a:t>https://www.ninds.nih.gov/Funding/Training-Career-Awards/Mentored-Career-Awards/Suggestions-Good-Career-Development-Plan</a:t>
            </a:r>
            <a:r>
              <a:t>)</a:t>
            </a:r>
          </a:p>
          <a:p>
            <a:pPr marL="244475" indent="-244475" defTabSz="321310">
              <a:spcBef>
                <a:spcPts val="2300"/>
              </a:spcBef>
              <a:defRPr sz="1760"/>
            </a:pPr>
            <a:r>
              <a:t>3 Steps to Create Your Own Career Development Plan (</a:t>
            </a:r>
            <a:r>
              <a:rPr u="sng">
                <a:hlinkClick r:id="rId4" invalidUrl="" action="" tgtFrame="" tooltip="" history="1" highlightClick="0" endSnd="0"/>
              </a:rPr>
              <a:t>https://www.workitdaily.com/steps-career-development-plan</a:t>
            </a:r>
            <a:r>
              <a:t>)</a:t>
            </a:r>
          </a:p>
          <a:p>
            <a:pPr marL="244475" indent="-244475" defTabSz="321310">
              <a:spcBef>
                <a:spcPts val="2300"/>
              </a:spcBef>
              <a:defRPr sz="1760"/>
            </a:pPr>
            <a:r>
              <a:t>A Simple Way To Map Out Your Career Ambitions (</a:t>
            </a:r>
            <a:r>
              <a:rPr u="sng">
                <a:hlinkClick r:id="rId5" invalidUrl="" action="" tgtFrame="" tooltip="" history="1" highlightClick="0" endSnd="0"/>
              </a:rPr>
              <a:t>https://hbr.org/2018/11/a-simple-way-to-map-out-your-career-ambitions</a:t>
            </a:r>
            <a:r>
              <a:t>)</a:t>
            </a:r>
          </a:p>
          <a:p>
            <a:pPr marL="244475" indent="-244475" defTabSz="321310">
              <a:spcBef>
                <a:spcPts val="2300"/>
              </a:spcBef>
              <a:defRPr sz="1760"/>
            </a:pPr>
            <a:r>
              <a:t>The 70-20-10 Model for Learning and Development (</a:t>
            </a:r>
            <a:r>
              <a:rPr u="sng">
                <a:hlinkClick r:id="rId6" invalidUrl="" action="" tgtFrame="" tooltip="" history="1" highlightClick="0" endSnd="0"/>
              </a:rPr>
              <a:t>https://trainingindustry.com/wiki/content-development/the-702010-model-for-learning-and-development/</a:t>
            </a:r>
            <a:r>
              <a:t>)</a:t>
            </a:r>
          </a:p>
          <a:p>
            <a:pPr marL="244475" indent="-244475" defTabSz="321310">
              <a:spcBef>
                <a:spcPts val="2300"/>
              </a:spcBef>
              <a:defRPr sz="1760"/>
            </a:pPr>
            <a:r>
              <a:t>The Secret to Finding Lasting Career Satisfaction (</a:t>
            </a:r>
            <a:r>
              <a:rPr u="sng">
                <a:hlinkClick r:id="rId7" invalidUrl="" action="" tgtFrame="" tooltip="" history="1" highlightClick="0" endSnd="0"/>
              </a:rPr>
              <a:t>https://www.gsb.stanford.edu/insights/secret-finding-lasting-career-satisfaction</a:t>
            </a:r>
            <a:r>
              <a:t>)</a:t>
            </a:r>
          </a:p>
          <a:p>
            <a:pPr marL="244475" indent="-244475" defTabSz="321310">
              <a:spcBef>
                <a:spcPts val="2300"/>
              </a:spcBef>
              <a:defRPr sz="1760"/>
            </a:pPr>
            <a:r>
              <a:t>Why You Should Journey Map Your Life (</a:t>
            </a:r>
            <a:r>
              <a:rPr u="sng">
                <a:hlinkClick r:id="rId8" invalidUrl="" action="" tgtFrame="" tooltip="" history="1" highlightClick="0" endSnd="0"/>
              </a:rPr>
              <a:t>https://theuxblog.com/blog/customer-journey-mapping</a:t>
            </a:r>
          </a:p>
          <a:p>
            <a:pPr marL="244475" indent="-244475" defTabSz="321310">
              <a:spcBef>
                <a:spcPts val="2300"/>
              </a:spcBef>
              <a:defRPr sz="1760"/>
            </a:pPr>
            <a:r>
              <a:t>How Will You Measure Your Life (</a:t>
            </a:r>
            <a:r>
              <a:rPr u="sng">
                <a:hlinkClick r:id="rId9" invalidUrl="" action="" tgtFrame="" tooltip="" history="1" highlightClick="0" endSnd="0"/>
              </a:rPr>
              <a:t>https://hbr.org/2010/07/how-will-you-measure-your-life</a:t>
            </a:r>
            <a:r>
              <a:t>)</a:t>
            </a:r>
          </a:p>
          <a:p>
            <a:pPr marL="244475" indent="-244475" defTabSz="321310">
              <a:spcBef>
                <a:spcPts val="2300"/>
              </a:spcBef>
              <a:defRPr sz="1760"/>
            </a:pPr>
            <a:r>
              <a:t>Managing Oneself (</a:t>
            </a:r>
            <a:r>
              <a:rPr u="sng">
                <a:hlinkClick r:id="rId10" invalidUrl="" action="" tgtFrame="" tooltip="" history="1" highlightClick="0" endSnd="0"/>
              </a:rPr>
              <a:t>https://hbr.org/2005/01/managing-oneself</a:t>
            </a:r>
            <a:r>
              <a:t>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RF0101_1X__65520__46828.1529938067.jpg" descr="RF0101_1X__65520__46828.1529938067.jp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2291791" y="666154"/>
            <a:ext cx="8421192" cy="8421192"/>
          </a:xfrm>
          <a:prstGeom prst="rect">
            <a:avLst/>
          </a:prstGeom>
        </p:spPr>
      </p:pic>
      <p:sp>
        <p:nvSpPr>
          <p:cNvPr id="154" name="Horizontal Axis…"/>
          <p:cNvSpPr txBox="1"/>
          <p:nvPr/>
        </p:nvSpPr>
        <p:spPr>
          <a:xfrm>
            <a:off x="304088" y="504965"/>
            <a:ext cx="3861033" cy="3993870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2000"/>
            </a:pPr>
            <a:r>
              <a:t>Horizontal Axis</a:t>
            </a:r>
          </a:p>
          <a:p>
            <a:pPr>
              <a:defRPr sz="2000"/>
            </a:pPr>
          </a:p>
          <a:p>
            <a:pPr algn="l">
              <a:defRPr sz="2000"/>
            </a:pPr>
            <a:r>
              <a:t>Industries or Specialities</a:t>
            </a:r>
          </a:p>
          <a:p>
            <a:pPr algn="l">
              <a:defRPr sz="2000"/>
            </a:pPr>
          </a:p>
          <a:p>
            <a:pPr algn="l">
              <a:defRPr sz="1800"/>
            </a:pPr>
            <a:r>
              <a:t>Health Care</a:t>
            </a:r>
          </a:p>
          <a:p>
            <a:pPr algn="l">
              <a:defRPr sz="1800"/>
            </a:pPr>
            <a:r>
              <a:t>Manufacturing</a:t>
            </a:r>
          </a:p>
          <a:p>
            <a:pPr algn="l">
              <a:defRPr sz="1800"/>
            </a:pPr>
            <a:r>
              <a:t>Finance</a:t>
            </a:r>
          </a:p>
          <a:p>
            <a:pPr algn="l">
              <a:defRPr sz="1800"/>
            </a:pPr>
            <a:r>
              <a:t>Retail</a:t>
            </a:r>
          </a:p>
          <a:p>
            <a:pPr algn="l">
              <a:defRPr sz="1800"/>
            </a:pPr>
            <a:r>
              <a:t>Consulting</a:t>
            </a:r>
          </a:p>
          <a:p>
            <a:pPr algn="l">
              <a:defRPr sz="1800"/>
            </a:pPr>
            <a:r>
              <a:t>Machine Learning</a:t>
            </a:r>
          </a:p>
          <a:p>
            <a:pPr algn="l">
              <a:defRPr sz="1800"/>
            </a:pPr>
            <a:r>
              <a:t>QA</a:t>
            </a:r>
          </a:p>
          <a:p>
            <a:pPr algn="l">
              <a:defRPr sz="1800"/>
            </a:pPr>
            <a:r>
              <a:t>Product</a:t>
            </a:r>
          </a:p>
          <a:p>
            <a:pPr algn="l">
              <a:defRPr sz="1800"/>
            </a:pPr>
            <a:r>
              <a:t>Software Development</a:t>
            </a:r>
          </a:p>
        </p:txBody>
      </p:sp>
      <p:sp>
        <p:nvSpPr>
          <p:cNvPr id="155" name="Vertical Axis…"/>
          <p:cNvSpPr txBox="1"/>
          <p:nvPr/>
        </p:nvSpPr>
        <p:spPr>
          <a:xfrm>
            <a:off x="181901" y="5350015"/>
            <a:ext cx="4105408" cy="3727170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2000"/>
            </a:pPr>
            <a:r>
              <a:t>Vertical Axis</a:t>
            </a:r>
          </a:p>
          <a:p>
            <a:pPr>
              <a:defRPr sz="2000"/>
            </a:pPr>
          </a:p>
          <a:p>
            <a:pPr algn="l">
              <a:defRPr sz="2000"/>
            </a:pPr>
            <a:r>
              <a:t>Job Title, Responsibility or Experience</a:t>
            </a:r>
          </a:p>
          <a:p>
            <a:pPr algn="l">
              <a:defRPr sz="2000"/>
            </a:pPr>
          </a:p>
          <a:p>
            <a:pPr algn="l">
              <a:defRPr sz="1800"/>
            </a:pPr>
            <a:r>
              <a:t>Jr. Developer</a:t>
            </a:r>
          </a:p>
          <a:p>
            <a:pPr algn="l">
              <a:defRPr sz="1800"/>
            </a:pPr>
            <a:r>
              <a:t>System Engineer</a:t>
            </a:r>
          </a:p>
          <a:p>
            <a:pPr algn="l">
              <a:defRPr sz="1800"/>
            </a:pPr>
            <a:r>
              <a:t>Product Manager</a:t>
            </a:r>
          </a:p>
          <a:p>
            <a:pPr algn="l">
              <a:defRPr sz="1800"/>
            </a:pPr>
            <a:r>
              <a:t>Scrum Master</a:t>
            </a:r>
          </a:p>
          <a:p>
            <a:pPr algn="l">
              <a:defRPr sz="1800"/>
            </a:pPr>
            <a:r>
              <a:t>Leading a Project or Initiative</a:t>
            </a:r>
          </a:p>
          <a:p>
            <a:pPr algn="l">
              <a:defRPr sz="1800"/>
            </a:pPr>
            <a:r>
              <a:t>Rearchitecting a System</a:t>
            </a:r>
          </a:p>
          <a:p>
            <a:pPr algn="l">
              <a:defRPr sz="1800"/>
            </a:pPr>
            <a:r>
              <a:t>Migrate to New ERP System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path" nodeType="clickEffect" presetSubtype="0" presetID="-1" grpId="1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137695 -0.000010" origin="layout" pathEditMode="relative">
                                      <p:cBhvr>
                                        <p:cTn id="6" dur="1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54" grpId="2"/>
      <p:bldP build="whole" bldLvl="1" animBg="1" rev="0" advAuto="0" spid="155" grpId="3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rowth_ratio.jpg" descr="growth_ratio.jp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25752" t="0" r="17897" b="0"/>
          <a:stretch>
            <a:fillRect/>
          </a:stretch>
        </p:blipFill>
        <p:spPr>
          <a:xfrm>
            <a:off x="6718300" y="2590800"/>
            <a:ext cx="5334000" cy="6286500"/>
          </a:xfrm>
          <a:prstGeom prst="rect">
            <a:avLst/>
          </a:prstGeom>
        </p:spPr>
      </p:pic>
      <p:sp>
        <p:nvSpPr>
          <p:cNvPr id="158" name="The 70-20-10 Ru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70-20-10 Rule</a:t>
            </a:r>
          </a:p>
        </p:txBody>
      </p:sp>
      <p:sp>
        <p:nvSpPr>
          <p:cNvPr id="159" name="70% Work Experience…"/>
          <p:cNvSpPr txBox="1"/>
          <p:nvPr>
            <p:ph type="body" sz="quarter" idx="1"/>
          </p:nvPr>
        </p:nvSpPr>
        <p:spPr>
          <a:xfrm>
            <a:off x="952500" y="3717285"/>
            <a:ext cx="5334000" cy="2521585"/>
          </a:xfrm>
          <a:prstGeom prst="rect">
            <a:avLst/>
          </a:prstGeom>
        </p:spPr>
        <p:txBody>
          <a:bodyPr/>
          <a:lstStyle/>
          <a:p>
            <a:pPr/>
            <a:r>
              <a:t>70% Work Experience</a:t>
            </a:r>
          </a:p>
          <a:p>
            <a:pPr/>
            <a:r>
              <a:t>20% Personal Network</a:t>
            </a:r>
          </a:p>
          <a:p>
            <a:pPr/>
            <a:r>
              <a:t>10% Education</a:t>
            </a:r>
          </a:p>
        </p:txBody>
      </p:sp>
      <p:sp>
        <p:nvSpPr>
          <p:cNvPr id="160" name="Professional Growth Ratio"/>
          <p:cNvSpPr txBox="1"/>
          <p:nvPr/>
        </p:nvSpPr>
        <p:spPr>
          <a:xfrm>
            <a:off x="911457" y="2803600"/>
            <a:ext cx="4768471" cy="523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spcBef>
                <a:spcPts val="3200"/>
              </a:spcBef>
              <a:defRPr sz="2800"/>
            </a:lvl1pPr>
          </a:lstStyle>
          <a:p>
            <a:pPr/>
            <a:r>
              <a:t>Professional Growth Ratio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maxresdefault.jpg" descr="maxresdefault.jpg"/>
          <p:cNvPicPr>
            <a:picLocks noChangeAspect="0"/>
          </p:cNvPicPr>
          <p:nvPr>
            <p:ph type="pic" idx="13"/>
          </p:nvPr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1619249" y="881408"/>
            <a:ext cx="9758017" cy="5488884"/>
          </a:xfrm>
          <a:prstGeom prst="rect">
            <a:avLst/>
          </a:prstGeom>
        </p:spPr>
      </p:pic>
      <p:sp>
        <p:nvSpPr>
          <p:cNvPr id="163" name="Tools to Help Navigate Your Next Mov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27152">
              <a:defRPr sz="4480"/>
            </a:lvl1pPr>
          </a:lstStyle>
          <a:p>
            <a:pPr/>
            <a:r>
              <a:t>Tools to Help Navigate Your Next Move</a:t>
            </a:r>
          </a:p>
        </p:txBody>
      </p:sp>
      <p:sp>
        <p:nvSpPr>
          <p:cNvPr id="164" name="Body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Map-Your-Career-mind-map.jpg" descr="Map-Your-Career-mind-map.jpg"/>
          <p:cNvPicPr>
            <a:picLocks noChangeAspect="0"/>
          </p:cNvPicPr>
          <p:nvPr>
            <p:ph type="pic" idx="13"/>
          </p:nvPr>
        </p:nvPicPr>
        <p:blipFill>
          <a:blip r:embed="rId2">
            <a:extLst/>
          </a:blip>
          <a:srcRect l="27063" t="0" r="27063" b="0"/>
          <a:stretch>
            <a:fillRect/>
          </a:stretch>
        </p:blipFill>
        <p:spPr>
          <a:xfrm>
            <a:off x="6718300" y="638919"/>
            <a:ext cx="5334000" cy="8216901"/>
          </a:xfrm>
          <a:prstGeom prst="rect">
            <a:avLst/>
          </a:prstGeom>
        </p:spPr>
      </p:pic>
      <p:sp>
        <p:nvSpPr>
          <p:cNvPr id="167" name="Personal Experience Map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Personal Experience Map</a:t>
            </a:r>
          </a:p>
        </p:txBody>
      </p:sp>
      <p:sp>
        <p:nvSpPr>
          <p:cNvPr id="168" name="Body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Experienc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Experiences</a:t>
            </a:r>
          </a:p>
        </p:txBody>
      </p:sp>
      <p:sp>
        <p:nvSpPr>
          <p:cNvPr id="171" name="Two types of experience…"/>
          <p:cNvSpPr txBox="1"/>
          <p:nvPr>
            <p:ph type="body" sz="half" idx="1"/>
          </p:nvPr>
        </p:nvSpPr>
        <p:spPr>
          <a:xfrm>
            <a:off x="952500" y="2590800"/>
            <a:ext cx="11099800" cy="2779478"/>
          </a:xfrm>
          <a:prstGeom prst="rect">
            <a:avLst/>
          </a:prstGeom>
        </p:spPr>
        <p:txBody>
          <a:bodyPr/>
          <a:lstStyle/>
          <a:p>
            <a:pPr marL="312039" indent="-312039" defTabSz="531622">
              <a:spcBef>
                <a:spcPts val="2900"/>
              </a:spcBef>
              <a:defRPr sz="2548"/>
            </a:pPr>
            <a:r>
              <a:t>Two types of experience</a:t>
            </a:r>
          </a:p>
          <a:p>
            <a:pPr lvl="1" marL="624078" indent="-312039" defTabSz="531622">
              <a:spcBef>
                <a:spcPts val="2900"/>
              </a:spcBef>
              <a:defRPr sz="2548"/>
            </a:pPr>
            <a:r>
              <a:t>Functional: Show competency in skills</a:t>
            </a:r>
          </a:p>
          <a:p>
            <a:pPr lvl="1" marL="624078" indent="-312039" defTabSz="531622">
              <a:spcBef>
                <a:spcPts val="2900"/>
              </a:spcBef>
              <a:defRPr sz="2548"/>
            </a:pPr>
            <a:r>
              <a:t>Management: Show how you perform in situations</a:t>
            </a:r>
          </a:p>
          <a:p>
            <a:pPr marL="312039" indent="-312039" defTabSz="531622">
              <a:spcBef>
                <a:spcPts val="2900"/>
              </a:spcBef>
              <a:defRPr sz="2548"/>
            </a:pPr>
            <a:r>
              <a:t>How do you find out what experiences to go after? You ask someone</a:t>
            </a:r>
          </a:p>
        </p:txBody>
      </p:sp>
      <p:pic>
        <p:nvPicPr>
          <p:cNvPr id="172" name="images.jpeg" descr="images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17484" y="5548077"/>
            <a:ext cx="4584440" cy="3377088"/>
          </a:xfrm>
          <a:prstGeom prst="rect">
            <a:avLst/>
          </a:prstGeom>
          <a:ln w="12700">
            <a:miter lim="400000"/>
          </a:ln>
        </p:spPr>
      </p:pic>
      <p:pic>
        <p:nvPicPr>
          <p:cNvPr id="173" name="1_w_gG-CXQX4TV3B5bN24nqg.png" descr="1_w_gG-CXQX4TV3B5bN24nqg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59139" y="5548077"/>
            <a:ext cx="5055519" cy="337708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Interview Exper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Interview Experts</a:t>
            </a:r>
          </a:p>
        </p:txBody>
      </p:sp>
      <p:sp>
        <p:nvSpPr>
          <p:cNvPr id="176" name="Interview best and brightest in the field, ask them what helped them get to where they ar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91159" indent="-391159" defTabSz="514095">
              <a:spcBef>
                <a:spcPts val="3600"/>
              </a:spcBef>
              <a:defRPr sz="2816"/>
            </a:pPr>
            <a:r>
              <a:t>Interview best and brightest in the field, ask them what helped them get to where they are</a:t>
            </a:r>
          </a:p>
          <a:p>
            <a:pPr marL="391159" indent="-391159" defTabSz="514095">
              <a:spcBef>
                <a:spcPts val="3600"/>
              </a:spcBef>
              <a:defRPr sz="2816"/>
            </a:pPr>
            <a:r>
              <a:t>Find leaders on the “best” lists  (articles in trade mags, books you like, speakers at conferences, referrals from people you work with)</a:t>
            </a:r>
          </a:p>
          <a:p>
            <a:pPr marL="391159" indent="-391159" defTabSz="514095">
              <a:spcBef>
                <a:spcPts val="3600"/>
              </a:spcBef>
              <a:defRPr sz="2816"/>
            </a:pPr>
            <a:r>
              <a:t>Request an interview asking them to help someone (you) in their field</a:t>
            </a:r>
          </a:p>
          <a:p>
            <a:pPr marL="391159" indent="-391159" defTabSz="514095">
              <a:spcBef>
                <a:spcPts val="3600"/>
              </a:spcBef>
              <a:defRPr sz="2816"/>
            </a:pPr>
            <a:r>
              <a:t>Ask for insights on what experiences helped them grow the most</a:t>
            </a:r>
          </a:p>
          <a:p>
            <a:pPr marL="391159" indent="-391159" defTabSz="514095">
              <a:spcBef>
                <a:spcPts val="3600"/>
              </a:spcBef>
              <a:defRPr sz="2816"/>
            </a:pPr>
            <a:r>
              <a:t>Resume and LinkedIn stalk: Look at what they say helped them or what value they provided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