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n Your Next Move Like a Chess Ga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Your Next Move Like a Chess Game</a:t>
            </a:r>
          </a:p>
        </p:txBody>
      </p:sp>
      <p:pic>
        <p:nvPicPr>
          <p:cNvPr id="132" name="rubyHackLogoWhiteMtnsWhtHACK_gray-4ae56eb86b50068b7c111e2702fd254ebecef0b00bd5b1e1b73c658b11878319.png" descr="rubyHackLogoWhiteMtnsWhtHACK_gray-4ae56eb86b50068b7c111e2702fd254ebecef0b00bd5b1e1b73c658b118783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962" y="8365331"/>
            <a:ext cx="174445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map-of-london.jpg" descr="map-of-lond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501" t="0" r="11905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69" name="Build th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the Map</a:t>
            </a:r>
          </a:p>
        </p:txBody>
      </p:sp>
      <p:sp>
        <p:nvSpPr>
          <p:cNvPr id="170" name="4-7 Functional Experiences (horizontal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4-7 Functional Experiences (horizontal)</a:t>
            </a:r>
          </a:p>
          <a:p>
            <a:pPr/>
            <a:r>
              <a:t>3-4 Management Experiences (vertical)</a:t>
            </a:r>
          </a:p>
          <a:p>
            <a:pPr/>
            <a:r>
              <a:t>Focus on experiences that will accelerate career</a:t>
            </a:r>
          </a:p>
          <a:p>
            <a:pPr/>
            <a:r>
              <a:t>Experiences should show meaningful business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cus on experiences which will help you move the direction you want (70-20-10 rule)…"/>
          <p:cNvSpPr txBox="1"/>
          <p:nvPr>
            <p:ph type="body" sz="half" idx="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Focus on experiences which will help you move the direction you want (70-20-10 rule)</a:t>
            </a:r>
          </a:p>
          <a:p>
            <a:pPr/>
            <a:r>
              <a:t>Focus on what can help in the next 2-5 years</a:t>
            </a:r>
          </a:p>
          <a:p>
            <a:pPr/>
            <a:r>
              <a:t>Review it every 6 months and every time you change companies or jobs/positions. Update if necessary.</a:t>
            </a:r>
          </a:p>
        </p:txBody>
      </p:sp>
      <p:pic>
        <p:nvPicPr>
          <p:cNvPr id="173" name="antique-compass-3d-model-obj-fbx-c4d-stl.jpg" descr="antique-compass-3d-model-obj-fbx-c4d-stl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904" t="0" r="10246" b="0"/>
          <a:stretch>
            <a:fillRect/>
          </a:stretch>
        </p:blipFill>
        <p:spPr>
          <a:xfrm>
            <a:off x="952500" y="2770692"/>
            <a:ext cx="5334001" cy="6286501"/>
          </a:xfrm>
          <a:prstGeom prst="rect">
            <a:avLst/>
          </a:prstGeom>
        </p:spPr>
      </p:pic>
      <p:sp>
        <p:nvSpPr>
          <p:cNvPr id="174" name="Review and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and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9-03-15 at 8.54.27 AM.png" descr="Screen Shot 2019-03-15 at 8.54.27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5880" t="0" r="5880" b="0"/>
          <a:stretch>
            <a:fillRect/>
          </a:stretch>
        </p:blipFill>
        <p:spPr>
          <a:xfrm>
            <a:off x="6718300" y="638919"/>
            <a:ext cx="5334001" cy="8216901"/>
          </a:xfrm>
          <a:prstGeom prst="rect">
            <a:avLst/>
          </a:prstGeom>
        </p:spPr>
      </p:pic>
      <p:sp>
        <p:nvSpPr>
          <p:cNvPr id="177" name="From/To &amp; 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 &amp; Interviewing</a:t>
            </a:r>
          </a:p>
        </p:txBody>
      </p:sp>
      <p:sp>
        <p:nvSpPr>
          <p:cNvPr id="17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om/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</a:t>
            </a:r>
          </a:p>
        </p:txBody>
      </p:sp>
      <p:sp>
        <p:nvSpPr>
          <p:cNvPr id="181" name="Start with:…"/>
          <p:cNvSpPr txBox="1"/>
          <p:nvPr>
            <p:ph type="body" idx="1"/>
          </p:nvPr>
        </p:nvSpPr>
        <p:spPr>
          <a:xfrm>
            <a:off x="952500" y="2590800"/>
            <a:ext cx="11099800" cy="52232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Start with:</a:t>
            </a:r>
          </a:p>
          <a:p>
            <a:pPr lvl="1"/>
            <a:r>
              <a:t>What is your </a:t>
            </a:r>
            <a:r>
              <a:rPr b="1">
                <a:solidFill>
                  <a:srgbClr val="FFFB00"/>
                </a:solidFill>
              </a:rPr>
              <a:t>next</a:t>
            </a:r>
            <a:r>
              <a:t> move?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experience</a:t>
            </a:r>
            <a:r>
              <a:t> do you want next?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technology</a:t>
            </a:r>
            <a:r>
              <a:t> do you want to learn?</a:t>
            </a:r>
          </a:p>
          <a:p>
            <a:pPr lvl="1"/>
            <a:r>
              <a:t>What </a:t>
            </a:r>
            <a:r>
              <a: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industry</a:t>
            </a:r>
            <a:r>
              <a:t> looks interesting or could help you grow?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Statement</a:t>
            </a:r>
          </a:p>
        </p:txBody>
      </p:sp>
      <p:sp>
        <p:nvSpPr>
          <p:cNvPr id="184" name="“From a _____ to a _______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“From a _____ to a _______”</a:t>
            </a:r>
          </a:p>
          <a:p>
            <a:pPr/>
            <a:r>
              <a:t>From a pure backend developer to a full stack expert with a focus on rails and react.</a:t>
            </a:r>
          </a:p>
          <a:p>
            <a:pPr/>
            <a:r>
              <a:t>From an individual contributor who adds value through technical expertise to a leader who provides vision and direction through clear collaboration on technical architecture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Interviewing</a:t>
            </a:r>
          </a:p>
        </p:txBody>
      </p:sp>
      <p:sp>
        <p:nvSpPr>
          <p:cNvPr id="187" name="Check your ego at the d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your ego at the door</a:t>
            </a:r>
          </a:p>
          <a:p>
            <a:pPr/>
            <a:r>
              <a:t>Ask trusted superiors and colleagues for feedback on From/To</a:t>
            </a:r>
          </a:p>
          <a:p>
            <a:pPr/>
            <a:r>
              <a:t>Ask for brutal honesty because transparency will help you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HNWT6CKZBh2KpfQthF9CfSQgidBR73wSktab8S1B1fsHjk3SkRyUaTLWxaw8ZJPFNEYSvaYgLjxhRnQLZaehzdMnU2GquvLRLwNqjJpFhABWc5m1hLFuKWHQv4E.jpeg" descr="HNWT6CKZBh2KpfQthF9CfSQgidBR73wSktab8S1B1fsHjk3SkRyUaTLWxaw8ZJPFNEYSvaYgLjxhRnQLZaehzdMnU2GquvLRLwNqjJpFhABWc5m1hLFuKWHQv4E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17157" t="0" r="17157" b="0"/>
          <a:stretch>
            <a:fillRect/>
          </a:stretch>
        </p:blipFill>
        <p:spPr>
          <a:xfrm>
            <a:off x="6718300" y="2018099"/>
            <a:ext cx="5334001" cy="5098522"/>
          </a:xfrm>
          <a:prstGeom prst="rect">
            <a:avLst/>
          </a:prstGeom>
        </p:spPr>
      </p:pic>
      <p:sp>
        <p:nvSpPr>
          <p:cNvPr id="190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19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194" name="Designed to take the guess work out of choosing a position or job opportunity…"/>
          <p:cNvSpPr txBox="1"/>
          <p:nvPr>
            <p:ph type="body" sz="half" idx="1"/>
          </p:nvPr>
        </p:nvSpPr>
        <p:spPr>
          <a:xfrm>
            <a:off x="952500" y="2590800"/>
            <a:ext cx="11099800" cy="3324685"/>
          </a:xfrm>
          <a:prstGeom prst="rect">
            <a:avLst/>
          </a:prstGeom>
        </p:spPr>
        <p:txBody>
          <a:bodyPr/>
          <a:lstStyle/>
          <a:p>
            <a:pPr/>
            <a:r>
              <a:t>Designed to take the guess work out of choosing a position or job opportunity</a:t>
            </a:r>
          </a:p>
          <a:p>
            <a:pPr/>
            <a:r>
              <a:t>You decide what criteria you feel is most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creen Shot 2019-03-13 at 8.05.50 AM.png" descr="Screen Shot 2019-03-13 at 8.05.50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31000" y="6525699"/>
            <a:ext cx="5334000" cy="778903"/>
          </a:xfrm>
          <a:prstGeom prst="rect">
            <a:avLst/>
          </a:prstGeom>
        </p:spPr>
      </p:pic>
      <p:pic>
        <p:nvPicPr>
          <p:cNvPr id="197" name="Screen Shot 2019-03-13 at 8.05.18 AM.png" descr="Screen Shot 2019-03-13 at 8.05.18 AM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31000" y="2173197"/>
            <a:ext cx="5334000" cy="822505"/>
          </a:xfrm>
          <a:prstGeom prst="rect">
            <a:avLst/>
          </a:prstGeom>
        </p:spPr>
      </p:pic>
      <p:pic>
        <p:nvPicPr>
          <p:cNvPr id="198" name="Screen Shot 2019-03-15 at 8.16.29 AM.png" descr="Screen Shot 2019-03-15 at 8.16.29 AM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2561" t="1703" r="3867" b="2493"/>
          <a:stretch>
            <a:fillRect/>
          </a:stretch>
        </p:blipFill>
        <p:spPr>
          <a:xfrm>
            <a:off x="914399" y="1772954"/>
            <a:ext cx="5461001" cy="6156892"/>
          </a:xfrm>
          <a:prstGeom prst="rect">
            <a:avLst/>
          </a:prstGeom>
        </p:spPr>
      </p:pic>
      <p:sp>
        <p:nvSpPr>
          <p:cNvPr id="199" name="Criteria with Sample Questions"/>
          <p:cNvSpPr txBox="1"/>
          <p:nvPr/>
        </p:nvSpPr>
        <p:spPr>
          <a:xfrm>
            <a:off x="7086701" y="1598382"/>
            <a:ext cx="46225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with Sample Questions</a:t>
            </a:r>
          </a:p>
        </p:txBody>
      </p:sp>
      <p:sp>
        <p:nvSpPr>
          <p:cNvPr id="200" name="Criteria and Weights"/>
          <p:cNvSpPr txBox="1"/>
          <p:nvPr/>
        </p:nvSpPr>
        <p:spPr>
          <a:xfrm>
            <a:off x="2086965" y="1185703"/>
            <a:ext cx="30650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and Weights</a:t>
            </a:r>
          </a:p>
        </p:txBody>
      </p:sp>
      <p:sp>
        <p:nvSpPr>
          <p:cNvPr id="201" name="Overall Rankings"/>
          <p:cNvSpPr txBox="1"/>
          <p:nvPr/>
        </p:nvSpPr>
        <p:spPr>
          <a:xfrm>
            <a:off x="8107781" y="5953942"/>
            <a:ext cx="25804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Overall Rankings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 Shot 2019-03-15 at 8.16.29 AM.png" descr="Screen Shot 2019-03-15 at 8.16.2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16" t="1366" r="3951" b="2578"/>
          <a:stretch>
            <a:fillRect/>
          </a:stretch>
        </p:blipFill>
        <p:spPr>
          <a:xfrm>
            <a:off x="6680200" y="2676704"/>
            <a:ext cx="5334001" cy="6038492"/>
          </a:xfrm>
          <a:prstGeom prst="rect">
            <a:avLst/>
          </a:prstGeom>
        </p:spPr>
      </p:pic>
      <p:sp>
        <p:nvSpPr>
          <p:cNvPr id="204" name="Criteria and We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Criteria and Weights</a:t>
            </a:r>
          </a:p>
        </p:txBody>
      </p:sp>
      <p:sp>
        <p:nvSpPr>
          <p:cNvPr id="205" name="List all the things which are important to yo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all the things which are important to you</a:t>
            </a:r>
          </a:p>
          <a:p>
            <a:pPr/>
            <a:r>
              <a:t>Divide evenly</a:t>
            </a:r>
          </a:p>
          <a:p>
            <a:pPr/>
            <a:r>
              <a:t>Then adjust what is more and least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&gt; whoami…"/>
          <p:cNvSpPr txBox="1"/>
          <p:nvPr>
            <p:ph type="title"/>
          </p:nvPr>
        </p:nvSpPr>
        <p:spPr>
          <a:xfrm>
            <a:off x="952500" y="254000"/>
            <a:ext cx="11099800" cy="1142230"/>
          </a:xfrm>
          <a:prstGeom prst="rect">
            <a:avLst/>
          </a:prstGeom>
        </p:spPr>
        <p:txBody>
          <a:bodyPr/>
          <a:lstStyle/>
          <a:p>
            <a:pPr algn="l" defTabSz="443991">
              <a:defRPr sz="3420"/>
            </a:pPr>
            <a:r>
              <a:t>&gt; whoami</a:t>
            </a:r>
          </a:p>
          <a:p>
            <a:pPr algn="l" defTabSz="443991">
              <a:defRPr sz="3420"/>
            </a:pPr>
            <a:r>
              <a:t>david.c.mitchell</a:t>
            </a:r>
          </a:p>
        </p:txBody>
      </p:sp>
      <p:sp>
        <p:nvSpPr>
          <p:cNvPr id="135" name="Professionally…"/>
          <p:cNvSpPr txBox="1"/>
          <p:nvPr>
            <p:ph type="body" sz="half" idx="1"/>
          </p:nvPr>
        </p:nvSpPr>
        <p:spPr>
          <a:xfrm>
            <a:off x="952500" y="1672106"/>
            <a:ext cx="11099801" cy="3191512"/>
          </a:xfrm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800"/>
              </a:spcBef>
              <a:buSzTx/>
              <a:buNone/>
              <a:defRPr sz="2144"/>
            </a:pPr>
            <a:r>
              <a:t>Professionally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Professional Developer since 1996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Taught programming to NASA, WCF, Autosoft, IHC and others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Worked in startups, mid-sized, large companies and as  a business owner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Product Manager @ O.C. Tanner</a:t>
            </a:r>
          </a:p>
        </p:txBody>
      </p:sp>
      <p:sp>
        <p:nvSpPr>
          <p:cNvPr id="136" name="Personally…"/>
          <p:cNvSpPr txBox="1"/>
          <p:nvPr/>
        </p:nvSpPr>
        <p:spPr>
          <a:xfrm>
            <a:off x="952499" y="5429571"/>
            <a:ext cx="11099801" cy="388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79044">
              <a:spcBef>
                <a:spcPts val="3400"/>
              </a:spcBef>
              <a:defRPr b="0" sz="2624"/>
            </a:pPr>
            <a:r>
              <a:t>Personally</a:t>
            </a:r>
          </a:p>
          <a:p>
            <a:pPr marL="364489" indent="-364489" algn="l" defTabSz="479044">
              <a:spcBef>
                <a:spcPts val="3400"/>
              </a:spcBef>
              <a:buSzPct val="145000"/>
              <a:buChar char="•"/>
              <a:defRPr b="0" sz="2624"/>
            </a:pPr>
            <a:r>
              <a:t>Taught leadership principles to people from the following companies:</a:t>
            </a:r>
          </a:p>
          <a:p>
            <a:pPr lvl="1" marL="728979" indent="-364489" algn="l" defTabSz="479044">
              <a:spcBef>
                <a:spcPts val="3400"/>
              </a:spcBef>
              <a:buSzPct val="145000"/>
              <a:buChar char="•"/>
              <a:defRPr b="0" sz="2624"/>
            </a:pPr>
            <a:r>
              <a:t>Bain Capital, Inside Sales, Novell, RealSalt, ZCMI, Vivint, doTerra</a:t>
            </a:r>
          </a:p>
          <a:p>
            <a:pPr marL="364489" indent="-364489" algn="l" defTabSz="479044">
              <a:spcBef>
                <a:spcPts val="3400"/>
              </a:spcBef>
              <a:buSzPct val="145000"/>
              <a:buChar char="•"/>
              <a:defRPr b="0" sz="2624"/>
            </a:pPr>
            <a:r>
              <a:t>Shodan in Aikido</a:t>
            </a:r>
          </a:p>
          <a:p>
            <a:pPr marL="364489" indent="-364489" algn="l" defTabSz="479044">
              <a:spcBef>
                <a:spcPts val="3400"/>
              </a:spcBef>
              <a:buSzPct val="145000"/>
              <a:buChar char="•"/>
              <a:defRPr b="0" sz="2624"/>
            </a:pPr>
            <a:r>
              <a:t>Certified Advanced PADI diver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19-03-13 at 8.05.18 AM.png" descr="Screen Shot 2019-03-13 at 8.05.18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86" t="2154" r="33286" b="0"/>
          <a:stretch>
            <a:fillRect/>
          </a:stretch>
        </p:blipFill>
        <p:spPr>
          <a:xfrm>
            <a:off x="952499" y="2590799"/>
            <a:ext cx="11099802" cy="2528732"/>
          </a:xfrm>
          <a:prstGeom prst="rect">
            <a:avLst/>
          </a:prstGeom>
        </p:spPr>
      </p:pic>
      <p:sp>
        <p:nvSpPr>
          <p:cNvPr id="208" name="Determine Sample Questions and R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Determine Sample Questions and Ranks</a:t>
            </a:r>
          </a:p>
        </p:txBody>
      </p:sp>
      <p:sp>
        <p:nvSpPr>
          <p:cNvPr id="209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creen Shot 2019-03-13 at 8.05.50 AM.png" descr="Screen Shot 2019-03-13 at 8.05.50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60" t="1467" r="56838" b="3911"/>
          <a:stretch>
            <a:fillRect/>
          </a:stretch>
        </p:blipFill>
        <p:spPr>
          <a:xfrm>
            <a:off x="952500" y="2070843"/>
            <a:ext cx="11099801" cy="3591700"/>
          </a:xfrm>
          <a:prstGeom prst="rect">
            <a:avLst/>
          </a:prstGeom>
        </p:spPr>
      </p:pic>
      <p:sp>
        <p:nvSpPr>
          <p:cNvPr id="212" name="List Options and Evalu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List Options and Evaluate</a:t>
            </a:r>
          </a:p>
        </p:txBody>
      </p:sp>
      <p:sp>
        <p:nvSpPr>
          <p:cNvPr id="213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ummary of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Tools</a:t>
            </a:r>
          </a:p>
        </p:txBody>
      </p:sp>
      <p:sp>
        <p:nvSpPr>
          <p:cNvPr id="216" name="Experience M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Experience Map</a:t>
            </a:r>
          </a:p>
          <a:p>
            <a:pPr/>
            <a:r>
              <a:t>From/To &amp; Interviewing</a:t>
            </a:r>
          </a:p>
          <a:p>
            <a:pPr/>
            <a:r>
              <a:t>Matrix Ranking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Why Move At All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t>Why Move At All?</a:t>
            </a:r>
          </a:p>
          <a:p>
            <a:pPr defTabSz="502412">
              <a:defRPr sz="6880"/>
            </a:pPr>
            <a:r>
              <a:t>Or</a:t>
            </a:r>
          </a:p>
          <a:p>
            <a:pPr defTabSz="502412">
              <a:defRPr sz="6880"/>
            </a:pPr>
            <a:r>
              <a:t>The Three “B”s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_Shot_2019-03-11_at_8_09_40_AM.png" descr="Screen_Shot_2019-03-11_at_8_09_40_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745" y="2227356"/>
            <a:ext cx="4843852" cy="701864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Bump (in salar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Bump (in salary)</a:t>
            </a:r>
          </a:p>
        </p:txBody>
      </p:sp>
      <p:sp>
        <p:nvSpPr>
          <p:cNvPr id="222" name="Company Change"/>
          <p:cNvSpPr txBox="1"/>
          <p:nvPr/>
        </p:nvSpPr>
        <p:spPr>
          <a:xfrm>
            <a:off x="9610629" y="4232555"/>
            <a:ext cx="2710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Change</a:t>
            </a:r>
          </a:p>
        </p:txBody>
      </p:sp>
      <p:sp>
        <p:nvSpPr>
          <p:cNvPr id="223" name="Position Change"/>
          <p:cNvSpPr txBox="1"/>
          <p:nvPr/>
        </p:nvSpPr>
        <p:spPr>
          <a:xfrm>
            <a:off x="9712432" y="5928970"/>
            <a:ext cx="25072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Change</a:t>
            </a:r>
          </a:p>
        </p:txBody>
      </p:sp>
      <p:sp>
        <p:nvSpPr>
          <p:cNvPr id="224" name="Working for Self"/>
          <p:cNvSpPr txBox="1"/>
          <p:nvPr/>
        </p:nvSpPr>
        <p:spPr>
          <a:xfrm>
            <a:off x="9746722" y="4934713"/>
            <a:ext cx="24387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Working for Self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6699966" y="3359536"/>
            <a:ext cx="2901580" cy="281000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6705642" y="3626660"/>
            <a:ext cx="2890407" cy="253162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>
            <a:off x="6700038" y="6260107"/>
            <a:ext cx="2902228" cy="2445148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>
            <a:off x="6699970" y="6335563"/>
            <a:ext cx="2901892" cy="2643387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 flipH="1">
            <a:off x="6706032" y="5268430"/>
            <a:ext cx="2896681" cy="403360"/>
          </a:xfrm>
          <a:prstGeom prst="line">
            <a:avLst/>
          </a:prstGeom>
          <a:ln w="25400">
            <a:solidFill>
              <a:schemeClr val="accent4">
                <a:hueOff val="-624705"/>
                <a:lumOff val="137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 flipH="1" flipV="1">
            <a:off x="6767821" y="4104031"/>
            <a:ext cx="2772383" cy="40706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Line"/>
          <p:cNvSpPr/>
          <p:nvPr/>
        </p:nvSpPr>
        <p:spPr>
          <a:xfrm flipH="1">
            <a:off x="6768177" y="4652190"/>
            <a:ext cx="2771962" cy="46197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Line"/>
          <p:cNvSpPr/>
          <p:nvPr/>
        </p:nvSpPr>
        <p:spPr>
          <a:xfrm flipH="1">
            <a:off x="6563146" y="4548327"/>
            <a:ext cx="2984359" cy="3716218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Line"/>
          <p:cNvSpPr/>
          <p:nvPr/>
        </p:nvSpPr>
        <p:spPr>
          <a:xfrm flipH="1">
            <a:off x="6571264" y="4586217"/>
            <a:ext cx="2968888" cy="315514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Line"/>
          <p:cNvSpPr/>
          <p:nvPr/>
        </p:nvSpPr>
        <p:spPr>
          <a:xfrm flipH="1" flipV="1">
            <a:off x="6657540" y="5397386"/>
            <a:ext cx="2802119" cy="692915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Line"/>
          <p:cNvSpPr/>
          <p:nvPr/>
        </p:nvSpPr>
        <p:spPr>
          <a:xfrm flipH="1">
            <a:off x="6621857" y="6263353"/>
            <a:ext cx="2870379" cy="1714383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Burn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Burnout</a:t>
            </a:r>
          </a:p>
        </p:txBody>
      </p:sp>
      <p:pic>
        <p:nvPicPr>
          <p:cNvPr id="238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453" y="2863804"/>
            <a:ext cx="10227894" cy="5753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Bore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Boredom</a:t>
            </a:r>
          </a:p>
        </p:txBody>
      </p:sp>
      <p:pic>
        <p:nvPicPr>
          <p:cNvPr id="241" name="Paper.Notes.23.png" descr="Paper.Notes.23.png"/>
          <p:cNvPicPr>
            <a:picLocks noChangeAspect="1"/>
          </p:cNvPicPr>
          <p:nvPr/>
        </p:nvPicPr>
        <p:blipFill>
          <a:blip r:embed="rId2">
            <a:extLst/>
          </a:blip>
          <a:srcRect l="5534" t="60098" r="74366" b="19061"/>
          <a:stretch>
            <a:fillRect/>
          </a:stretch>
        </p:blipFill>
        <p:spPr>
          <a:xfrm>
            <a:off x="7183866" y="5262102"/>
            <a:ext cx="5247083" cy="408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per.Notes.23.png" descr="Paper.Notes.23.png"/>
          <p:cNvPicPr>
            <a:picLocks noChangeAspect="1"/>
          </p:cNvPicPr>
          <p:nvPr/>
        </p:nvPicPr>
        <p:blipFill>
          <a:blip r:embed="rId3">
            <a:extLst/>
          </a:blip>
          <a:srcRect l="6380" t="30624" r="64299" b="45229"/>
          <a:stretch>
            <a:fillRect/>
          </a:stretch>
        </p:blipFill>
        <p:spPr>
          <a:xfrm>
            <a:off x="565827" y="2579215"/>
            <a:ext cx="6067718" cy="37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“Disrupt yourself”, by Whitney Johnson"/>
          <p:cNvSpPr txBox="1"/>
          <p:nvPr/>
        </p:nvSpPr>
        <p:spPr>
          <a:xfrm>
            <a:off x="196897" y="9066895"/>
            <a:ext cx="4120059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“Disrupt yourself”, by Whitney Johnson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–Peter Diamandis…"/>
          <p:cNvSpPr txBox="1"/>
          <p:nvPr>
            <p:ph type="body" idx="13"/>
          </p:nvPr>
        </p:nvSpPr>
        <p:spPr>
          <a:xfrm>
            <a:off x="1270000" y="6362700"/>
            <a:ext cx="10464800" cy="829666"/>
          </a:xfrm>
          <a:prstGeom prst="rect">
            <a:avLst/>
          </a:prstGeom>
        </p:spPr>
        <p:txBody>
          <a:bodyPr/>
          <a:lstStyle/>
          <a:p>
            <a:pPr/>
            <a:r>
              <a:t>–Peter Diamandis</a:t>
            </a:r>
          </a:p>
          <a:p>
            <a:pPr/>
            <a:r>
              <a:t>Co-founder and Executive Chairman of Singularity University</a:t>
            </a:r>
          </a:p>
        </p:txBody>
      </p:sp>
      <p:sp>
        <p:nvSpPr>
          <p:cNvPr id="246" name="“If you don’t disrupt yourself, somebody else will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“If you don’t disrupt yourself, somebody else will”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o disrupt yourself"/>
          <p:cNvSpPr txBox="1"/>
          <p:nvPr/>
        </p:nvSpPr>
        <p:spPr>
          <a:xfrm>
            <a:off x="5203545" y="2979262"/>
            <a:ext cx="28517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 disrupt yourself</a:t>
            </a:r>
          </a:p>
        </p:txBody>
      </p:sp>
      <p:sp>
        <p:nvSpPr>
          <p:cNvPr id="249" name="on your terms"/>
          <p:cNvSpPr txBox="1"/>
          <p:nvPr/>
        </p:nvSpPr>
        <p:spPr>
          <a:xfrm>
            <a:off x="5561837" y="4179623"/>
            <a:ext cx="21351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 your terms</a:t>
            </a:r>
          </a:p>
        </p:txBody>
      </p:sp>
      <p:sp>
        <p:nvSpPr>
          <p:cNvPr id="250" name="and plan it like a chess move"/>
          <p:cNvSpPr txBox="1"/>
          <p:nvPr/>
        </p:nvSpPr>
        <p:spPr>
          <a:xfrm>
            <a:off x="4475835" y="5379985"/>
            <a:ext cx="43071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plan it like a chess move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2"/>
      <p:bldP build="whole" bldLvl="1" animBg="1" rev="0" advAuto="0" spid="250" grpId="3"/>
      <p:bldP build="whole" bldLvl="1" animBg="1" rev="0" advAuto="0" spid="24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hank You"/>
          <p:cNvSpPr txBox="1"/>
          <p:nvPr/>
        </p:nvSpPr>
        <p:spPr>
          <a:xfrm>
            <a:off x="5685840" y="4646270"/>
            <a:ext cx="16331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 You</a:t>
            </a:r>
          </a:p>
        </p:txBody>
      </p:sp>
      <p:sp>
        <p:nvSpPr>
          <p:cNvPr id="253" name="http://bit.ly/next_move"/>
          <p:cNvSpPr txBox="1"/>
          <p:nvPr/>
        </p:nvSpPr>
        <p:spPr>
          <a:xfrm>
            <a:off x="160617" y="9138853"/>
            <a:ext cx="2417675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ent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Mental Model</a:t>
            </a:r>
          </a:p>
        </p:txBody>
      </p:sp>
      <p:pic>
        <p:nvPicPr>
          <p:cNvPr id="139" name="For-True-School-ChangeUnderstand-Your-Mental-Models_NO-TITLE.jpg" descr="For-True-School-ChangeUnderstand-Your-Mental-Models_NO-TITL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352" y="2355850"/>
            <a:ext cx="4654849" cy="5041900"/>
          </a:xfrm>
          <a:prstGeom prst="rect">
            <a:avLst/>
          </a:prstGeom>
        </p:spPr>
      </p:pic>
      <p:pic>
        <p:nvPicPr>
          <p:cNvPr id="140" name="The-Dark-Knight.jpeg" descr="The-Dark-Knight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868" y="2776544"/>
            <a:ext cx="6303940" cy="4200512"/>
          </a:xfrm>
          <a:prstGeom prst="rect">
            <a:avLst/>
          </a:prstGeom>
        </p:spPr>
      </p:pic>
      <p:pic>
        <p:nvPicPr>
          <p:cNvPr id="141" name="Ladder5.jpg" descr="Ladder5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4237" y="2355850"/>
            <a:ext cx="5029201" cy="504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  <p:bldP build="whole" bldLvl="1" animBg="1" rev="0" advAuto="0" spid="141" grpId="2"/>
      <p:bldP build="whole" bldLvl="1" animBg="1" rev="0" advAuto="0" spid="14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RF0101_1X__65520__46828.1529938067.jpg" descr="RF0101_1X__65520__46828.152993806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291791" y="666154"/>
            <a:ext cx="8421192" cy="8421192"/>
          </a:xfrm>
          <a:prstGeom prst="rect">
            <a:avLst/>
          </a:prstGeom>
        </p:spPr>
      </p:pic>
      <p:sp>
        <p:nvSpPr>
          <p:cNvPr id="144" name="Horizontal Axis…"/>
          <p:cNvSpPr txBox="1"/>
          <p:nvPr/>
        </p:nvSpPr>
        <p:spPr>
          <a:xfrm>
            <a:off x="304088" y="504965"/>
            <a:ext cx="3861033" cy="39938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Horizontal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Industries or Specialities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Health Care</a:t>
            </a:r>
          </a:p>
          <a:p>
            <a:pPr algn="l">
              <a:defRPr sz="1800"/>
            </a:pPr>
            <a:r>
              <a:t>Manufacturing</a:t>
            </a:r>
          </a:p>
          <a:p>
            <a:pPr algn="l">
              <a:defRPr sz="1800"/>
            </a:pPr>
            <a:r>
              <a:t>Finance</a:t>
            </a:r>
          </a:p>
          <a:p>
            <a:pPr algn="l">
              <a:defRPr sz="1800"/>
            </a:pPr>
            <a:r>
              <a:t>Retail</a:t>
            </a:r>
          </a:p>
          <a:p>
            <a:pPr algn="l">
              <a:defRPr sz="1800"/>
            </a:pPr>
            <a:r>
              <a:t>Consulting</a:t>
            </a:r>
          </a:p>
          <a:p>
            <a:pPr algn="l">
              <a:defRPr sz="1800"/>
            </a:pPr>
            <a:r>
              <a:t>Machine Learning</a:t>
            </a:r>
          </a:p>
          <a:p>
            <a:pPr algn="l">
              <a:defRPr sz="1800"/>
            </a:pPr>
            <a:r>
              <a:t>QA</a:t>
            </a:r>
          </a:p>
          <a:p>
            <a:pPr algn="l">
              <a:defRPr sz="1800"/>
            </a:pPr>
            <a:r>
              <a:t>Product</a:t>
            </a:r>
          </a:p>
          <a:p>
            <a:pPr algn="l">
              <a:defRPr sz="1800"/>
            </a:pPr>
            <a:r>
              <a:t>Software Development</a:t>
            </a:r>
          </a:p>
        </p:txBody>
      </p:sp>
      <p:sp>
        <p:nvSpPr>
          <p:cNvPr id="145" name="Vertical Axis…"/>
          <p:cNvSpPr txBox="1"/>
          <p:nvPr/>
        </p:nvSpPr>
        <p:spPr>
          <a:xfrm>
            <a:off x="181901" y="5350015"/>
            <a:ext cx="4105408" cy="37271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Vertical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Job Title, Responsibility or Experience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Jr. Developer</a:t>
            </a:r>
          </a:p>
          <a:p>
            <a:pPr algn="l">
              <a:defRPr sz="1800"/>
            </a:pPr>
            <a:r>
              <a:t>System Engineer</a:t>
            </a:r>
          </a:p>
          <a:p>
            <a:pPr algn="l">
              <a:defRPr sz="1800"/>
            </a:pPr>
            <a:r>
              <a:t>Product Manager</a:t>
            </a:r>
          </a:p>
          <a:p>
            <a:pPr algn="l">
              <a:defRPr sz="1800"/>
            </a:pPr>
            <a:r>
              <a:t>Scrum Master</a:t>
            </a:r>
          </a:p>
          <a:p>
            <a:pPr algn="l">
              <a:defRPr sz="1800"/>
            </a:pPr>
            <a:r>
              <a:t>Leading a Project or Initiative</a:t>
            </a:r>
          </a:p>
          <a:p>
            <a:pPr algn="l">
              <a:defRPr sz="1800"/>
            </a:pPr>
            <a:r>
              <a:t>Rearchitecting a System</a:t>
            </a:r>
          </a:p>
          <a:p>
            <a:pPr algn="l">
              <a:defRPr sz="1800"/>
            </a:pPr>
            <a:r>
              <a:t>Migrate to New ERP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7695 -0.000010" origin="layout" pathEditMode="relative">
                                      <p:cBhvr>
                                        <p:cTn id="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3"/>
      <p:bldP build="whole" bldLvl="1" animBg="1" rev="0" advAuto="0" spid="14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rowth_ratio.jpg" descr="growth_ratio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752" t="0" r="17897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48" name="The 70-20-10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70-20-10 Rule</a:t>
            </a:r>
          </a:p>
        </p:txBody>
      </p:sp>
      <p:sp>
        <p:nvSpPr>
          <p:cNvPr id="149" name="70% Work Experience…"/>
          <p:cNvSpPr txBox="1"/>
          <p:nvPr>
            <p:ph type="body" sz="quarter" idx="1"/>
          </p:nvPr>
        </p:nvSpPr>
        <p:spPr>
          <a:xfrm>
            <a:off x="952500" y="3717285"/>
            <a:ext cx="5334000" cy="2521585"/>
          </a:xfrm>
          <a:prstGeom prst="rect">
            <a:avLst/>
          </a:prstGeom>
        </p:spPr>
        <p:txBody>
          <a:bodyPr/>
          <a:lstStyle/>
          <a:p>
            <a:pPr/>
            <a:r>
              <a:t>70% Work Experience</a:t>
            </a:r>
          </a:p>
          <a:p>
            <a:pPr/>
            <a:r>
              <a:t>20% Personal Network</a:t>
            </a:r>
          </a:p>
          <a:p>
            <a:pPr/>
            <a:r>
              <a:t>10% Education</a:t>
            </a:r>
          </a:p>
        </p:txBody>
      </p:sp>
      <p:sp>
        <p:nvSpPr>
          <p:cNvPr id="150" name="Professional Growth Ratio"/>
          <p:cNvSpPr txBox="1"/>
          <p:nvPr/>
        </p:nvSpPr>
        <p:spPr>
          <a:xfrm>
            <a:off x="911457" y="2803600"/>
            <a:ext cx="476847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Professional Growth 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maxresdefault.jpg" descr="maxresdefault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49" y="881408"/>
            <a:ext cx="9758017" cy="5488884"/>
          </a:xfrm>
          <a:prstGeom prst="rect">
            <a:avLst/>
          </a:prstGeom>
        </p:spPr>
      </p:pic>
      <p:sp>
        <p:nvSpPr>
          <p:cNvPr id="153" name="Tools to Help Navigate Your Next Mo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Tools to Help Navigate Your Next Move</a:t>
            </a:r>
          </a:p>
        </p:txBody>
      </p:sp>
      <p:sp>
        <p:nvSpPr>
          <p:cNvPr id="15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Map-Your-Career-mind-map.jpg" descr="Map-Your-Career-mind-map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27063" t="0" r="27063" b="0"/>
          <a:stretch>
            <a:fillRect/>
          </a:stretch>
        </p:blipFill>
        <p:spPr>
          <a:xfrm>
            <a:off x="6718300" y="638919"/>
            <a:ext cx="5334000" cy="8216901"/>
          </a:xfrm>
          <a:prstGeom prst="rect">
            <a:avLst/>
          </a:prstGeom>
        </p:spPr>
      </p:pic>
      <p:sp>
        <p:nvSpPr>
          <p:cNvPr id="157" name="Personal Experienc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Experience Map</a:t>
            </a:r>
          </a:p>
        </p:txBody>
      </p:sp>
      <p:sp>
        <p:nvSpPr>
          <p:cNvPr id="15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xperi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Experiences</a:t>
            </a:r>
          </a:p>
        </p:txBody>
      </p:sp>
      <p:sp>
        <p:nvSpPr>
          <p:cNvPr id="161" name="Two types of experience…"/>
          <p:cNvSpPr txBox="1"/>
          <p:nvPr>
            <p:ph type="body" sz="half" idx="1"/>
          </p:nvPr>
        </p:nvSpPr>
        <p:spPr>
          <a:xfrm>
            <a:off x="952500" y="2590800"/>
            <a:ext cx="11099800" cy="2779478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Two types of experience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Functional: Show competency in skills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Management: Show how you perform in situations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How do you find out what experiences to go after? You ask someone</a:t>
            </a:r>
          </a:p>
        </p:txBody>
      </p:sp>
      <p:pic>
        <p:nvPicPr>
          <p:cNvPr id="162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84" y="5548077"/>
            <a:ext cx="4584440" cy="337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_w_gG-CXQX4TV3B5bN24nqg.png" descr="1_w_gG-CXQX4TV3B5bN24nq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39" y="5548077"/>
            <a:ext cx="5055519" cy="337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nterview Expe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 Experts</a:t>
            </a:r>
          </a:p>
        </p:txBody>
      </p:sp>
      <p:sp>
        <p:nvSpPr>
          <p:cNvPr id="166" name="Interview best and brightest in the field, ask them what helped them get to where they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Interview best and brightest in the field, ask them what helped them get to where they are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Find leaders on the “best” lists  (articles in trade mags, books you like, speakers at conferences, referrals from people you work with)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Request an interview asking them to help someone (you) in their field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Ask for insights on what experiences helped them grow the most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Resume and LinkedIn stalk: Look at what they say helped them or what value they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