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f83b288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f83b288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f83b288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f83b288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be57dd85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be57dd85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ce0b39c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ce0b39c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047f23e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047f23e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f83b2882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f83b2882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be57dd853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be57dd853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be57dd853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be57dd853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047f23e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047f23e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be57dd85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be57dd85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e57dd8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e57dd8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e57dd8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be57dd8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e57dd85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be57dd85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e57dd85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be57dd85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check if these are variables you think have outliers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be57dd85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be57dd85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be57dd8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be57dd8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e57dd85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be57dd85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f83b288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f83b288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2281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IMDB Movie Dataset </a:t>
            </a:r>
            <a:r>
              <a:rPr b="1" lang="en">
                <a:solidFill>
                  <a:srgbClr val="FFE599"/>
                </a:solidFill>
              </a:rPr>
              <a:t>Exploratory Analysis</a:t>
            </a:r>
            <a:endParaRPr b="1">
              <a:solidFill>
                <a:srgbClr val="FFE599"/>
              </a:solidFill>
            </a:endParaRPr>
          </a:p>
        </p:txBody>
      </p:sp>
      <p:sp>
        <p:nvSpPr>
          <p:cNvPr id="135" name="Google Shape;135;p13"/>
          <p:cNvSpPr txBox="1"/>
          <p:nvPr>
            <p:ph idx="1" type="subTitle"/>
          </p:nvPr>
        </p:nvSpPr>
        <p:spPr>
          <a:xfrm>
            <a:off x="3537150" y="3045775"/>
            <a:ext cx="3470700" cy="5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40"/>
              <a:buNone/>
            </a:pPr>
            <a:r>
              <a:rPr lang="en" sz="1820"/>
              <a:t>Lakshya Kumar</a:t>
            </a:r>
            <a:endParaRPr sz="1820"/>
          </a:p>
          <a:p>
            <a:pPr indent="0" lvl="0" marL="0" rtl="0" algn="l">
              <a:lnSpc>
                <a:spcPct val="115000"/>
              </a:lnSpc>
              <a:spcBef>
                <a:spcPts val="0"/>
              </a:spcBef>
              <a:spcAft>
                <a:spcPts val="0"/>
              </a:spcAft>
              <a:buSzPts val="440"/>
              <a:buNone/>
            </a:pPr>
            <a:r>
              <a:rPr lang="en" sz="1820"/>
              <a:t>Pat Nguyen</a:t>
            </a:r>
            <a:endParaRPr sz="1820"/>
          </a:p>
          <a:p>
            <a:pPr indent="0" lvl="0" marL="0" rtl="0" algn="l">
              <a:lnSpc>
                <a:spcPct val="115000"/>
              </a:lnSpc>
              <a:spcBef>
                <a:spcPts val="0"/>
              </a:spcBef>
              <a:spcAft>
                <a:spcPts val="0"/>
              </a:spcAft>
              <a:buSzPts val="440"/>
              <a:buNone/>
            </a:pPr>
            <a:r>
              <a:rPr lang="en" sz="1820"/>
              <a:t>Mason DePaoli</a:t>
            </a:r>
            <a:endParaRPr sz="1820"/>
          </a:p>
          <a:p>
            <a:pPr indent="0" lvl="0" marL="0" rtl="0" algn="l">
              <a:lnSpc>
                <a:spcPct val="115000"/>
              </a:lnSpc>
              <a:spcBef>
                <a:spcPts val="0"/>
              </a:spcBef>
              <a:spcAft>
                <a:spcPts val="0"/>
              </a:spcAft>
              <a:buSzPts val="440"/>
              <a:buNone/>
            </a:pPr>
            <a:r>
              <a:rPr lang="en" sz="1820"/>
              <a:t>Chau Pham</a:t>
            </a:r>
            <a:endParaRPr sz="1820"/>
          </a:p>
          <a:p>
            <a:pPr indent="0" lvl="0" marL="0" rtl="0" algn="l">
              <a:lnSpc>
                <a:spcPct val="115000"/>
              </a:lnSpc>
              <a:spcBef>
                <a:spcPts val="0"/>
              </a:spcBef>
              <a:spcAft>
                <a:spcPts val="0"/>
              </a:spcAft>
              <a:buSzPts val="440"/>
              <a:buNone/>
            </a:pPr>
            <a:r>
              <a:rPr lang="en" sz="1820"/>
              <a:t>Sankarshan Chaudhari</a:t>
            </a:r>
            <a:endParaRPr sz="22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50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Chart 1</a:t>
            </a:r>
            <a:endParaRPr/>
          </a:p>
        </p:txBody>
      </p:sp>
      <p:sp>
        <p:nvSpPr>
          <p:cNvPr id="201" name="Google Shape;201;p22"/>
          <p:cNvSpPr txBox="1"/>
          <p:nvPr/>
        </p:nvSpPr>
        <p:spPr>
          <a:xfrm>
            <a:off x="480600" y="3719075"/>
            <a:ext cx="81828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lt1"/>
                </a:solidFill>
              </a:rPr>
              <a:t>⇒ The number of colored films is 23 times the number of Black and White films. To be more specific, there are 4815 films are in color while only 209 are in Black and White.</a:t>
            </a:r>
            <a:endParaRPr>
              <a:solidFill>
                <a:schemeClr val="lt1"/>
              </a:solidFill>
            </a:endParaRPr>
          </a:p>
          <a:p>
            <a:pPr indent="0" lvl="0" marL="0" rtl="0" algn="l">
              <a:lnSpc>
                <a:spcPct val="115000"/>
              </a:lnSpc>
              <a:spcBef>
                <a:spcPts val="1200"/>
              </a:spcBef>
              <a:spcAft>
                <a:spcPts val="1200"/>
              </a:spcAft>
              <a:buNone/>
            </a:pPr>
            <a:r>
              <a:rPr lang="en">
                <a:solidFill>
                  <a:schemeClr val="lt1"/>
                </a:solidFill>
              </a:rPr>
              <a:t>⇒ 19 records have missing data. This means </a:t>
            </a:r>
            <a:r>
              <a:rPr lang="en">
                <a:solidFill>
                  <a:schemeClr val="lt1"/>
                </a:solidFill>
              </a:rPr>
              <a:t>19 films in the dataset don’t have color information</a:t>
            </a:r>
            <a:endParaRPr>
              <a:solidFill>
                <a:schemeClr val="lt1"/>
              </a:solidFill>
            </a:endParaRPr>
          </a:p>
        </p:txBody>
      </p:sp>
      <p:pic>
        <p:nvPicPr>
          <p:cNvPr id="202" name="Google Shape;202;p22"/>
          <p:cNvPicPr preferRelativeResize="0"/>
          <p:nvPr/>
        </p:nvPicPr>
        <p:blipFill>
          <a:blip r:embed="rId3">
            <a:alphaModFix/>
          </a:blip>
          <a:stretch>
            <a:fillRect/>
          </a:stretch>
        </p:blipFill>
        <p:spPr>
          <a:xfrm>
            <a:off x="4132400" y="1052550"/>
            <a:ext cx="4574795" cy="2331975"/>
          </a:xfrm>
          <a:prstGeom prst="rect">
            <a:avLst/>
          </a:prstGeom>
          <a:noFill/>
          <a:ln>
            <a:noFill/>
          </a:ln>
        </p:spPr>
      </p:pic>
      <p:pic>
        <p:nvPicPr>
          <p:cNvPr id="203" name="Google Shape;203;p22"/>
          <p:cNvPicPr preferRelativeResize="0"/>
          <p:nvPr/>
        </p:nvPicPr>
        <p:blipFill>
          <a:blip r:embed="rId4">
            <a:alphaModFix/>
          </a:blip>
          <a:stretch>
            <a:fillRect/>
          </a:stretch>
        </p:blipFill>
        <p:spPr>
          <a:xfrm>
            <a:off x="397850" y="1052550"/>
            <a:ext cx="3272701" cy="23319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50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Charts 2</a:t>
            </a:r>
            <a:endParaRPr/>
          </a:p>
        </p:txBody>
      </p:sp>
      <p:sp>
        <p:nvSpPr>
          <p:cNvPr id="209" name="Google Shape;209;p23"/>
          <p:cNvSpPr txBox="1"/>
          <p:nvPr/>
        </p:nvSpPr>
        <p:spPr>
          <a:xfrm>
            <a:off x="811350" y="3505650"/>
            <a:ext cx="75213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lt1"/>
                </a:solidFill>
              </a:rPr>
              <a:t>⇒ The content rating category having the most films is: R (2000+ films), followed by PG 13 (1,500+ films), and PG (500+ films). In addition, these numbers are significantly high compared to other categories.</a:t>
            </a:r>
            <a:endParaRPr>
              <a:solidFill>
                <a:schemeClr val="lt1"/>
              </a:solidFill>
            </a:endParaRPr>
          </a:p>
          <a:p>
            <a:pPr indent="0" lvl="0" marL="0" rtl="0" algn="l">
              <a:lnSpc>
                <a:spcPct val="150000"/>
              </a:lnSpc>
              <a:spcBef>
                <a:spcPts val="0"/>
              </a:spcBef>
              <a:spcAft>
                <a:spcPts val="0"/>
              </a:spcAft>
              <a:buNone/>
            </a:pPr>
            <a:r>
              <a:rPr lang="en">
                <a:solidFill>
                  <a:schemeClr val="lt1"/>
                </a:solidFill>
              </a:rPr>
              <a:t>⇒ 329 films have missing data in terms of content rating</a:t>
            </a:r>
            <a:endParaRPr>
              <a:solidFill>
                <a:schemeClr val="lt1"/>
              </a:solidFill>
            </a:endParaRPr>
          </a:p>
        </p:txBody>
      </p:sp>
      <p:pic>
        <p:nvPicPr>
          <p:cNvPr id="210" name="Google Shape;210;p23"/>
          <p:cNvPicPr preferRelativeResize="0"/>
          <p:nvPr/>
        </p:nvPicPr>
        <p:blipFill>
          <a:blip r:embed="rId3">
            <a:alphaModFix/>
          </a:blip>
          <a:stretch>
            <a:fillRect/>
          </a:stretch>
        </p:blipFill>
        <p:spPr>
          <a:xfrm>
            <a:off x="3656525" y="1026550"/>
            <a:ext cx="5375077" cy="2215550"/>
          </a:xfrm>
          <a:prstGeom prst="rect">
            <a:avLst/>
          </a:prstGeom>
          <a:noFill/>
          <a:ln>
            <a:noFill/>
          </a:ln>
        </p:spPr>
      </p:pic>
      <p:pic>
        <p:nvPicPr>
          <p:cNvPr id="211" name="Google Shape;211;p23"/>
          <p:cNvPicPr preferRelativeResize="0"/>
          <p:nvPr/>
        </p:nvPicPr>
        <p:blipFill>
          <a:blip r:embed="rId4">
            <a:alphaModFix/>
          </a:blip>
          <a:stretch>
            <a:fillRect/>
          </a:stretch>
        </p:blipFill>
        <p:spPr>
          <a:xfrm>
            <a:off x="193950" y="1026551"/>
            <a:ext cx="3387774" cy="221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Box Plot 1</a:t>
            </a:r>
            <a:endParaRPr/>
          </a:p>
        </p:txBody>
      </p:sp>
      <p:pic>
        <p:nvPicPr>
          <p:cNvPr id="217" name="Google Shape;217;p24"/>
          <p:cNvPicPr preferRelativeResize="0"/>
          <p:nvPr/>
        </p:nvPicPr>
        <p:blipFill>
          <a:blip r:embed="rId3">
            <a:alphaModFix/>
          </a:blip>
          <a:stretch>
            <a:fillRect/>
          </a:stretch>
        </p:blipFill>
        <p:spPr>
          <a:xfrm>
            <a:off x="4451073" y="959200"/>
            <a:ext cx="4566355" cy="2911200"/>
          </a:xfrm>
          <a:prstGeom prst="rect">
            <a:avLst/>
          </a:prstGeom>
          <a:noFill/>
          <a:ln>
            <a:noFill/>
          </a:ln>
        </p:spPr>
      </p:pic>
      <p:pic>
        <p:nvPicPr>
          <p:cNvPr id="218" name="Google Shape;218;p24"/>
          <p:cNvPicPr preferRelativeResize="0"/>
          <p:nvPr/>
        </p:nvPicPr>
        <p:blipFill>
          <a:blip r:embed="rId4">
            <a:alphaModFix/>
          </a:blip>
          <a:stretch>
            <a:fillRect/>
          </a:stretch>
        </p:blipFill>
        <p:spPr>
          <a:xfrm>
            <a:off x="0" y="3303626"/>
            <a:ext cx="4451074" cy="566774"/>
          </a:xfrm>
          <a:prstGeom prst="rect">
            <a:avLst/>
          </a:prstGeom>
          <a:noFill/>
          <a:ln>
            <a:noFill/>
          </a:ln>
        </p:spPr>
      </p:pic>
      <p:sp>
        <p:nvSpPr>
          <p:cNvPr id="219" name="Google Shape;219;p24"/>
          <p:cNvSpPr txBox="1"/>
          <p:nvPr/>
        </p:nvSpPr>
        <p:spPr>
          <a:xfrm>
            <a:off x="0" y="1266150"/>
            <a:ext cx="41112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It looks like there is a very low correlation between Language and the # of faces in movie posters when looking at the box plot</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data points for the # of faces in Filipino films tend to be very skewed</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idx="1" type="body"/>
          </p:nvPr>
        </p:nvSpPr>
        <p:spPr>
          <a:xfrm>
            <a:off x="97675" y="1431150"/>
            <a:ext cx="4158000" cy="291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It seems that a lot of movies that are rated PG or R tend to have really poor IMDB ratings</a:t>
            </a:r>
            <a:endParaRPr sz="1400"/>
          </a:p>
          <a:p>
            <a:pPr indent="-317500" lvl="0" marL="457200" rtl="0" algn="l">
              <a:lnSpc>
                <a:spcPct val="150000"/>
              </a:lnSpc>
              <a:spcBef>
                <a:spcPts val="0"/>
              </a:spcBef>
              <a:spcAft>
                <a:spcPts val="0"/>
              </a:spcAft>
              <a:buSzPts val="1400"/>
              <a:buChar char="●"/>
            </a:pPr>
            <a:r>
              <a:rPr lang="en" sz="1400"/>
              <a:t>The data seems highly skewed for PG and R rated movies </a:t>
            </a:r>
            <a:endParaRPr sz="1400"/>
          </a:p>
          <a:p>
            <a:pPr indent="-317500" lvl="0" marL="457200" rtl="0" algn="l">
              <a:lnSpc>
                <a:spcPct val="150000"/>
              </a:lnSpc>
              <a:spcBef>
                <a:spcPts val="0"/>
              </a:spcBef>
              <a:spcAft>
                <a:spcPts val="0"/>
              </a:spcAft>
              <a:buSzPts val="1400"/>
              <a:buChar char="●"/>
            </a:pPr>
            <a:r>
              <a:rPr lang="en" sz="1400"/>
              <a:t>Its shown that the average for a lot of these rating are </a:t>
            </a:r>
            <a:r>
              <a:rPr lang="en" sz="1400"/>
              <a:t>between</a:t>
            </a:r>
            <a:r>
              <a:rPr lang="en" sz="1400"/>
              <a:t> 6 - 8 by looking at the box plot</a:t>
            </a:r>
            <a:endParaRPr sz="1400"/>
          </a:p>
          <a:p>
            <a:pPr indent="0" lvl="0" marL="0" rtl="0" algn="l">
              <a:lnSpc>
                <a:spcPct val="150000"/>
              </a:lnSpc>
              <a:spcBef>
                <a:spcPts val="1200"/>
              </a:spcBef>
              <a:spcAft>
                <a:spcPts val="1200"/>
              </a:spcAft>
              <a:buNone/>
            </a:pPr>
            <a:r>
              <a:t/>
            </a:r>
            <a:endParaRPr sz="1400"/>
          </a:p>
        </p:txBody>
      </p:sp>
      <p:sp>
        <p:nvSpPr>
          <p:cNvPr id="225" name="Google Shape;22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Box Plot 2</a:t>
            </a:r>
            <a:endParaRPr/>
          </a:p>
        </p:txBody>
      </p:sp>
      <p:pic>
        <p:nvPicPr>
          <p:cNvPr id="226" name="Google Shape;226;p25"/>
          <p:cNvPicPr preferRelativeResize="0"/>
          <p:nvPr/>
        </p:nvPicPr>
        <p:blipFill>
          <a:blip r:embed="rId3">
            <a:alphaModFix/>
          </a:blip>
          <a:stretch>
            <a:fillRect/>
          </a:stretch>
        </p:blipFill>
        <p:spPr>
          <a:xfrm>
            <a:off x="4507025" y="1884150"/>
            <a:ext cx="4337949" cy="2751757"/>
          </a:xfrm>
          <a:prstGeom prst="rect">
            <a:avLst/>
          </a:prstGeom>
          <a:noFill/>
          <a:ln>
            <a:noFill/>
          </a:ln>
        </p:spPr>
      </p:pic>
      <p:pic>
        <p:nvPicPr>
          <p:cNvPr id="227" name="Google Shape;227;p25"/>
          <p:cNvPicPr preferRelativeResize="0"/>
          <p:nvPr/>
        </p:nvPicPr>
        <p:blipFill>
          <a:blip r:embed="rId4">
            <a:alphaModFix/>
          </a:blip>
          <a:stretch>
            <a:fillRect/>
          </a:stretch>
        </p:blipFill>
        <p:spPr>
          <a:xfrm>
            <a:off x="4507025" y="1064706"/>
            <a:ext cx="4337950" cy="5918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Scatterplot 1</a:t>
            </a:r>
            <a:endParaRPr/>
          </a:p>
        </p:txBody>
      </p:sp>
      <p:sp>
        <p:nvSpPr>
          <p:cNvPr id="233" name="Google Shape;233;p26"/>
          <p:cNvSpPr txBox="1"/>
          <p:nvPr>
            <p:ph idx="1" type="body"/>
          </p:nvPr>
        </p:nvSpPr>
        <p:spPr>
          <a:xfrm>
            <a:off x="0" y="1526225"/>
            <a:ext cx="3948300" cy="29112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lang="en" sz="1600"/>
              <a:t>The scatterplot on the right demonstrates the relationship between Cast Total Facebook Likes (x-axis) and Actor 1 Facebook Likes (y-axis)</a:t>
            </a:r>
            <a:endParaRPr sz="1600"/>
          </a:p>
          <a:p>
            <a:pPr indent="-314960" lvl="0" marL="457200" rtl="0" algn="l">
              <a:spcBef>
                <a:spcPts val="1000"/>
              </a:spcBef>
              <a:spcAft>
                <a:spcPts val="0"/>
              </a:spcAft>
              <a:buSzPct val="100000"/>
              <a:buChar char="●"/>
            </a:pPr>
            <a:r>
              <a:rPr lang="en" sz="1600"/>
              <a:t>By looking at the graph, we can inferred that there is a </a:t>
            </a:r>
            <a:r>
              <a:rPr b="1" lang="en" sz="1600"/>
              <a:t>VERY STRONG, POSITIVE</a:t>
            </a:r>
            <a:r>
              <a:rPr b="1" lang="en" sz="1600"/>
              <a:t> </a:t>
            </a:r>
            <a:r>
              <a:rPr lang="en" sz="1600"/>
              <a:t>relationship </a:t>
            </a:r>
            <a:r>
              <a:rPr lang="en" sz="1600"/>
              <a:t>between the 2 variables. ( the correlation is 0.94 according to the heatmap we did earlier)</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rPr lang="en" sz="1150" u="sng"/>
              <a:t>Note:</a:t>
            </a:r>
            <a:r>
              <a:rPr lang="en" sz="1150"/>
              <a:t> Some outliers have been removed from the graph to better illustrate the relationship between the 2 variables</a:t>
            </a:r>
            <a:endParaRPr sz="1150"/>
          </a:p>
        </p:txBody>
      </p:sp>
      <p:pic>
        <p:nvPicPr>
          <p:cNvPr id="234" name="Google Shape;234;p26"/>
          <p:cNvPicPr preferRelativeResize="0"/>
          <p:nvPr/>
        </p:nvPicPr>
        <p:blipFill>
          <a:blip r:embed="rId3">
            <a:alphaModFix/>
          </a:blip>
          <a:stretch>
            <a:fillRect/>
          </a:stretch>
        </p:blipFill>
        <p:spPr>
          <a:xfrm>
            <a:off x="4033675" y="1221601"/>
            <a:ext cx="4893874" cy="3343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Scatterplot 2</a:t>
            </a:r>
            <a:endParaRPr/>
          </a:p>
        </p:txBody>
      </p:sp>
      <p:sp>
        <p:nvSpPr>
          <p:cNvPr id="240" name="Google Shape;240;p27"/>
          <p:cNvSpPr txBox="1"/>
          <p:nvPr>
            <p:ph idx="1" type="body"/>
          </p:nvPr>
        </p:nvSpPr>
        <p:spPr>
          <a:xfrm>
            <a:off x="416175" y="1581600"/>
            <a:ext cx="4225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1000"/>
              </a:spcAft>
              <a:buSzPts val="1300"/>
              <a:buChar char="●"/>
            </a:pPr>
            <a:r>
              <a:rPr lang="en"/>
              <a:t>This scatterplot shows the relationship between IMDB score and movie duration. By looking at the graph, we can conclude that there is a </a:t>
            </a:r>
            <a:r>
              <a:rPr b="1" lang="en"/>
              <a:t>WEAK, POSITIVE </a:t>
            </a:r>
            <a:r>
              <a:rPr lang="en"/>
              <a:t>relationship between the 2 variables.</a:t>
            </a:r>
            <a:endParaRPr/>
          </a:p>
        </p:txBody>
      </p:sp>
      <p:pic>
        <p:nvPicPr>
          <p:cNvPr id="241" name="Google Shape;241;p27"/>
          <p:cNvPicPr preferRelativeResize="0"/>
          <p:nvPr/>
        </p:nvPicPr>
        <p:blipFill>
          <a:blip r:embed="rId3">
            <a:alphaModFix/>
          </a:blip>
          <a:stretch>
            <a:fillRect/>
          </a:stretch>
        </p:blipFill>
        <p:spPr>
          <a:xfrm>
            <a:off x="4885725" y="1581600"/>
            <a:ext cx="3755556" cy="2583500"/>
          </a:xfrm>
          <a:prstGeom prst="rect">
            <a:avLst/>
          </a:prstGeom>
          <a:noFill/>
          <a:ln>
            <a:noFill/>
          </a:ln>
        </p:spPr>
      </p:pic>
      <p:sp>
        <p:nvSpPr>
          <p:cNvPr id="242" name="Google Shape;242;p27"/>
          <p:cNvSpPr txBox="1"/>
          <p:nvPr/>
        </p:nvSpPr>
        <p:spPr>
          <a:xfrm>
            <a:off x="832350" y="3649400"/>
            <a:ext cx="35001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200"/>
              </a:spcAft>
              <a:buNone/>
            </a:pPr>
            <a:r>
              <a:rPr lang="en" sz="1000" u="sng">
                <a:solidFill>
                  <a:schemeClr val="lt1"/>
                </a:solidFill>
                <a:latin typeface="Lato"/>
                <a:ea typeface="Lato"/>
                <a:cs typeface="Lato"/>
                <a:sym typeface="Lato"/>
              </a:rPr>
              <a:t>Note:</a:t>
            </a:r>
            <a:r>
              <a:rPr lang="en" sz="1000">
                <a:solidFill>
                  <a:schemeClr val="lt1"/>
                </a:solidFill>
                <a:latin typeface="Lato"/>
                <a:ea typeface="Lato"/>
                <a:cs typeface="Lato"/>
                <a:sym typeface="Lato"/>
              </a:rPr>
              <a:t> Some outliers have been removed from the graph to better illustrate the relationship between the 2 variables</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449175" y="1396800"/>
            <a:ext cx="38247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Handling Missing Data</a:t>
            </a:r>
            <a:endParaRPr/>
          </a:p>
        </p:txBody>
      </p:sp>
      <p:sp>
        <p:nvSpPr>
          <p:cNvPr id="248" name="Google Shape;248;p28"/>
          <p:cNvSpPr txBox="1"/>
          <p:nvPr>
            <p:ph idx="1" type="body"/>
          </p:nvPr>
        </p:nvSpPr>
        <p:spPr>
          <a:xfrm>
            <a:off x="449175" y="2214875"/>
            <a:ext cx="3635400" cy="25638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4900"/>
              <a:t>Variables with </a:t>
            </a:r>
            <a:r>
              <a:rPr b="1" lang="en" sz="4900"/>
              <a:t>small </a:t>
            </a:r>
            <a:r>
              <a:rPr lang="en" sz="4900"/>
              <a:t>number of missing data</a:t>
            </a:r>
            <a:endParaRPr sz="4900"/>
          </a:p>
          <a:p>
            <a:pPr indent="0" lvl="0" marL="0" rtl="0" algn="l">
              <a:lnSpc>
                <a:spcPct val="115000"/>
              </a:lnSpc>
              <a:spcBef>
                <a:spcPts val="1200"/>
              </a:spcBef>
              <a:spcAft>
                <a:spcPts val="0"/>
              </a:spcAft>
              <a:buNone/>
            </a:pPr>
            <a:r>
              <a:rPr lang="en" sz="4900"/>
              <a:t>Method </a:t>
            </a:r>
            <a:r>
              <a:rPr lang="en" sz="4900"/>
              <a:t>1: D</a:t>
            </a:r>
            <a:r>
              <a:rPr lang="en" sz="4900"/>
              <a:t>eleting rows with missing values</a:t>
            </a:r>
            <a:endParaRPr sz="4900"/>
          </a:p>
          <a:p>
            <a:pPr indent="0" lvl="0" marL="0" rtl="0" algn="l">
              <a:lnSpc>
                <a:spcPct val="115000"/>
              </a:lnSpc>
              <a:spcBef>
                <a:spcPts val="1200"/>
              </a:spcBef>
              <a:spcAft>
                <a:spcPts val="0"/>
              </a:spcAft>
              <a:buNone/>
            </a:pPr>
            <a:r>
              <a:rPr lang="en" sz="4900">
                <a:solidFill>
                  <a:schemeClr val="lt2"/>
                </a:solidFill>
              </a:rPr>
              <a:t>IMDB.df &lt;- read.csv("IMDB Movie Dataset.csv")</a:t>
            </a:r>
            <a:endParaRPr sz="4900">
              <a:solidFill>
                <a:schemeClr val="lt2"/>
              </a:solidFill>
            </a:endParaRPr>
          </a:p>
          <a:p>
            <a:pPr indent="0" lvl="0" marL="0" rtl="0" algn="l">
              <a:lnSpc>
                <a:spcPct val="115000"/>
              </a:lnSpc>
              <a:spcBef>
                <a:spcPts val="1200"/>
              </a:spcBef>
              <a:spcAft>
                <a:spcPts val="0"/>
              </a:spcAft>
              <a:buNone/>
            </a:pPr>
            <a:r>
              <a:rPr lang="en" sz="4900">
                <a:solidFill>
                  <a:schemeClr val="lt2"/>
                </a:solidFill>
              </a:rPr>
              <a:t>summary(IMDB.df$duration) </a:t>
            </a:r>
            <a:endParaRPr sz="4900">
              <a:solidFill>
                <a:schemeClr val="lt2"/>
              </a:solidFill>
            </a:endParaRPr>
          </a:p>
          <a:p>
            <a:pPr indent="0" lvl="0" marL="0" rtl="0" algn="l">
              <a:lnSpc>
                <a:spcPct val="115000"/>
              </a:lnSpc>
              <a:spcBef>
                <a:spcPts val="1200"/>
              </a:spcBef>
              <a:spcAft>
                <a:spcPts val="0"/>
              </a:spcAft>
              <a:buNone/>
            </a:pPr>
            <a:r>
              <a:rPr lang="en" sz="4900"/>
              <a:t>-&gt; for example, for duration variable, only 15 out of 5043 records are missing so we can delete</a:t>
            </a:r>
            <a:endParaRPr sz="4900"/>
          </a:p>
          <a:p>
            <a:pPr indent="0" lvl="0" marL="0" rtl="0" algn="l">
              <a:lnSpc>
                <a:spcPct val="115000"/>
              </a:lnSpc>
              <a:spcBef>
                <a:spcPts val="1200"/>
              </a:spcBef>
              <a:spcAft>
                <a:spcPts val="0"/>
              </a:spcAft>
              <a:buNone/>
            </a:pPr>
            <a:r>
              <a:rPr lang="en" sz="4900">
                <a:solidFill>
                  <a:schemeClr val="lt2"/>
                </a:solidFill>
              </a:rPr>
              <a:t>IMDB.df &lt;- IMDB.df[!is.na(IMDB.df$duration), ]</a:t>
            </a:r>
            <a:endParaRPr sz="4900">
              <a:solidFill>
                <a:schemeClr val="lt2"/>
              </a:solidFill>
            </a:endParaRPr>
          </a:p>
          <a:p>
            <a:pPr indent="0" lvl="0" marL="0" rtl="0" algn="l">
              <a:lnSpc>
                <a:spcPct val="115000"/>
              </a:lnSpc>
              <a:spcBef>
                <a:spcPts val="1200"/>
              </a:spcBef>
              <a:spcAft>
                <a:spcPts val="0"/>
              </a:spcAft>
              <a:buNone/>
            </a:pPr>
            <a:r>
              <a:rPr lang="en" sz="4900">
                <a:solidFill>
                  <a:schemeClr val="lt2"/>
                </a:solidFill>
              </a:rPr>
              <a:t>dim(IMDB.df)</a:t>
            </a:r>
            <a:endParaRPr sz="4900">
              <a:solidFill>
                <a:schemeClr val="lt2"/>
              </a:solidFill>
            </a:endParaRPr>
          </a:p>
          <a:p>
            <a:pPr indent="0" lvl="0" marL="0" rtl="0" algn="l">
              <a:lnSpc>
                <a:spcPct val="115000"/>
              </a:lnSpc>
              <a:spcBef>
                <a:spcPts val="1200"/>
              </a:spcBef>
              <a:spcAft>
                <a:spcPts val="0"/>
              </a:spcAft>
              <a:buNone/>
            </a:pPr>
            <a:r>
              <a:t/>
            </a:r>
            <a:endParaRPr sz="4800"/>
          </a:p>
          <a:p>
            <a:pPr indent="0" lvl="0" marL="0" rtl="0" algn="l">
              <a:lnSpc>
                <a:spcPct val="115000"/>
              </a:lnSpc>
              <a:spcBef>
                <a:spcPts val="1200"/>
              </a:spcBef>
              <a:spcAft>
                <a:spcPts val="1200"/>
              </a:spcAft>
              <a:buNone/>
            </a:pPr>
            <a:r>
              <a:t/>
            </a:r>
            <a:endParaRPr sz="4800"/>
          </a:p>
        </p:txBody>
      </p:sp>
      <p:sp>
        <p:nvSpPr>
          <p:cNvPr id="249" name="Google Shape;249;p28"/>
          <p:cNvSpPr txBox="1"/>
          <p:nvPr/>
        </p:nvSpPr>
        <p:spPr>
          <a:xfrm>
            <a:off x="4614700" y="543925"/>
            <a:ext cx="4176900" cy="431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200">
                <a:solidFill>
                  <a:schemeClr val="lt1"/>
                </a:solidFill>
                <a:latin typeface="Lato"/>
                <a:ea typeface="Lato"/>
                <a:cs typeface="Lato"/>
                <a:sym typeface="Lato"/>
              </a:rPr>
              <a:t>Variables with </a:t>
            </a:r>
            <a:r>
              <a:rPr b="1" lang="en" sz="1200">
                <a:solidFill>
                  <a:schemeClr val="lt1"/>
                </a:solidFill>
                <a:latin typeface="Lato"/>
                <a:ea typeface="Lato"/>
                <a:cs typeface="Lato"/>
                <a:sym typeface="Lato"/>
              </a:rPr>
              <a:t>large </a:t>
            </a:r>
            <a:r>
              <a:rPr lang="en" sz="1200">
                <a:solidFill>
                  <a:schemeClr val="lt1"/>
                </a:solidFill>
                <a:latin typeface="Lato"/>
                <a:ea typeface="Lato"/>
                <a:cs typeface="Lato"/>
                <a:sym typeface="Lato"/>
              </a:rPr>
              <a:t>number of missing data</a:t>
            </a:r>
            <a:endParaRPr sz="12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Method 2: Replacement</a:t>
            </a:r>
            <a:endParaRPr sz="1200">
              <a:solidFill>
                <a:schemeClr val="lt1"/>
              </a:solidFill>
              <a:latin typeface="Lato"/>
              <a:ea typeface="Lato"/>
              <a:cs typeface="Lato"/>
              <a:sym typeface="Lato"/>
            </a:endParaRPr>
          </a:p>
          <a:p>
            <a:pPr indent="0" lvl="0" marL="0" rtl="0" algn="l">
              <a:lnSpc>
                <a:spcPct val="115000"/>
              </a:lnSpc>
              <a:spcBef>
                <a:spcPts val="1000"/>
              </a:spcBef>
              <a:spcAft>
                <a:spcPts val="0"/>
              </a:spcAft>
              <a:buNone/>
            </a:pPr>
            <a:r>
              <a:rPr lang="en" sz="1200">
                <a:solidFill>
                  <a:schemeClr val="lt1"/>
                </a:solidFill>
                <a:latin typeface="Lato"/>
                <a:ea typeface="Lato"/>
                <a:cs typeface="Lato"/>
                <a:sym typeface="Lato"/>
              </a:rPr>
              <a:t>2.1: </a:t>
            </a:r>
            <a:r>
              <a:rPr lang="en" sz="1200">
                <a:solidFill>
                  <a:schemeClr val="lt1"/>
                </a:solidFill>
                <a:latin typeface="Lato"/>
                <a:ea typeface="Lato"/>
                <a:cs typeface="Lato"/>
                <a:sym typeface="Lato"/>
              </a:rPr>
              <a:t>replacing missing data with median</a:t>
            </a:r>
            <a:endParaRPr sz="1200">
              <a:solidFill>
                <a:schemeClr val="lt1"/>
              </a:solidFill>
              <a:latin typeface="Lato"/>
              <a:ea typeface="Lato"/>
              <a:cs typeface="Lato"/>
              <a:sym typeface="Lato"/>
            </a:endParaRPr>
          </a:p>
          <a:p>
            <a:pPr indent="0" lvl="0" marL="0" rtl="0" algn="l">
              <a:lnSpc>
                <a:spcPct val="115000"/>
              </a:lnSpc>
              <a:spcBef>
                <a:spcPts val="1000"/>
              </a:spcBef>
              <a:spcAft>
                <a:spcPts val="0"/>
              </a:spcAft>
              <a:buNone/>
            </a:pPr>
            <a:r>
              <a:rPr lang="en" sz="1200">
                <a:solidFill>
                  <a:schemeClr val="lt2"/>
                </a:solidFill>
                <a:latin typeface="Lato"/>
                <a:ea typeface="Lato"/>
                <a:cs typeface="Lato"/>
                <a:sym typeface="Lato"/>
              </a:rPr>
              <a:t>summary(IMDB.df$budget)</a:t>
            </a:r>
            <a:endParaRPr sz="1200">
              <a:solidFill>
                <a:schemeClr val="lt2"/>
              </a:solidFill>
              <a:latin typeface="Lato"/>
              <a:ea typeface="Lato"/>
              <a:cs typeface="Lato"/>
              <a:sym typeface="Lato"/>
            </a:endParaRPr>
          </a:p>
          <a:p>
            <a:pPr indent="0" lvl="0" marL="0" rtl="0" algn="l">
              <a:lnSpc>
                <a:spcPct val="115000"/>
              </a:lnSpc>
              <a:spcBef>
                <a:spcPts val="1000"/>
              </a:spcBef>
              <a:spcAft>
                <a:spcPts val="0"/>
              </a:spcAft>
              <a:buNone/>
            </a:pPr>
            <a:r>
              <a:rPr lang="en" sz="1200">
                <a:solidFill>
                  <a:schemeClr val="lt2"/>
                </a:solidFill>
                <a:latin typeface="Lato"/>
                <a:ea typeface="Lato"/>
                <a:cs typeface="Lato"/>
                <a:sym typeface="Lato"/>
              </a:rPr>
              <a:t> </a:t>
            </a:r>
            <a:r>
              <a:rPr lang="en" sz="1200">
                <a:solidFill>
                  <a:schemeClr val="lt1"/>
                </a:solidFill>
                <a:latin typeface="Lato"/>
                <a:ea typeface="Lato"/>
                <a:cs typeface="Lato"/>
                <a:sym typeface="Lato"/>
              </a:rPr>
              <a:t>-&gt; </a:t>
            </a:r>
            <a:r>
              <a:rPr lang="en" sz="1200">
                <a:solidFill>
                  <a:schemeClr val="lt1"/>
                </a:solidFill>
                <a:latin typeface="Lato"/>
                <a:ea typeface="Lato"/>
                <a:cs typeface="Lato"/>
                <a:sym typeface="Lato"/>
              </a:rPr>
              <a:t>there are 492 records missing budget and the median of the  remaining values is 20,000,000</a:t>
            </a:r>
            <a:endParaRPr sz="1200">
              <a:solidFill>
                <a:schemeClr val="lt1"/>
              </a:solidFill>
              <a:latin typeface="Lato"/>
              <a:ea typeface="Lato"/>
              <a:cs typeface="Lato"/>
              <a:sym typeface="Lato"/>
            </a:endParaRPr>
          </a:p>
          <a:p>
            <a:pPr indent="0" lvl="0" marL="0" rtl="0" algn="l">
              <a:lnSpc>
                <a:spcPct val="115000"/>
              </a:lnSpc>
              <a:spcBef>
                <a:spcPts val="100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1000"/>
              </a:spcBef>
              <a:spcAft>
                <a:spcPts val="0"/>
              </a:spcAft>
              <a:buNone/>
            </a:pPr>
            <a:r>
              <a:rPr lang="en" sz="1200">
                <a:solidFill>
                  <a:schemeClr val="lt1"/>
                </a:solidFill>
                <a:latin typeface="Lato"/>
                <a:ea typeface="Lato"/>
                <a:cs typeface="Lato"/>
                <a:sym typeface="Lato"/>
              </a:rPr>
              <a:t>2.2: Replace the missing values using the median of the remaining values.</a:t>
            </a:r>
            <a:endParaRPr sz="1200">
              <a:solidFill>
                <a:schemeClr val="lt1"/>
              </a:solidFill>
              <a:latin typeface="Lato"/>
              <a:ea typeface="Lato"/>
              <a:cs typeface="Lato"/>
              <a:sym typeface="Lato"/>
            </a:endParaRPr>
          </a:p>
          <a:p>
            <a:pPr indent="0" lvl="0" marL="0" rtl="0" algn="l">
              <a:lnSpc>
                <a:spcPct val="115000"/>
              </a:lnSpc>
              <a:spcBef>
                <a:spcPts val="1000"/>
              </a:spcBef>
              <a:spcAft>
                <a:spcPts val="0"/>
              </a:spcAft>
              <a:buNone/>
            </a:pPr>
            <a:r>
              <a:rPr lang="en" sz="1200">
                <a:solidFill>
                  <a:schemeClr val="lt2"/>
                </a:solidFill>
                <a:latin typeface="Lato"/>
                <a:ea typeface="Lato"/>
                <a:cs typeface="Lato"/>
                <a:sym typeface="Lato"/>
              </a:rPr>
              <a:t>IMDB.df$budget[is.na(IMDB.df$budget)] &lt;- median(IMDB.df$budget, na.rm = TRUE)</a:t>
            </a:r>
            <a:endParaRPr sz="1200">
              <a:solidFill>
                <a:schemeClr val="lt2"/>
              </a:solidFill>
              <a:latin typeface="Lato"/>
              <a:ea typeface="Lato"/>
              <a:cs typeface="Lato"/>
              <a:sym typeface="Lato"/>
            </a:endParaRPr>
          </a:p>
          <a:p>
            <a:pPr indent="0" lvl="0" marL="0" rtl="0" algn="l">
              <a:lnSpc>
                <a:spcPct val="115000"/>
              </a:lnSpc>
              <a:spcBef>
                <a:spcPts val="1000"/>
              </a:spcBef>
              <a:spcAft>
                <a:spcPts val="0"/>
              </a:spcAft>
              <a:buNone/>
            </a:pPr>
            <a:r>
              <a:rPr lang="en" sz="1200">
                <a:solidFill>
                  <a:schemeClr val="lt2"/>
                </a:solidFill>
                <a:latin typeface="Lato"/>
                <a:ea typeface="Lato"/>
                <a:cs typeface="Lato"/>
                <a:sym typeface="Lato"/>
              </a:rPr>
              <a:t>summary(IMDB.df$budget)</a:t>
            </a:r>
            <a:endParaRPr sz="1200">
              <a:solidFill>
                <a:schemeClr val="lt2"/>
              </a:solidFill>
              <a:latin typeface="Lato"/>
              <a:ea typeface="Lato"/>
              <a:cs typeface="Lato"/>
              <a:sym typeface="Lato"/>
            </a:endParaRPr>
          </a:p>
          <a:p>
            <a:pPr indent="0" lvl="0" marL="0" rtl="0" algn="l">
              <a:lnSpc>
                <a:spcPct val="115000"/>
              </a:lnSpc>
              <a:spcBef>
                <a:spcPts val="1000"/>
              </a:spcBef>
              <a:spcAft>
                <a:spcPts val="0"/>
              </a:spcAft>
              <a:buNone/>
            </a:pPr>
            <a:r>
              <a:rPr lang="en" sz="1200">
                <a:solidFill>
                  <a:schemeClr val="lt1"/>
                </a:solidFill>
                <a:latin typeface="Lato"/>
                <a:ea typeface="Lato"/>
                <a:cs typeface="Lato"/>
                <a:sym typeface="Lato"/>
              </a:rPr>
              <a:t>-&gt; Use median() with na.rm = TRUE to ignore missing values when computing the median.</a:t>
            </a:r>
            <a:endParaRPr sz="1200">
              <a:solidFill>
                <a:schemeClr val="lt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Binary Dummy Variables</a:t>
            </a:r>
            <a:endParaRPr/>
          </a:p>
        </p:txBody>
      </p:sp>
      <p:pic>
        <p:nvPicPr>
          <p:cNvPr id="255" name="Google Shape;255;p29"/>
          <p:cNvPicPr preferRelativeResize="0"/>
          <p:nvPr/>
        </p:nvPicPr>
        <p:blipFill>
          <a:blip r:embed="rId3">
            <a:alphaModFix/>
          </a:blip>
          <a:stretch>
            <a:fillRect/>
          </a:stretch>
        </p:blipFill>
        <p:spPr>
          <a:xfrm>
            <a:off x="752475" y="2089825"/>
            <a:ext cx="7639050" cy="2447925"/>
          </a:xfrm>
          <a:prstGeom prst="rect">
            <a:avLst/>
          </a:prstGeom>
          <a:noFill/>
          <a:ln>
            <a:noFill/>
          </a:ln>
        </p:spPr>
      </p:pic>
      <p:sp>
        <p:nvSpPr>
          <p:cNvPr id="256" name="Google Shape;256;p29"/>
          <p:cNvSpPr txBox="1"/>
          <p:nvPr/>
        </p:nvSpPr>
        <p:spPr>
          <a:xfrm>
            <a:off x="752475" y="1435900"/>
            <a:ext cx="758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We successfully create Binary Dummy Variables for Content Rating with the code below. The result can be found in the following slide.</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Binary Dummy Variables (cont)</a:t>
            </a:r>
            <a:endParaRPr/>
          </a:p>
        </p:txBody>
      </p:sp>
      <p:pic>
        <p:nvPicPr>
          <p:cNvPr id="262" name="Google Shape;262;p30"/>
          <p:cNvPicPr preferRelativeResize="0"/>
          <p:nvPr/>
        </p:nvPicPr>
        <p:blipFill>
          <a:blip r:embed="rId3">
            <a:alphaModFix/>
          </a:blip>
          <a:stretch>
            <a:fillRect/>
          </a:stretch>
        </p:blipFill>
        <p:spPr>
          <a:xfrm>
            <a:off x="4589299" y="1129706"/>
            <a:ext cx="4268651" cy="3708995"/>
          </a:xfrm>
          <a:prstGeom prst="rect">
            <a:avLst/>
          </a:prstGeom>
          <a:noFill/>
          <a:ln>
            <a:noFill/>
          </a:ln>
        </p:spPr>
      </p:pic>
      <p:pic>
        <p:nvPicPr>
          <p:cNvPr id="263" name="Google Shape;263;p30"/>
          <p:cNvPicPr preferRelativeResize="0"/>
          <p:nvPr/>
        </p:nvPicPr>
        <p:blipFill>
          <a:blip r:embed="rId4">
            <a:alphaModFix/>
          </a:blip>
          <a:stretch>
            <a:fillRect/>
          </a:stretch>
        </p:blipFill>
        <p:spPr>
          <a:xfrm>
            <a:off x="216225" y="3694526"/>
            <a:ext cx="4268650" cy="1144174"/>
          </a:xfrm>
          <a:prstGeom prst="rect">
            <a:avLst/>
          </a:prstGeom>
          <a:noFill/>
          <a:ln>
            <a:noFill/>
          </a:ln>
        </p:spPr>
      </p:pic>
      <p:sp>
        <p:nvSpPr>
          <p:cNvPr id="264" name="Google Shape;264;p30"/>
          <p:cNvSpPr txBox="1"/>
          <p:nvPr/>
        </p:nvSpPr>
        <p:spPr>
          <a:xfrm>
            <a:off x="216225" y="1525050"/>
            <a:ext cx="4355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The left photo shows the first 6 movies in the .csv file. The right photo shows the first 6 movies in RStudio after creating Binary Dummy Variable.</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By looking at the Content Rating information in both photos, we can see that the code is accurate.</a:t>
            </a:r>
            <a:endParaRPr>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70" name="Google Shape;270;p31"/>
          <p:cNvSpPr txBox="1"/>
          <p:nvPr/>
        </p:nvSpPr>
        <p:spPr>
          <a:xfrm>
            <a:off x="1146500" y="1022475"/>
            <a:ext cx="7721100" cy="37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rPr>
              <a:t>Here is some </a:t>
            </a:r>
            <a:r>
              <a:rPr lang="en" sz="1300">
                <a:solidFill>
                  <a:schemeClr val="lt1"/>
                </a:solidFill>
              </a:rPr>
              <a:t>insight</a:t>
            </a:r>
            <a:r>
              <a:rPr lang="en" sz="1300">
                <a:solidFill>
                  <a:schemeClr val="lt1"/>
                </a:solidFill>
              </a:rPr>
              <a:t> we gathered from the EDA:</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There are 9 variables with outliers and 6 erroneous variables. This need to be taken into consideration when creating graphs such as scatterplot</a:t>
            </a:r>
            <a:endParaRPr sz="1300">
              <a:solidFill>
                <a:schemeClr val="lt1"/>
              </a:solidFill>
            </a:endParaRPr>
          </a:p>
          <a:p>
            <a:pPr indent="-311150" lvl="0" marL="457200" rtl="0" algn="l">
              <a:lnSpc>
                <a:spcPct val="115000"/>
              </a:lnSpc>
              <a:spcBef>
                <a:spcPts val="1000"/>
              </a:spcBef>
              <a:spcAft>
                <a:spcPts val="0"/>
              </a:spcAft>
              <a:buClr>
                <a:schemeClr val="lt1"/>
              </a:buClr>
              <a:buSzPts val="1300"/>
              <a:buChar char="●"/>
            </a:pPr>
            <a:r>
              <a:rPr lang="en" sz="1300">
                <a:solidFill>
                  <a:schemeClr val="lt1"/>
                </a:solidFill>
              </a:rPr>
              <a:t>Most relationships between movie information are positive (correlations range from 0 to 1). The majority of the relationship between variables are either very weak (0 - 0.19) or weak (0.2 - 0.39).</a:t>
            </a:r>
            <a:endParaRPr sz="1300">
              <a:solidFill>
                <a:schemeClr val="lt1"/>
              </a:solidFill>
            </a:endParaRPr>
          </a:p>
          <a:p>
            <a:pPr indent="-311150" lvl="0" marL="457200" rtl="0" algn="l">
              <a:lnSpc>
                <a:spcPct val="115000"/>
              </a:lnSpc>
              <a:spcBef>
                <a:spcPts val="1000"/>
              </a:spcBef>
              <a:spcAft>
                <a:spcPts val="0"/>
              </a:spcAft>
              <a:buClr>
                <a:schemeClr val="lt1"/>
              </a:buClr>
              <a:buSzPts val="1300"/>
              <a:buChar char="●"/>
            </a:pPr>
            <a:r>
              <a:rPr lang="en" sz="1300">
                <a:solidFill>
                  <a:schemeClr val="lt1"/>
                </a:solidFill>
              </a:rPr>
              <a:t>In terms of rating, most films have an IMDB score from 5 to 8. Specifically, each score range (5-6, 6-7, and 7-8) have more than 1000 films. There are very few movies that has rating &gt;= 9. Only few films are listed in the </a:t>
            </a:r>
            <a:r>
              <a:rPr i="1" lang="en" sz="1300">
                <a:solidFill>
                  <a:schemeClr val="lt1"/>
                </a:solidFill>
              </a:rPr>
              <a:t>IMDB top 250</a:t>
            </a:r>
            <a:r>
              <a:rPr lang="en" sz="1300">
                <a:solidFill>
                  <a:schemeClr val="lt1"/>
                </a:solidFill>
              </a:rPr>
              <a:t> thanks to their their high score (above 8). </a:t>
            </a:r>
            <a:endParaRPr sz="1300">
              <a:solidFill>
                <a:schemeClr val="lt1"/>
              </a:solidFill>
            </a:endParaRPr>
          </a:p>
          <a:p>
            <a:pPr indent="-311150" lvl="0" marL="457200" rtl="0" algn="l">
              <a:lnSpc>
                <a:spcPct val="115000"/>
              </a:lnSpc>
              <a:spcBef>
                <a:spcPts val="1000"/>
              </a:spcBef>
              <a:spcAft>
                <a:spcPts val="0"/>
              </a:spcAft>
              <a:buClr>
                <a:schemeClr val="lt1"/>
              </a:buClr>
              <a:buSzPts val="1300"/>
              <a:buChar char="●"/>
            </a:pPr>
            <a:r>
              <a:rPr lang="en" sz="1300">
                <a:solidFill>
                  <a:schemeClr val="lt1"/>
                </a:solidFill>
              </a:rPr>
              <a:t>The strongest relationship is Total Cast Facebook Likes and Actor 1 Facebook Likes with a correlation of up to 0.94. This fact is further proven by the first scatterplot we create.</a:t>
            </a:r>
            <a:endParaRPr sz="1300">
              <a:solidFill>
                <a:schemeClr val="lt1"/>
              </a:solidFill>
            </a:endParaRPr>
          </a:p>
          <a:p>
            <a:pPr indent="-311150" lvl="0" marL="457200" rtl="0" algn="l">
              <a:spcBef>
                <a:spcPts val="1000"/>
              </a:spcBef>
              <a:spcAft>
                <a:spcPts val="0"/>
              </a:spcAft>
              <a:buClr>
                <a:schemeClr val="lt1"/>
              </a:buClr>
              <a:buSzPts val="1300"/>
              <a:buChar char="●"/>
            </a:pPr>
            <a:r>
              <a:rPr lang="en" sz="1300">
                <a:solidFill>
                  <a:schemeClr val="lt1"/>
                </a:solidFill>
              </a:rPr>
              <a:t>It’s interesting to see that the number of faces in movie poster affect the movie rating. The less number of faces there are, the higher the imdb score is</a:t>
            </a:r>
            <a:endParaRPr sz="1300">
              <a:solidFill>
                <a:schemeClr val="lt1"/>
              </a:solidFill>
            </a:endParaRPr>
          </a:p>
          <a:p>
            <a:pPr indent="-311150" lvl="0" marL="457200" rtl="0" algn="l">
              <a:spcBef>
                <a:spcPts val="1000"/>
              </a:spcBef>
              <a:spcAft>
                <a:spcPts val="1000"/>
              </a:spcAft>
              <a:buClr>
                <a:schemeClr val="lt1"/>
              </a:buClr>
              <a:buSzPts val="1300"/>
              <a:buChar char="●"/>
            </a:pPr>
            <a:r>
              <a:rPr lang="en" sz="1300">
                <a:solidFill>
                  <a:schemeClr val="lt1"/>
                </a:solidFill>
              </a:rPr>
              <a:t>The popularity of the whole cast is highly correlated with the popularity of the lead actor/actress. </a:t>
            </a:r>
            <a:endParaRPr sz="13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31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141" name="Google Shape;141;p14"/>
          <p:cNvSpPr txBox="1"/>
          <p:nvPr>
            <p:ph idx="1" type="body"/>
          </p:nvPr>
        </p:nvSpPr>
        <p:spPr>
          <a:xfrm>
            <a:off x="1297500" y="837300"/>
            <a:ext cx="7923600" cy="346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017"/>
              <a:t>IMDB Movie Dataset</a:t>
            </a:r>
            <a:endParaRPr sz="1017"/>
          </a:p>
          <a:p>
            <a:pPr indent="0" lvl="0" marL="0" rtl="0" algn="l">
              <a:lnSpc>
                <a:spcPct val="95000"/>
              </a:lnSpc>
              <a:spcBef>
                <a:spcPts val="1200"/>
              </a:spcBef>
              <a:spcAft>
                <a:spcPts val="0"/>
              </a:spcAft>
              <a:buSzPts val="523"/>
              <a:buNone/>
            </a:pPr>
            <a:r>
              <a:rPr lang="en" sz="1017"/>
              <a:t>This is a dataset with raw data pulled from the IMDB website, containing important information of 5043 movies with 28  variables</a:t>
            </a:r>
            <a:endParaRPr sz="1017"/>
          </a:p>
          <a:p>
            <a:pPr indent="0" lvl="0" marL="0" rtl="0" algn="l">
              <a:lnSpc>
                <a:spcPct val="80000"/>
              </a:lnSpc>
              <a:spcBef>
                <a:spcPts val="1200"/>
              </a:spcBef>
              <a:spcAft>
                <a:spcPts val="0"/>
              </a:spcAft>
              <a:buSzPts val="523"/>
              <a:buNone/>
            </a:pPr>
            <a:r>
              <a:rPr b="1" lang="en" sz="1017">
                <a:solidFill>
                  <a:srgbClr val="B6D7A8"/>
                </a:solidFill>
              </a:rPr>
              <a:t>d</a:t>
            </a:r>
            <a:r>
              <a:rPr b="1" lang="en" sz="1017">
                <a:solidFill>
                  <a:srgbClr val="B6D7A8"/>
                </a:solidFill>
              </a:rPr>
              <a:t>irector_name </a:t>
            </a:r>
            <a:r>
              <a:rPr lang="en" sz="1017"/>
              <a:t>- first and last name of the director that directed the said movie</a:t>
            </a:r>
            <a:endParaRPr sz="1017"/>
          </a:p>
          <a:p>
            <a:pPr indent="0" lvl="0" marL="0" rtl="0" algn="l">
              <a:lnSpc>
                <a:spcPct val="80000"/>
              </a:lnSpc>
              <a:spcBef>
                <a:spcPts val="0"/>
              </a:spcBef>
              <a:spcAft>
                <a:spcPts val="0"/>
              </a:spcAft>
              <a:buSzPts val="523"/>
              <a:buNone/>
            </a:pPr>
            <a:r>
              <a:rPr b="1" lang="en" sz="1017">
                <a:solidFill>
                  <a:srgbClr val="B6D7A8"/>
                </a:solidFill>
              </a:rPr>
              <a:t>n</a:t>
            </a:r>
            <a:r>
              <a:rPr b="1" lang="en" sz="1017">
                <a:solidFill>
                  <a:srgbClr val="B6D7A8"/>
                </a:solidFill>
              </a:rPr>
              <a:t>um_critic_for_reviews</a:t>
            </a:r>
            <a:r>
              <a:rPr lang="en" sz="1017"/>
              <a:t> - the number of critics that reviewed the movie</a:t>
            </a:r>
            <a:endParaRPr sz="1017"/>
          </a:p>
          <a:p>
            <a:pPr indent="0" lvl="0" marL="0" rtl="0" algn="l">
              <a:lnSpc>
                <a:spcPct val="80000"/>
              </a:lnSpc>
              <a:spcBef>
                <a:spcPts val="0"/>
              </a:spcBef>
              <a:spcAft>
                <a:spcPts val="0"/>
              </a:spcAft>
              <a:buSzPts val="523"/>
              <a:buNone/>
            </a:pPr>
            <a:r>
              <a:rPr b="1" lang="en" sz="1017">
                <a:solidFill>
                  <a:srgbClr val="B6D7A8"/>
                </a:solidFill>
              </a:rPr>
              <a:t>d</a:t>
            </a:r>
            <a:r>
              <a:rPr b="1" lang="en" sz="1017">
                <a:solidFill>
                  <a:srgbClr val="B6D7A8"/>
                </a:solidFill>
              </a:rPr>
              <a:t>uration</a:t>
            </a:r>
            <a:r>
              <a:rPr lang="en" sz="1017"/>
              <a:t> - how long the movie was (in minutes)</a:t>
            </a:r>
            <a:endParaRPr sz="1017"/>
          </a:p>
          <a:p>
            <a:pPr indent="0" lvl="0" marL="0" rtl="0" algn="l">
              <a:lnSpc>
                <a:spcPct val="80000"/>
              </a:lnSpc>
              <a:spcBef>
                <a:spcPts val="0"/>
              </a:spcBef>
              <a:spcAft>
                <a:spcPts val="0"/>
              </a:spcAft>
              <a:buSzPts val="523"/>
              <a:buNone/>
            </a:pPr>
            <a:r>
              <a:rPr b="1" lang="en" sz="1017">
                <a:solidFill>
                  <a:srgbClr val="B6D7A8"/>
                </a:solidFill>
              </a:rPr>
              <a:t>d</a:t>
            </a:r>
            <a:r>
              <a:rPr b="1" lang="en" sz="1017">
                <a:solidFill>
                  <a:srgbClr val="B6D7A8"/>
                </a:solidFill>
              </a:rPr>
              <a:t>irector_facebook_likes</a:t>
            </a:r>
            <a:r>
              <a:rPr lang="en" sz="1017"/>
              <a:t> - the number of likes the director of the movie had on Facebook</a:t>
            </a:r>
            <a:endParaRPr sz="1017"/>
          </a:p>
          <a:p>
            <a:pPr indent="0" lvl="0" marL="0" rtl="0" algn="l">
              <a:lnSpc>
                <a:spcPct val="80000"/>
              </a:lnSpc>
              <a:spcBef>
                <a:spcPts val="0"/>
              </a:spcBef>
              <a:spcAft>
                <a:spcPts val="0"/>
              </a:spcAft>
              <a:buSzPts val="523"/>
              <a:buNone/>
            </a:pPr>
            <a:r>
              <a:rPr b="1" lang="en" sz="1017">
                <a:solidFill>
                  <a:srgbClr val="B6D7A8"/>
                </a:solidFill>
              </a:rPr>
              <a:t>a</a:t>
            </a:r>
            <a:r>
              <a:rPr b="1" lang="en" sz="1017">
                <a:solidFill>
                  <a:srgbClr val="B6D7A8"/>
                </a:solidFill>
              </a:rPr>
              <a:t>ctor_3_facebook_likes</a:t>
            </a:r>
            <a:r>
              <a:rPr lang="en" sz="1017"/>
              <a:t> - </a:t>
            </a:r>
            <a:r>
              <a:rPr lang="en" sz="1017"/>
              <a:t>number of likes the third leading actor of the movie had on Facebook</a:t>
            </a:r>
            <a:endParaRPr sz="1017"/>
          </a:p>
          <a:p>
            <a:pPr indent="0" lvl="0" marL="0" rtl="0" algn="l">
              <a:lnSpc>
                <a:spcPct val="80000"/>
              </a:lnSpc>
              <a:spcBef>
                <a:spcPts val="0"/>
              </a:spcBef>
              <a:spcAft>
                <a:spcPts val="0"/>
              </a:spcAft>
              <a:buSzPts val="523"/>
              <a:buNone/>
            </a:pPr>
            <a:r>
              <a:rPr b="1" lang="en" sz="1017">
                <a:solidFill>
                  <a:srgbClr val="B6D7A8"/>
                </a:solidFill>
              </a:rPr>
              <a:t>actor_2_name</a:t>
            </a:r>
            <a:r>
              <a:rPr lang="en" sz="1017"/>
              <a:t> - first and last name of the second leading actor</a:t>
            </a:r>
            <a:endParaRPr sz="1017"/>
          </a:p>
          <a:p>
            <a:pPr indent="0" lvl="0" marL="0" rtl="0" algn="l">
              <a:lnSpc>
                <a:spcPct val="80000"/>
              </a:lnSpc>
              <a:spcBef>
                <a:spcPts val="0"/>
              </a:spcBef>
              <a:spcAft>
                <a:spcPts val="0"/>
              </a:spcAft>
              <a:buSzPts val="523"/>
              <a:buNone/>
            </a:pPr>
            <a:r>
              <a:rPr b="1" lang="en" sz="1017">
                <a:solidFill>
                  <a:srgbClr val="B6D7A8"/>
                </a:solidFill>
              </a:rPr>
              <a:t>actor_1_facebook_likes</a:t>
            </a:r>
            <a:r>
              <a:rPr lang="en" sz="1017"/>
              <a:t> - number of likes the leading actor of the movie had on Facebook</a:t>
            </a:r>
            <a:endParaRPr sz="1017"/>
          </a:p>
          <a:p>
            <a:pPr indent="0" lvl="0" marL="0" rtl="0" algn="l">
              <a:lnSpc>
                <a:spcPct val="80000"/>
              </a:lnSpc>
              <a:spcBef>
                <a:spcPts val="0"/>
              </a:spcBef>
              <a:spcAft>
                <a:spcPts val="0"/>
              </a:spcAft>
              <a:buSzPts val="523"/>
              <a:buNone/>
            </a:pPr>
            <a:r>
              <a:rPr b="1" lang="en" sz="1017">
                <a:solidFill>
                  <a:srgbClr val="B6D7A8"/>
                </a:solidFill>
              </a:rPr>
              <a:t>gross</a:t>
            </a:r>
            <a:r>
              <a:rPr lang="en" sz="1017"/>
              <a:t> - the income the movie made after costs of productions were subtracted (gross income)</a:t>
            </a:r>
            <a:endParaRPr sz="1017"/>
          </a:p>
          <a:p>
            <a:pPr indent="0" lvl="0" marL="0" rtl="0" algn="l">
              <a:lnSpc>
                <a:spcPct val="80000"/>
              </a:lnSpc>
              <a:spcBef>
                <a:spcPts val="0"/>
              </a:spcBef>
              <a:spcAft>
                <a:spcPts val="0"/>
              </a:spcAft>
              <a:buSzPts val="523"/>
              <a:buNone/>
            </a:pPr>
            <a:r>
              <a:rPr b="1" lang="en" sz="1017">
                <a:solidFill>
                  <a:srgbClr val="B6D7A8"/>
                </a:solidFill>
              </a:rPr>
              <a:t>genres</a:t>
            </a:r>
            <a:r>
              <a:rPr lang="en" sz="1017"/>
              <a:t> - the specific genre or genres the movie was </a:t>
            </a:r>
            <a:endParaRPr sz="1017"/>
          </a:p>
          <a:p>
            <a:pPr indent="0" lvl="0" marL="0" rtl="0" algn="l">
              <a:lnSpc>
                <a:spcPct val="80000"/>
              </a:lnSpc>
              <a:spcBef>
                <a:spcPts val="0"/>
              </a:spcBef>
              <a:spcAft>
                <a:spcPts val="0"/>
              </a:spcAft>
              <a:buSzPts val="523"/>
              <a:buNone/>
            </a:pPr>
            <a:r>
              <a:rPr b="1" lang="en" sz="1017">
                <a:solidFill>
                  <a:srgbClr val="B6D7A8"/>
                </a:solidFill>
              </a:rPr>
              <a:t>actor_1_name</a:t>
            </a:r>
            <a:r>
              <a:rPr lang="en" sz="1017"/>
              <a:t> - first and last name of the leading actor</a:t>
            </a:r>
            <a:endParaRPr sz="1017"/>
          </a:p>
          <a:p>
            <a:pPr indent="0" lvl="0" marL="0" rtl="0" algn="l">
              <a:lnSpc>
                <a:spcPct val="80000"/>
              </a:lnSpc>
              <a:spcBef>
                <a:spcPts val="0"/>
              </a:spcBef>
              <a:spcAft>
                <a:spcPts val="0"/>
              </a:spcAft>
              <a:buSzPts val="523"/>
              <a:buNone/>
            </a:pPr>
            <a:r>
              <a:rPr b="1" lang="en" sz="1017">
                <a:solidFill>
                  <a:srgbClr val="B6D7A8"/>
                </a:solidFill>
              </a:rPr>
              <a:t>m</a:t>
            </a:r>
            <a:r>
              <a:rPr b="1" lang="en" sz="1017">
                <a:solidFill>
                  <a:srgbClr val="B6D7A8"/>
                </a:solidFill>
              </a:rPr>
              <a:t>ovie_title</a:t>
            </a:r>
            <a:r>
              <a:rPr lang="en" sz="1017"/>
              <a:t> - the title of the movie</a:t>
            </a:r>
            <a:endParaRPr sz="1017"/>
          </a:p>
          <a:p>
            <a:pPr indent="0" lvl="0" marL="0" rtl="0" algn="l">
              <a:lnSpc>
                <a:spcPct val="80000"/>
              </a:lnSpc>
              <a:spcBef>
                <a:spcPts val="0"/>
              </a:spcBef>
              <a:spcAft>
                <a:spcPts val="0"/>
              </a:spcAft>
              <a:buSzPts val="523"/>
              <a:buNone/>
            </a:pPr>
            <a:r>
              <a:rPr b="1" lang="en" sz="1017">
                <a:solidFill>
                  <a:srgbClr val="B6D7A8"/>
                </a:solidFill>
              </a:rPr>
              <a:t>n</a:t>
            </a:r>
            <a:r>
              <a:rPr b="1" lang="en" sz="1017">
                <a:solidFill>
                  <a:srgbClr val="B6D7A8"/>
                </a:solidFill>
              </a:rPr>
              <a:t>um_voted_users</a:t>
            </a:r>
            <a:r>
              <a:rPr lang="en" sz="1017"/>
              <a:t> - a count of the number of IMDB users that voted on that specific movie</a:t>
            </a:r>
            <a:endParaRPr sz="1017"/>
          </a:p>
          <a:p>
            <a:pPr indent="0" lvl="0" marL="0" rtl="0" algn="l">
              <a:lnSpc>
                <a:spcPct val="80000"/>
              </a:lnSpc>
              <a:spcBef>
                <a:spcPts val="0"/>
              </a:spcBef>
              <a:spcAft>
                <a:spcPts val="0"/>
              </a:spcAft>
              <a:buSzPts val="523"/>
              <a:buNone/>
            </a:pPr>
            <a:r>
              <a:rPr b="1" lang="en" sz="1017">
                <a:solidFill>
                  <a:srgbClr val="B6D7A8"/>
                </a:solidFill>
              </a:rPr>
              <a:t>c</a:t>
            </a:r>
            <a:r>
              <a:rPr b="1" lang="en" sz="1017">
                <a:solidFill>
                  <a:srgbClr val="B6D7A8"/>
                </a:solidFill>
              </a:rPr>
              <a:t>ast_total_facebook_likes</a:t>
            </a:r>
            <a:r>
              <a:rPr lang="en" sz="1017"/>
              <a:t> - combined amount of facebook likes for everyone in the cast of the movie</a:t>
            </a:r>
            <a:endParaRPr sz="1017"/>
          </a:p>
          <a:p>
            <a:pPr indent="0" lvl="0" marL="0" rtl="0" algn="l">
              <a:lnSpc>
                <a:spcPct val="80000"/>
              </a:lnSpc>
              <a:spcBef>
                <a:spcPts val="0"/>
              </a:spcBef>
              <a:spcAft>
                <a:spcPts val="0"/>
              </a:spcAft>
              <a:buSzPts val="523"/>
              <a:buNone/>
            </a:pPr>
            <a:r>
              <a:rPr b="1" lang="en" sz="1017">
                <a:solidFill>
                  <a:srgbClr val="B6D7A8"/>
                </a:solidFill>
              </a:rPr>
              <a:t>a</a:t>
            </a:r>
            <a:r>
              <a:rPr b="1" lang="en" sz="1017">
                <a:solidFill>
                  <a:srgbClr val="B6D7A8"/>
                </a:solidFill>
              </a:rPr>
              <a:t>ctor_3_name</a:t>
            </a:r>
            <a:r>
              <a:rPr lang="en" sz="1017"/>
              <a:t> - </a:t>
            </a:r>
            <a:r>
              <a:rPr lang="en" sz="1017"/>
              <a:t>first and last name of the second leading actor</a:t>
            </a:r>
            <a:endParaRPr sz="1017"/>
          </a:p>
          <a:p>
            <a:pPr indent="0" lvl="0" marL="0" rtl="0" algn="l">
              <a:lnSpc>
                <a:spcPct val="80000"/>
              </a:lnSpc>
              <a:spcBef>
                <a:spcPts val="0"/>
              </a:spcBef>
              <a:spcAft>
                <a:spcPts val="0"/>
              </a:spcAft>
              <a:buSzPts val="523"/>
              <a:buNone/>
            </a:pPr>
            <a:r>
              <a:rPr b="1" lang="en" sz="1017">
                <a:solidFill>
                  <a:srgbClr val="B6D7A8"/>
                </a:solidFill>
              </a:rPr>
              <a:t>f</a:t>
            </a:r>
            <a:r>
              <a:rPr b="1" lang="en" sz="1017">
                <a:solidFill>
                  <a:srgbClr val="B6D7A8"/>
                </a:solidFill>
              </a:rPr>
              <a:t>acenumber_in_poster</a:t>
            </a:r>
            <a:r>
              <a:rPr lang="en" sz="1017"/>
              <a:t> - the number of faces that were shown in the main movie poster</a:t>
            </a:r>
            <a:endParaRPr sz="1017"/>
          </a:p>
          <a:p>
            <a:pPr indent="0" lvl="0" marL="0" rtl="0" algn="l">
              <a:lnSpc>
                <a:spcPct val="80000"/>
              </a:lnSpc>
              <a:spcBef>
                <a:spcPts val="0"/>
              </a:spcBef>
              <a:spcAft>
                <a:spcPts val="0"/>
              </a:spcAft>
              <a:buSzPts val="523"/>
              <a:buNone/>
            </a:pPr>
            <a:r>
              <a:rPr b="1" lang="en" sz="1017">
                <a:solidFill>
                  <a:srgbClr val="B6D7A8"/>
                </a:solidFill>
              </a:rPr>
              <a:t>p</a:t>
            </a:r>
            <a:r>
              <a:rPr b="1" lang="en" sz="1017">
                <a:solidFill>
                  <a:srgbClr val="B6D7A8"/>
                </a:solidFill>
              </a:rPr>
              <a:t>lot_keywords</a:t>
            </a:r>
            <a:r>
              <a:rPr lang="en" sz="1017"/>
              <a:t> - keywords that describe the plot of the movie (one word and/or a couple words)</a:t>
            </a:r>
            <a:endParaRPr sz="1017"/>
          </a:p>
          <a:p>
            <a:pPr indent="0" lvl="0" marL="0" rtl="0" algn="l">
              <a:lnSpc>
                <a:spcPct val="80000"/>
              </a:lnSpc>
              <a:spcBef>
                <a:spcPts val="0"/>
              </a:spcBef>
              <a:spcAft>
                <a:spcPts val="0"/>
              </a:spcAft>
              <a:buSzPts val="523"/>
              <a:buNone/>
            </a:pPr>
            <a:r>
              <a:rPr b="1" lang="en" sz="1017">
                <a:solidFill>
                  <a:srgbClr val="B6D7A8"/>
                </a:solidFill>
              </a:rPr>
              <a:t>m</a:t>
            </a:r>
            <a:r>
              <a:rPr b="1" lang="en" sz="1017">
                <a:solidFill>
                  <a:srgbClr val="B6D7A8"/>
                </a:solidFill>
              </a:rPr>
              <a:t>ovie_imdb_link</a:t>
            </a:r>
            <a:r>
              <a:rPr lang="en" sz="1017"/>
              <a:t> - a URL to the IMDB page of that specific movie</a:t>
            </a:r>
            <a:endParaRPr sz="1017"/>
          </a:p>
          <a:p>
            <a:pPr indent="0" lvl="0" marL="0" rtl="0" algn="l">
              <a:lnSpc>
                <a:spcPct val="80000"/>
              </a:lnSpc>
              <a:spcBef>
                <a:spcPts val="0"/>
              </a:spcBef>
              <a:spcAft>
                <a:spcPts val="0"/>
              </a:spcAft>
              <a:buSzPts val="523"/>
              <a:buNone/>
            </a:pPr>
            <a:r>
              <a:rPr b="1" lang="en" sz="1017">
                <a:solidFill>
                  <a:srgbClr val="B6D7A8"/>
                </a:solidFill>
              </a:rPr>
              <a:t>n</a:t>
            </a:r>
            <a:r>
              <a:rPr b="1" lang="en" sz="1017">
                <a:solidFill>
                  <a:srgbClr val="B6D7A8"/>
                </a:solidFill>
              </a:rPr>
              <a:t>um_user_for_reviews</a:t>
            </a:r>
            <a:r>
              <a:rPr lang="en" sz="1017"/>
              <a:t> - the number of IMDB users that reviewed the movie on the IMDB website</a:t>
            </a:r>
            <a:endParaRPr sz="1017"/>
          </a:p>
          <a:p>
            <a:pPr indent="0" lvl="0" marL="0" rtl="0" algn="l">
              <a:lnSpc>
                <a:spcPct val="80000"/>
              </a:lnSpc>
              <a:spcBef>
                <a:spcPts val="0"/>
              </a:spcBef>
              <a:spcAft>
                <a:spcPts val="0"/>
              </a:spcAft>
              <a:buSzPts val="523"/>
              <a:buNone/>
            </a:pPr>
            <a:r>
              <a:rPr b="1" lang="en" sz="1017">
                <a:solidFill>
                  <a:srgbClr val="B6D7A8"/>
                </a:solidFill>
              </a:rPr>
              <a:t>l</a:t>
            </a:r>
            <a:r>
              <a:rPr b="1" lang="en" sz="1017">
                <a:solidFill>
                  <a:srgbClr val="B6D7A8"/>
                </a:solidFill>
              </a:rPr>
              <a:t>anguage </a:t>
            </a:r>
            <a:r>
              <a:rPr lang="en" sz="1017"/>
              <a:t>- the language spoken in the movie </a:t>
            </a:r>
            <a:endParaRPr sz="1017"/>
          </a:p>
          <a:p>
            <a:pPr indent="0" lvl="0" marL="0" rtl="0" algn="l">
              <a:lnSpc>
                <a:spcPct val="80000"/>
              </a:lnSpc>
              <a:spcBef>
                <a:spcPts val="0"/>
              </a:spcBef>
              <a:spcAft>
                <a:spcPts val="0"/>
              </a:spcAft>
              <a:buSzPts val="523"/>
              <a:buNone/>
            </a:pPr>
            <a:r>
              <a:rPr b="1" lang="en" sz="1017">
                <a:solidFill>
                  <a:srgbClr val="B6D7A8"/>
                </a:solidFill>
              </a:rPr>
              <a:t>c</a:t>
            </a:r>
            <a:r>
              <a:rPr b="1" lang="en" sz="1017">
                <a:solidFill>
                  <a:srgbClr val="B6D7A8"/>
                </a:solidFill>
              </a:rPr>
              <a:t>ountry</a:t>
            </a:r>
            <a:r>
              <a:rPr lang="en" sz="1017"/>
              <a:t> - the country that the movie was produced in </a:t>
            </a:r>
            <a:endParaRPr sz="1017"/>
          </a:p>
          <a:p>
            <a:pPr indent="0" lvl="0" marL="0" rtl="0" algn="l">
              <a:lnSpc>
                <a:spcPct val="80000"/>
              </a:lnSpc>
              <a:spcBef>
                <a:spcPts val="0"/>
              </a:spcBef>
              <a:spcAft>
                <a:spcPts val="0"/>
              </a:spcAft>
              <a:buSzPts val="523"/>
              <a:buNone/>
            </a:pPr>
            <a:r>
              <a:rPr b="1" lang="en" sz="1017">
                <a:solidFill>
                  <a:srgbClr val="B6D7A8"/>
                </a:solidFill>
              </a:rPr>
              <a:t>c</a:t>
            </a:r>
            <a:r>
              <a:rPr b="1" lang="en" sz="1017">
                <a:solidFill>
                  <a:srgbClr val="B6D7A8"/>
                </a:solidFill>
              </a:rPr>
              <a:t>ontent_rating</a:t>
            </a:r>
            <a:r>
              <a:rPr lang="en" sz="1017"/>
              <a:t> - a rating for audiences to gage how appropriate the movie might be for them</a:t>
            </a:r>
            <a:endParaRPr sz="1017"/>
          </a:p>
          <a:p>
            <a:pPr indent="0" lvl="0" marL="0" rtl="0" algn="l">
              <a:lnSpc>
                <a:spcPct val="80000"/>
              </a:lnSpc>
              <a:spcBef>
                <a:spcPts val="0"/>
              </a:spcBef>
              <a:spcAft>
                <a:spcPts val="0"/>
              </a:spcAft>
              <a:buSzPts val="523"/>
              <a:buNone/>
            </a:pPr>
            <a:r>
              <a:rPr b="1" lang="en" sz="1017">
                <a:solidFill>
                  <a:srgbClr val="B6D7A8"/>
                </a:solidFill>
              </a:rPr>
              <a:t>b</a:t>
            </a:r>
            <a:r>
              <a:rPr b="1" lang="en" sz="1017">
                <a:solidFill>
                  <a:srgbClr val="B6D7A8"/>
                </a:solidFill>
              </a:rPr>
              <a:t>udget</a:t>
            </a:r>
            <a:r>
              <a:rPr lang="en" sz="1017"/>
              <a:t> - the amount of money spent to produce the movie</a:t>
            </a:r>
            <a:endParaRPr sz="1017"/>
          </a:p>
          <a:p>
            <a:pPr indent="0" lvl="0" marL="0" rtl="0" algn="l">
              <a:lnSpc>
                <a:spcPct val="80000"/>
              </a:lnSpc>
              <a:spcBef>
                <a:spcPts val="0"/>
              </a:spcBef>
              <a:spcAft>
                <a:spcPts val="0"/>
              </a:spcAft>
              <a:buSzPts val="523"/>
              <a:buNone/>
            </a:pPr>
            <a:r>
              <a:rPr b="1" lang="en" sz="1017">
                <a:solidFill>
                  <a:srgbClr val="B6D7A8"/>
                </a:solidFill>
              </a:rPr>
              <a:t>t</a:t>
            </a:r>
            <a:r>
              <a:rPr b="1" lang="en" sz="1017">
                <a:solidFill>
                  <a:srgbClr val="B6D7A8"/>
                </a:solidFill>
              </a:rPr>
              <a:t>itle_year</a:t>
            </a:r>
            <a:r>
              <a:rPr lang="en" sz="1017"/>
              <a:t> - the year that the movie was released</a:t>
            </a:r>
            <a:endParaRPr sz="1017"/>
          </a:p>
          <a:p>
            <a:pPr indent="0" lvl="0" marL="0" rtl="0" algn="l">
              <a:lnSpc>
                <a:spcPct val="80000"/>
              </a:lnSpc>
              <a:spcBef>
                <a:spcPts val="0"/>
              </a:spcBef>
              <a:spcAft>
                <a:spcPts val="0"/>
              </a:spcAft>
              <a:buSzPts val="523"/>
              <a:buNone/>
            </a:pPr>
            <a:r>
              <a:rPr b="1" lang="en" sz="1017">
                <a:solidFill>
                  <a:srgbClr val="B6D7A8"/>
                </a:solidFill>
              </a:rPr>
              <a:t>a</a:t>
            </a:r>
            <a:r>
              <a:rPr b="1" lang="en" sz="1017">
                <a:solidFill>
                  <a:srgbClr val="B6D7A8"/>
                </a:solidFill>
              </a:rPr>
              <a:t>ctor_2_facebook_likes</a:t>
            </a:r>
            <a:r>
              <a:rPr lang="en" sz="1017"/>
              <a:t> - </a:t>
            </a:r>
            <a:r>
              <a:rPr lang="en" sz="1017"/>
              <a:t>number of likes the second leading actor of the movie had on Facebook</a:t>
            </a:r>
            <a:endParaRPr sz="1017"/>
          </a:p>
          <a:p>
            <a:pPr indent="0" lvl="0" marL="0" rtl="0" algn="l">
              <a:lnSpc>
                <a:spcPct val="80000"/>
              </a:lnSpc>
              <a:spcBef>
                <a:spcPts val="0"/>
              </a:spcBef>
              <a:spcAft>
                <a:spcPts val="0"/>
              </a:spcAft>
              <a:buSzPts val="523"/>
              <a:buNone/>
            </a:pPr>
            <a:r>
              <a:rPr b="1" lang="en" sz="1017">
                <a:solidFill>
                  <a:srgbClr val="B6D7A8"/>
                </a:solidFill>
              </a:rPr>
              <a:t>imdb_score</a:t>
            </a:r>
            <a:r>
              <a:rPr lang="en" sz="1017"/>
              <a:t> - the score (out of 10) that the movie received on IMDB</a:t>
            </a:r>
            <a:endParaRPr sz="1017"/>
          </a:p>
          <a:p>
            <a:pPr indent="0" lvl="0" marL="0" rtl="0" algn="l">
              <a:lnSpc>
                <a:spcPct val="80000"/>
              </a:lnSpc>
              <a:spcBef>
                <a:spcPts val="0"/>
              </a:spcBef>
              <a:spcAft>
                <a:spcPts val="0"/>
              </a:spcAft>
              <a:buSzPts val="523"/>
              <a:buNone/>
            </a:pPr>
            <a:r>
              <a:rPr b="1" lang="en" sz="1017">
                <a:solidFill>
                  <a:srgbClr val="B6D7A8"/>
                </a:solidFill>
              </a:rPr>
              <a:t>a</a:t>
            </a:r>
            <a:r>
              <a:rPr b="1" lang="en" sz="1017">
                <a:solidFill>
                  <a:srgbClr val="B6D7A8"/>
                </a:solidFill>
              </a:rPr>
              <a:t>spect_ratio</a:t>
            </a:r>
            <a:r>
              <a:rPr lang="en" sz="1017"/>
              <a:t> - the aspect </a:t>
            </a:r>
            <a:r>
              <a:rPr lang="en" sz="1017"/>
              <a:t>ratio</a:t>
            </a:r>
            <a:r>
              <a:rPr lang="en" sz="1017"/>
              <a:t> that the movie was released in</a:t>
            </a:r>
            <a:endParaRPr sz="1017"/>
          </a:p>
          <a:p>
            <a:pPr indent="0" lvl="0" marL="0" rtl="0" algn="l">
              <a:lnSpc>
                <a:spcPct val="80000"/>
              </a:lnSpc>
              <a:spcBef>
                <a:spcPts val="0"/>
              </a:spcBef>
              <a:spcAft>
                <a:spcPts val="0"/>
              </a:spcAft>
              <a:buSzPts val="523"/>
              <a:buNone/>
            </a:pPr>
            <a:r>
              <a:rPr b="1" lang="en" sz="1017">
                <a:solidFill>
                  <a:srgbClr val="B6D7A8"/>
                </a:solidFill>
              </a:rPr>
              <a:t>m</a:t>
            </a:r>
            <a:r>
              <a:rPr b="1" lang="en" sz="1017">
                <a:solidFill>
                  <a:srgbClr val="B6D7A8"/>
                </a:solidFill>
              </a:rPr>
              <a:t>ovie_facebook_likes</a:t>
            </a:r>
            <a:r>
              <a:rPr lang="en" sz="1017"/>
              <a:t> - the number of likes the movie had on Facebook</a:t>
            </a:r>
            <a:endParaRPr sz="1017"/>
          </a:p>
          <a:p>
            <a:pPr indent="0" lvl="0" marL="0" rtl="0" algn="l">
              <a:lnSpc>
                <a:spcPct val="80000"/>
              </a:lnSpc>
              <a:spcBef>
                <a:spcPts val="0"/>
              </a:spcBef>
              <a:spcAft>
                <a:spcPts val="0"/>
              </a:spcAft>
              <a:buSzPts val="523"/>
              <a:buNone/>
            </a:pPr>
            <a:r>
              <a:t/>
            </a:r>
            <a:endParaRPr sz="101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39675" y="393750"/>
            <a:ext cx="41676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Statistics Table</a:t>
            </a:r>
            <a:endParaRPr/>
          </a:p>
        </p:txBody>
      </p:sp>
      <p:pic>
        <p:nvPicPr>
          <p:cNvPr id="147" name="Google Shape;147;p15"/>
          <p:cNvPicPr preferRelativeResize="0"/>
          <p:nvPr/>
        </p:nvPicPr>
        <p:blipFill>
          <a:blip r:embed="rId3">
            <a:alphaModFix/>
          </a:blip>
          <a:stretch>
            <a:fillRect/>
          </a:stretch>
        </p:blipFill>
        <p:spPr>
          <a:xfrm>
            <a:off x="5307275" y="3412775"/>
            <a:ext cx="3653575" cy="1413552"/>
          </a:xfrm>
          <a:prstGeom prst="rect">
            <a:avLst/>
          </a:prstGeom>
          <a:noFill/>
          <a:ln>
            <a:noFill/>
          </a:ln>
        </p:spPr>
      </p:pic>
      <p:pic>
        <p:nvPicPr>
          <p:cNvPr id="148" name="Google Shape;148;p15"/>
          <p:cNvPicPr preferRelativeResize="0"/>
          <p:nvPr/>
        </p:nvPicPr>
        <p:blipFill>
          <a:blip r:embed="rId4">
            <a:alphaModFix/>
          </a:blip>
          <a:stretch>
            <a:fillRect/>
          </a:stretch>
        </p:blipFill>
        <p:spPr>
          <a:xfrm>
            <a:off x="5307275" y="542475"/>
            <a:ext cx="3653575" cy="2913175"/>
          </a:xfrm>
          <a:prstGeom prst="rect">
            <a:avLst/>
          </a:prstGeom>
          <a:noFill/>
          <a:ln>
            <a:noFill/>
          </a:ln>
        </p:spPr>
      </p:pic>
      <p:sp>
        <p:nvSpPr>
          <p:cNvPr id="149" name="Google Shape;149;p15"/>
          <p:cNvSpPr txBox="1"/>
          <p:nvPr/>
        </p:nvSpPr>
        <p:spPr>
          <a:xfrm>
            <a:off x="196250" y="1691263"/>
            <a:ext cx="4922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After filtering IMDB.df with only numeric variables, we can see that there are 16 numeric variables out of 28 variables.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Some variables have missing data (for example: the duration have 15 records missing data). Additionally, some variables have error in their data. This will be discuss in detail in the next slides.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Missing Data from Variables</a:t>
            </a:r>
            <a:endParaRPr/>
          </a:p>
        </p:txBody>
      </p:sp>
      <p:sp>
        <p:nvSpPr>
          <p:cNvPr id="155" name="Google Shape;155;p16"/>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numeric &lt;- Filter(is.numeric,IMDB.df)</a:t>
            </a:r>
            <a:endParaRPr/>
          </a:p>
          <a:p>
            <a:pPr indent="-311150" lvl="0" marL="457200" rtl="0" algn="l">
              <a:spcBef>
                <a:spcPts val="1200"/>
              </a:spcBef>
              <a:spcAft>
                <a:spcPts val="0"/>
              </a:spcAft>
              <a:buSzPts val="1300"/>
              <a:buChar char="●"/>
            </a:pPr>
            <a:r>
              <a:rPr lang="en"/>
              <a:t>There are a total of 28 variables. 16 of them are numeric</a:t>
            </a:r>
            <a:endParaRPr/>
          </a:p>
          <a:p>
            <a:pPr indent="0" lvl="0" marL="0" rtl="0" algn="l">
              <a:spcBef>
                <a:spcPts val="1200"/>
              </a:spcBef>
              <a:spcAft>
                <a:spcPts val="0"/>
              </a:spcAft>
              <a:buNone/>
            </a:pPr>
            <a:r>
              <a:rPr lang="en"/>
              <a:t>sort(colSums(is.na(numeric)), decreasing = TRUE)</a:t>
            </a:r>
            <a:endParaRPr/>
          </a:p>
          <a:p>
            <a:pPr indent="-311150" lvl="0" marL="457200" rtl="0" algn="l">
              <a:spcBef>
                <a:spcPts val="1200"/>
              </a:spcBef>
              <a:spcAft>
                <a:spcPts val="0"/>
              </a:spcAft>
              <a:buSzPts val="1300"/>
              <a:buChar char="●"/>
            </a:pPr>
            <a:r>
              <a:rPr lang="en"/>
              <a:t>Below is the code we ran to find the missing data points for all numeric variables</a:t>
            </a:r>
            <a:endParaRPr/>
          </a:p>
          <a:p>
            <a:pPr indent="-311150" lvl="0" marL="457200" rtl="0" algn="l">
              <a:spcBef>
                <a:spcPts val="0"/>
              </a:spcBef>
              <a:spcAft>
                <a:spcPts val="0"/>
              </a:spcAft>
              <a:buSzPts val="1300"/>
              <a:buChar char="●"/>
            </a:pPr>
            <a:r>
              <a:rPr lang="en"/>
              <a:t>There are a total of 2059 missing values </a:t>
            </a:r>
            <a:endParaRPr/>
          </a:p>
          <a:p>
            <a:pPr indent="-311150" lvl="0" marL="457200" rtl="0" algn="l">
              <a:spcBef>
                <a:spcPts val="0"/>
              </a:spcBef>
              <a:spcAft>
                <a:spcPts val="0"/>
              </a:spcAft>
              <a:buSzPts val="1300"/>
              <a:buChar char="●"/>
            </a:pPr>
            <a:r>
              <a:rPr lang="en"/>
              <a:t>The amount of missing data values from each numeric variable in the descending order  is shown below</a:t>
            </a:r>
            <a:endParaRPr/>
          </a:p>
        </p:txBody>
      </p:sp>
      <p:pic>
        <p:nvPicPr>
          <p:cNvPr id="156" name="Google Shape;156;p16"/>
          <p:cNvPicPr preferRelativeResize="0"/>
          <p:nvPr/>
        </p:nvPicPr>
        <p:blipFill>
          <a:blip r:embed="rId3">
            <a:alphaModFix/>
          </a:blip>
          <a:stretch>
            <a:fillRect/>
          </a:stretch>
        </p:blipFill>
        <p:spPr>
          <a:xfrm>
            <a:off x="1171400" y="3549575"/>
            <a:ext cx="7291101" cy="117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Containing Outliers</a:t>
            </a:r>
            <a:endParaRPr/>
          </a:p>
        </p:txBody>
      </p:sp>
      <p:sp>
        <p:nvSpPr>
          <p:cNvPr id="162" name="Google Shape;162;p17"/>
          <p:cNvSpPr txBox="1"/>
          <p:nvPr>
            <p:ph idx="1" type="body"/>
          </p:nvPr>
        </p:nvSpPr>
        <p:spPr>
          <a:xfrm>
            <a:off x="1297500" y="1746625"/>
            <a:ext cx="7846500" cy="3576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t>9 variables with outliers are:</a:t>
            </a:r>
            <a:endParaRPr sz="1200"/>
          </a:p>
          <a:p>
            <a:pPr indent="0" lvl="0" marL="0" rtl="0" algn="l">
              <a:lnSpc>
                <a:spcPct val="150000"/>
              </a:lnSpc>
              <a:spcBef>
                <a:spcPts val="0"/>
              </a:spcBef>
              <a:spcAft>
                <a:spcPts val="0"/>
              </a:spcAft>
              <a:buNone/>
            </a:pPr>
            <a:r>
              <a:rPr lang="en" sz="1200"/>
              <a:t>g</a:t>
            </a:r>
            <a:r>
              <a:rPr lang="en" sz="1200"/>
              <a:t>ross</a:t>
            </a:r>
            <a:endParaRPr sz="1200"/>
          </a:p>
          <a:p>
            <a:pPr indent="0" lvl="0" marL="0" rtl="0" algn="l">
              <a:lnSpc>
                <a:spcPct val="150000"/>
              </a:lnSpc>
              <a:spcBef>
                <a:spcPts val="0"/>
              </a:spcBef>
              <a:spcAft>
                <a:spcPts val="0"/>
              </a:spcAft>
              <a:buNone/>
            </a:pPr>
            <a:r>
              <a:rPr lang="en" sz="1200"/>
              <a:t>budget</a:t>
            </a:r>
            <a:endParaRPr sz="1200"/>
          </a:p>
          <a:p>
            <a:pPr indent="0" lvl="0" marL="0" rtl="0" algn="l">
              <a:lnSpc>
                <a:spcPct val="150000"/>
              </a:lnSpc>
              <a:spcBef>
                <a:spcPts val="0"/>
              </a:spcBef>
              <a:spcAft>
                <a:spcPts val="0"/>
              </a:spcAft>
              <a:buNone/>
            </a:pPr>
            <a:r>
              <a:rPr lang="en" sz="1200"/>
              <a:t>duration</a:t>
            </a:r>
            <a:endParaRPr sz="1200"/>
          </a:p>
          <a:p>
            <a:pPr indent="0" lvl="0" marL="0" rtl="0" algn="l">
              <a:lnSpc>
                <a:spcPct val="150000"/>
              </a:lnSpc>
              <a:spcBef>
                <a:spcPts val="0"/>
              </a:spcBef>
              <a:spcAft>
                <a:spcPts val="0"/>
              </a:spcAft>
              <a:buNone/>
            </a:pPr>
            <a:r>
              <a:rPr lang="en" sz="1200"/>
              <a:t>cast_total_facebook_likes</a:t>
            </a:r>
            <a:endParaRPr sz="1200"/>
          </a:p>
          <a:p>
            <a:pPr indent="0" lvl="0" marL="0" rtl="0" algn="l">
              <a:lnSpc>
                <a:spcPct val="150000"/>
              </a:lnSpc>
              <a:spcBef>
                <a:spcPts val="0"/>
              </a:spcBef>
              <a:spcAft>
                <a:spcPts val="0"/>
              </a:spcAft>
              <a:buNone/>
            </a:pPr>
            <a:r>
              <a:rPr lang="en" sz="1200"/>
              <a:t>director_facebook_likes</a:t>
            </a:r>
            <a:endParaRPr sz="1200"/>
          </a:p>
          <a:p>
            <a:pPr indent="0" lvl="0" marL="0" rtl="0" algn="l">
              <a:lnSpc>
                <a:spcPct val="150000"/>
              </a:lnSpc>
              <a:spcBef>
                <a:spcPts val="0"/>
              </a:spcBef>
              <a:spcAft>
                <a:spcPts val="0"/>
              </a:spcAft>
              <a:buNone/>
            </a:pPr>
            <a:r>
              <a:rPr lang="en" sz="1200"/>
              <a:t>actor_1_facebook_likes</a:t>
            </a:r>
            <a:endParaRPr sz="1200"/>
          </a:p>
          <a:p>
            <a:pPr indent="0" lvl="0" marL="0" rtl="0" algn="l">
              <a:lnSpc>
                <a:spcPct val="150000"/>
              </a:lnSpc>
              <a:spcBef>
                <a:spcPts val="0"/>
              </a:spcBef>
              <a:spcAft>
                <a:spcPts val="0"/>
              </a:spcAft>
              <a:buNone/>
            </a:pPr>
            <a:r>
              <a:rPr lang="en" sz="1200"/>
              <a:t>Actor_2_facebook_likes</a:t>
            </a:r>
            <a:endParaRPr sz="1200"/>
          </a:p>
          <a:p>
            <a:pPr indent="0" lvl="0" marL="0" rtl="0" algn="l">
              <a:lnSpc>
                <a:spcPct val="150000"/>
              </a:lnSpc>
              <a:spcBef>
                <a:spcPts val="0"/>
              </a:spcBef>
              <a:spcAft>
                <a:spcPts val="0"/>
              </a:spcAft>
              <a:buNone/>
            </a:pPr>
            <a:r>
              <a:rPr lang="en" sz="1200"/>
              <a:t>actor_3_facebook_likes</a:t>
            </a:r>
            <a:endParaRPr sz="1200"/>
          </a:p>
          <a:p>
            <a:pPr indent="0" lvl="0" marL="0" rtl="0" algn="l">
              <a:lnSpc>
                <a:spcPct val="150000"/>
              </a:lnSpc>
              <a:spcBef>
                <a:spcPts val="0"/>
              </a:spcBef>
              <a:spcAft>
                <a:spcPts val="0"/>
              </a:spcAft>
              <a:buNone/>
            </a:pPr>
            <a:r>
              <a:rPr lang="en" sz="1200"/>
              <a:t>movie_facebook_like</a:t>
            </a:r>
            <a:endParaRPr sz="1200"/>
          </a:p>
          <a:p>
            <a:pPr indent="0" lvl="0" marL="0" rtl="0" algn="l">
              <a:lnSpc>
                <a:spcPct val="150000"/>
              </a:lnSpc>
              <a:spcBef>
                <a:spcPts val="0"/>
              </a:spcBef>
              <a:spcAft>
                <a:spcPts val="0"/>
              </a:spcAft>
              <a:buNone/>
            </a:pPr>
            <a:r>
              <a:t/>
            </a:r>
            <a:endParaRPr sz="1200"/>
          </a:p>
        </p:txBody>
      </p:sp>
      <p:pic>
        <p:nvPicPr>
          <p:cNvPr id="163" name="Google Shape;163;p17"/>
          <p:cNvPicPr preferRelativeResize="0"/>
          <p:nvPr/>
        </p:nvPicPr>
        <p:blipFill>
          <a:blip r:embed="rId3">
            <a:alphaModFix/>
          </a:blip>
          <a:stretch>
            <a:fillRect/>
          </a:stretch>
        </p:blipFill>
        <p:spPr>
          <a:xfrm>
            <a:off x="3790574" y="1746625"/>
            <a:ext cx="4629025" cy="2987575"/>
          </a:xfrm>
          <a:prstGeom prst="rect">
            <a:avLst/>
          </a:prstGeom>
          <a:noFill/>
          <a:ln>
            <a:noFill/>
          </a:ln>
        </p:spPr>
      </p:pic>
      <p:sp>
        <p:nvSpPr>
          <p:cNvPr id="164" name="Google Shape;164;p17"/>
          <p:cNvSpPr txBox="1"/>
          <p:nvPr/>
        </p:nvSpPr>
        <p:spPr>
          <a:xfrm>
            <a:off x="1297500" y="935325"/>
            <a:ext cx="71475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lt1"/>
                </a:solidFill>
                <a:latin typeface="Lato"/>
                <a:ea typeface="Lato"/>
                <a:cs typeface="Lato"/>
                <a:sym typeface="Lato"/>
              </a:rPr>
              <a:t>There are 9 variables with outstanding outliers . We evaluate by comparing the max value  with the  3rd quartile as well as looking at the box plot visualization. Below is a boxplot example of movie duration.</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Erroneous Data</a:t>
            </a:r>
            <a:endParaRPr/>
          </a:p>
        </p:txBody>
      </p:sp>
      <p:sp>
        <p:nvSpPr>
          <p:cNvPr id="170" name="Google Shape;170;p18"/>
          <p:cNvSpPr txBox="1"/>
          <p:nvPr>
            <p:ph idx="1" type="body"/>
          </p:nvPr>
        </p:nvSpPr>
        <p:spPr>
          <a:xfrm>
            <a:off x="1297500" y="2125575"/>
            <a:ext cx="3399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Erroneous variables:</a:t>
            </a:r>
            <a:r>
              <a:rPr lang="en"/>
              <a:t> </a:t>
            </a:r>
            <a:endParaRPr/>
          </a:p>
          <a:p>
            <a:pPr indent="-311150" lvl="0" marL="457200" rtl="0" algn="l">
              <a:spcBef>
                <a:spcPts val="1200"/>
              </a:spcBef>
              <a:spcAft>
                <a:spcPts val="0"/>
              </a:spcAft>
              <a:buSzPts val="1300"/>
              <a:buChar char="●"/>
            </a:pPr>
            <a:r>
              <a:rPr lang="en"/>
              <a:t>actor_1_facebook_likes     </a:t>
            </a:r>
            <a:endParaRPr/>
          </a:p>
          <a:p>
            <a:pPr indent="-311150" lvl="0" marL="457200" rtl="0" algn="l">
              <a:spcBef>
                <a:spcPts val="0"/>
              </a:spcBef>
              <a:spcAft>
                <a:spcPts val="0"/>
              </a:spcAft>
              <a:buSzPts val="1300"/>
              <a:buChar char="●"/>
            </a:pPr>
            <a:r>
              <a:rPr lang="en"/>
              <a:t>cast_total_facebook_likes         </a:t>
            </a:r>
            <a:endParaRPr/>
          </a:p>
          <a:p>
            <a:pPr indent="-311150" lvl="0" marL="457200" rtl="0" algn="l">
              <a:spcBef>
                <a:spcPts val="0"/>
              </a:spcBef>
              <a:spcAft>
                <a:spcPts val="0"/>
              </a:spcAft>
              <a:buSzPts val="1300"/>
              <a:buChar char="●"/>
            </a:pPr>
            <a:r>
              <a:rPr lang="en"/>
              <a:t>Facenumber_in_poster</a:t>
            </a:r>
            <a:endParaRPr/>
          </a:p>
          <a:p>
            <a:pPr indent="-311150" lvl="0" marL="457200" rtl="0" algn="l">
              <a:spcBef>
                <a:spcPts val="0"/>
              </a:spcBef>
              <a:spcAft>
                <a:spcPts val="0"/>
              </a:spcAft>
              <a:buSzPts val="1300"/>
              <a:buChar char="●"/>
            </a:pPr>
            <a:r>
              <a:rPr lang="en"/>
              <a:t>budget            </a:t>
            </a:r>
            <a:endParaRPr/>
          </a:p>
          <a:p>
            <a:pPr indent="-311150" lvl="0" marL="457200" rtl="0" algn="l">
              <a:spcBef>
                <a:spcPts val="0"/>
              </a:spcBef>
              <a:spcAft>
                <a:spcPts val="0"/>
              </a:spcAft>
              <a:buSzPts val="1300"/>
              <a:buChar char="●"/>
            </a:pPr>
            <a:r>
              <a:rPr lang="en"/>
              <a:t>actor_2_facebook_likes   </a:t>
            </a:r>
            <a:endParaRPr/>
          </a:p>
          <a:p>
            <a:pPr indent="-311150" lvl="0" marL="457200" rtl="0" algn="l">
              <a:spcBef>
                <a:spcPts val="0"/>
              </a:spcBef>
              <a:spcAft>
                <a:spcPts val="0"/>
              </a:spcAft>
              <a:buSzPts val="1300"/>
              <a:buChar char="●"/>
            </a:pPr>
            <a:r>
              <a:rPr lang="en"/>
              <a:t>Movie_facebook_likes</a:t>
            </a:r>
            <a:endParaRPr/>
          </a:p>
        </p:txBody>
      </p:sp>
      <p:pic>
        <p:nvPicPr>
          <p:cNvPr id="171" name="Google Shape;171;p18"/>
          <p:cNvPicPr preferRelativeResize="0"/>
          <p:nvPr/>
        </p:nvPicPr>
        <p:blipFill>
          <a:blip r:embed="rId3">
            <a:alphaModFix/>
          </a:blip>
          <a:stretch>
            <a:fillRect/>
          </a:stretch>
        </p:blipFill>
        <p:spPr>
          <a:xfrm>
            <a:off x="4142900" y="2063600"/>
            <a:ext cx="4594851" cy="2378450"/>
          </a:xfrm>
          <a:prstGeom prst="rect">
            <a:avLst/>
          </a:prstGeom>
          <a:noFill/>
          <a:ln>
            <a:noFill/>
          </a:ln>
        </p:spPr>
      </p:pic>
      <p:sp>
        <p:nvSpPr>
          <p:cNvPr id="172" name="Google Shape;172;p18"/>
          <p:cNvSpPr txBox="1"/>
          <p:nvPr/>
        </p:nvSpPr>
        <p:spPr>
          <a:xfrm>
            <a:off x="1200150" y="947600"/>
            <a:ext cx="6743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The erroneous data can be checked looking at the outliers and the negative values. We see what the variable represents, if the value is not possible for what the variable represents, that might be an error possibly.</a:t>
            </a:r>
            <a:endParaRPr sz="1200">
              <a:solidFill>
                <a:schemeClr val="lt1"/>
              </a:solidFill>
            </a:endParaRPr>
          </a:p>
          <a:p>
            <a:pPr indent="0" lvl="0" marL="0" rtl="0" algn="l">
              <a:spcBef>
                <a:spcPts val="0"/>
              </a:spcBef>
              <a:spcAft>
                <a:spcPts val="0"/>
              </a:spcAft>
              <a:buNone/>
            </a:pPr>
            <a:r>
              <a:rPr lang="en" sz="1200">
                <a:solidFill>
                  <a:schemeClr val="lt1"/>
                </a:solidFill>
              </a:rPr>
              <a:t>In this case, there are no negative values but by evaluating the outliers of some variables, we found that some of the variables below are erroneous.</a:t>
            </a:r>
            <a:endParaRPr sz="1200">
              <a:solidFill>
                <a:schemeClr val="lt1"/>
              </a:solidFill>
            </a:endParaRPr>
          </a:p>
          <a:p>
            <a:pPr indent="0" lvl="0" marL="0" rtl="0" algn="l">
              <a:spcBef>
                <a:spcPts val="0"/>
              </a:spcBef>
              <a:spcAft>
                <a:spcPts val="0"/>
              </a:spcAft>
              <a:buNone/>
            </a:pPr>
            <a:r>
              <a:t/>
            </a:r>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72700" y="356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Table with Heatmap</a:t>
            </a:r>
            <a:endParaRPr/>
          </a:p>
        </p:txBody>
      </p:sp>
      <p:sp>
        <p:nvSpPr>
          <p:cNvPr id="178" name="Google Shape;178;p19"/>
          <p:cNvSpPr txBox="1"/>
          <p:nvPr>
            <p:ph idx="1" type="body"/>
          </p:nvPr>
        </p:nvSpPr>
        <p:spPr>
          <a:xfrm>
            <a:off x="303900" y="1489275"/>
            <a:ext cx="3942000" cy="33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Most correlation between variables are positive (correlations range from 0 to 1)</a:t>
            </a:r>
            <a:endParaRPr sz="1200"/>
          </a:p>
          <a:p>
            <a:pPr indent="0" lvl="0" marL="0" rtl="0" algn="l">
              <a:spcBef>
                <a:spcPts val="1200"/>
              </a:spcBef>
              <a:spcAft>
                <a:spcPts val="0"/>
              </a:spcAft>
              <a:buNone/>
            </a:pPr>
            <a:r>
              <a:rPr lang="en" sz="1200"/>
              <a:t>- </a:t>
            </a:r>
            <a:r>
              <a:rPr lang="en" sz="1200"/>
              <a:t>The </a:t>
            </a:r>
            <a:r>
              <a:rPr lang="en" sz="1200"/>
              <a:t>majority</a:t>
            </a:r>
            <a:r>
              <a:rPr lang="en" sz="1200"/>
              <a:t> of the relationship between variables are either very weak (</a:t>
            </a:r>
            <a:r>
              <a:rPr lang="en" sz="1200"/>
              <a:t>0 - 0.19) or weak (0.2 - 0.39).</a:t>
            </a:r>
            <a:endParaRPr sz="1200"/>
          </a:p>
          <a:p>
            <a:pPr indent="0" lvl="0" marL="0" rtl="0" algn="l">
              <a:spcBef>
                <a:spcPts val="1200"/>
              </a:spcBef>
              <a:spcAft>
                <a:spcPts val="0"/>
              </a:spcAft>
              <a:buNone/>
            </a:pPr>
            <a:r>
              <a:rPr lang="en" sz="1200"/>
              <a:t>- Some of them have moderate (0.4 - 0.59) or strong (0.6 - 0.79) relationship like number of voted users and number of users for review. However, this relationship is not strong enough to exclude one of the variable.</a:t>
            </a:r>
            <a:endParaRPr sz="1200"/>
          </a:p>
          <a:p>
            <a:pPr indent="0" lvl="0" marL="0" rtl="0" algn="l">
              <a:spcBef>
                <a:spcPts val="1200"/>
              </a:spcBef>
              <a:spcAft>
                <a:spcPts val="1200"/>
              </a:spcAft>
              <a:buNone/>
            </a:pPr>
            <a:r>
              <a:rPr lang="en" sz="1200"/>
              <a:t>- The pair of variables having the strongest correlation is actor_1_facebook_likes and cast_total_facebook_like with a correlation of 0.94</a:t>
            </a:r>
            <a:endParaRPr sz="1200"/>
          </a:p>
        </p:txBody>
      </p:sp>
      <p:pic>
        <p:nvPicPr>
          <p:cNvPr id="179" name="Google Shape;179;p19"/>
          <p:cNvPicPr preferRelativeResize="0"/>
          <p:nvPr/>
        </p:nvPicPr>
        <p:blipFill>
          <a:blip r:embed="rId3">
            <a:alphaModFix/>
          </a:blip>
          <a:stretch>
            <a:fillRect/>
          </a:stretch>
        </p:blipFill>
        <p:spPr>
          <a:xfrm>
            <a:off x="4438573" y="1489274"/>
            <a:ext cx="4362524" cy="2824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50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a:t>
            </a:r>
            <a:r>
              <a:rPr lang="en"/>
              <a:t>1</a:t>
            </a:r>
            <a:endParaRPr/>
          </a:p>
        </p:txBody>
      </p:sp>
      <p:pic>
        <p:nvPicPr>
          <p:cNvPr id="185" name="Google Shape;185;p20"/>
          <p:cNvPicPr preferRelativeResize="0"/>
          <p:nvPr/>
        </p:nvPicPr>
        <p:blipFill>
          <a:blip r:embed="rId3">
            <a:alphaModFix/>
          </a:blip>
          <a:stretch>
            <a:fillRect/>
          </a:stretch>
        </p:blipFill>
        <p:spPr>
          <a:xfrm>
            <a:off x="3853200" y="1076925"/>
            <a:ext cx="4374389" cy="2293488"/>
          </a:xfrm>
          <a:prstGeom prst="rect">
            <a:avLst/>
          </a:prstGeom>
          <a:noFill/>
          <a:ln>
            <a:noFill/>
          </a:ln>
        </p:spPr>
      </p:pic>
      <p:pic>
        <p:nvPicPr>
          <p:cNvPr id="186" name="Google Shape;186;p20"/>
          <p:cNvPicPr preferRelativeResize="0"/>
          <p:nvPr/>
        </p:nvPicPr>
        <p:blipFill>
          <a:blip r:embed="rId4">
            <a:alphaModFix/>
          </a:blip>
          <a:stretch>
            <a:fillRect/>
          </a:stretch>
        </p:blipFill>
        <p:spPr>
          <a:xfrm>
            <a:off x="640275" y="1076925"/>
            <a:ext cx="2906425" cy="1730225"/>
          </a:xfrm>
          <a:prstGeom prst="rect">
            <a:avLst/>
          </a:prstGeom>
          <a:noFill/>
          <a:ln>
            <a:noFill/>
          </a:ln>
        </p:spPr>
      </p:pic>
      <p:sp>
        <p:nvSpPr>
          <p:cNvPr id="187" name="Google Shape;187;p20"/>
          <p:cNvSpPr txBox="1"/>
          <p:nvPr/>
        </p:nvSpPr>
        <p:spPr>
          <a:xfrm>
            <a:off x="193950" y="3519275"/>
            <a:ext cx="87561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Most films have an IMDB score from 5 to 8. Specifically, each score range (5-6, 6-7, and 7-8) have more than 1000 films.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The IMDB score range with the largest number of </a:t>
            </a:r>
            <a:r>
              <a:rPr lang="en">
                <a:solidFill>
                  <a:schemeClr val="lt1"/>
                </a:solidFill>
              </a:rPr>
              <a:t>films </a:t>
            </a:r>
            <a:r>
              <a:rPr lang="en">
                <a:solidFill>
                  <a:schemeClr val="lt1"/>
                </a:solidFill>
              </a:rPr>
              <a:t>is 6-7 (1,500+ films)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Only few films are listed in the </a:t>
            </a:r>
            <a:r>
              <a:rPr i="1" lang="en">
                <a:solidFill>
                  <a:schemeClr val="lt1"/>
                </a:solidFill>
              </a:rPr>
              <a:t>IMDB top 250</a:t>
            </a:r>
            <a:r>
              <a:rPr lang="en">
                <a:solidFill>
                  <a:schemeClr val="lt1"/>
                </a:solidFill>
              </a:rPr>
              <a:t> thanks to their their high score (above 8). Furthermore, the number of films reach 9 and above is significantly low</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50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 2</a:t>
            </a:r>
            <a:endParaRPr/>
          </a:p>
        </p:txBody>
      </p:sp>
      <p:pic>
        <p:nvPicPr>
          <p:cNvPr id="193" name="Google Shape;193;p21"/>
          <p:cNvPicPr preferRelativeResize="0"/>
          <p:nvPr/>
        </p:nvPicPr>
        <p:blipFill rotWithShape="1">
          <a:blip r:embed="rId3">
            <a:alphaModFix/>
          </a:blip>
          <a:srcRect b="0" l="631" r="641" t="0"/>
          <a:stretch/>
        </p:blipFill>
        <p:spPr>
          <a:xfrm>
            <a:off x="383163" y="2471675"/>
            <a:ext cx="4306303" cy="2257800"/>
          </a:xfrm>
          <a:prstGeom prst="rect">
            <a:avLst/>
          </a:prstGeom>
          <a:noFill/>
          <a:ln>
            <a:noFill/>
          </a:ln>
        </p:spPr>
      </p:pic>
      <p:sp>
        <p:nvSpPr>
          <p:cNvPr id="194" name="Google Shape;194;p21"/>
          <p:cNvSpPr txBox="1"/>
          <p:nvPr/>
        </p:nvSpPr>
        <p:spPr>
          <a:xfrm>
            <a:off x="5127850" y="1019075"/>
            <a:ext cx="3515700" cy="3632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Char char="●"/>
            </a:pPr>
            <a:r>
              <a:rPr lang="en">
                <a:solidFill>
                  <a:schemeClr val="lt1"/>
                </a:solidFill>
              </a:rPr>
              <a:t>Out of 5043 films in the database, more than 4,500 have a duration from 50 to 150 minutes. This means 90% of the films are 50 to 150 minutes long.</a:t>
            </a:r>
            <a:endParaRPr>
              <a:solidFill>
                <a:schemeClr val="lt1"/>
              </a:solidFill>
            </a:endParaRPr>
          </a:p>
          <a:p>
            <a:pPr indent="-317500" lvl="0" marL="457200" rtl="0" algn="l">
              <a:lnSpc>
                <a:spcPct val="150000"/>
              </a:lnSpc>
              <a:spcBef>
                <a:spcPts val="0"/>
              </a:spcBef>
              <a:spcAft>
                <a:spcPts val="0"/>
              </a:spcAft>
              <a:buClr>
                <a:schemeClr val="lt1"/>
              </a:buClr>
              <a:buSzPts val="1400"/>
              <a:buChar char="●"/>
            </a:pPr>
            <a:r>
              <a:rPr lang="en">
                <a:solidFill>
                  <a:schemeClr val="lt1"/>
                </a:solidFill>
              </a:rPr>
              <a:t>For the remaining movies, some of them either have a duration below 50 minutes or between 150 and 200 minutes.</a:t>
            </a:r>
            <a:endParaRPr>
              <a:solidFill>
                <a:schemeClr val="lt1"/>
              </a:solidFill>
            </a:endParaRPr>
          </a:p>
          <a:p>
            <a:pPr indent="-317500" lvl="0" marL="457200" rtl="0" algn="l">
              <a:lnSpc>
                <a:spcPct val="150000"/>
              </a:lnSpc>
              <a:spcBef>
                <a:spcPts val="0"/>
              </a:spcBef>
              <a:spcAft>
                <a:spcPts val="0"/>
              </a:spcAft>
              <a:buClr>
                <a:schemeClr val="lt1"/>
              </a:buClr>
              <a:buSzPts val="1400"/>
              <a:buChar char="●"/>
            </a:pPr>
            <a:r>
              <a:rPr lang="en">
                <a:solidFill>
                  <a:schemeClr val="lt1"/>
                </a:solidFill>
              </a:rPr>
              <a:t>V</a:t>
            </a:r>
            <a:r>
              <a:rPr lang="en">
                <a:solidFill>
                  <a:schemeClr val="lt1"/>
                </a:solidFill>
              </a:rPr>
              <a:t>ery few movies have a duration of more than 200 minutes</a:t>
            </a:r>
            <a:endParaRPr>
              <a:solidFill>
                <a:schemeClr val="lt1"/>
              </a:solidFill>
            </a:endParaRPr>
          </a:p>
        </p:txBody>
      </p:sp>
      <p:pic>
        <p:nvPicPr>
          <p:cNvPr id="195" name="Google Shape;195;p21"/>
          <p:cNvPicPr preferRelativeResize="0"/>
          <p:nvPr/>
        </p:nvPicPr>
        <p:blipFill>
          <a:blip r:embed="rId4">
            <a:alphaModFix/>
          </a:blip>
          <a:stretch>
            <a:fillRect/>
          </a:stretch>
        </p:blipFill>
        <p:spPr>
          <a:xfrm>
            <a:off x="1364725" y="1019073"/>
            <a:ext cx="2343175" cy="13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