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4" r:id="rId3"/>
    <p:sldId id="260" r:id="rId4"/>
    <p:sldId id="272" r:id="rId5"/>
    <p:sldId id="265" r:id="rId6"/>
    <p:sldId id="268" r:id="rId7"/>
    <p:sldId id="267" r:id="rId8"/>
    <p:sldId id="269" r:id="rId9"/>
    <p:sldId id="270" r:id="rId10"/>
    <p:sldId id="273" r:id="rId11"/>
    <p:sldId id="271" r:id="rId12"/>
    <p:sldId id="274" r:id="rId13"/>
    <p:sldId id="275" r:id="rId14"/>
    <p:sldId id="276" r:id="rId15"/>
    <p:sldId id="277" r:id="rId16"/>
    <p:sldId id="263" r:id="rId17"/>
  </p:sldIdLst>
  <p:sldSz cx="9144000" cy="5143500" type="screen16x9"/>
  <p:notesSz cx="6858000" cy="9144000"/>
  <p:embeddedFontLst>
    <p:embeddedFont>
      <p:font typeface="Lato" panose="020B0604020202020204" charset="0"/>
      <p:regular r:id="rId19"/>
      <p:bold r:id="rId20"/>
      <p:italic r:id="rId21"/>
      <p:boldItalic r:id="rId22"/>
    </p:embeddedFont>
    <p:embeddedFont>
      <p:font typeface="Ralew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187426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11096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1329062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3013740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1542142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102763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e6158a6f_0_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e6158a6f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8df41830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8df41830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23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e6158a6f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e6158a6f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7337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66442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340581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406344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3928171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e6158a6f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e6158a6f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Glove’s primary goals are to collect/transfer raw data to the desktop with minimum latency.</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Desktop application performs  most data processing.</a:t>
            </a:r>
            <a:endParaRPr sz="1300">
              <a:solidFill>
                <a:srgbClr val="595959"/>
              </a:solidFill>
              <a:latin typeface="Lato"/>
              <a:ea typeface="Lato"/>
              <a:cs typeface="Lato"/>
              <a:sym typeface="Lato"/>
            </a:endParaRPr>
          </a:p>
          <a:p>
            <a:pPr marL="457200" lvl="0" indent="-311150" algn="l" rtl="0">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Processed data controls the video game demo.</a:t>
            </a:r>
            <a:endParaRPr/>
          </a:p>
        </p:txBody>
      </p:sp>
    </p:spTree>
    <p:extLst>
      <p:ext uri="{BB962C8B-B14F-4D97-AF65-F5344CB8AC3E}">
        <p14:creationId xmlns:p14="http://schemas.microsoft.com/office/powerpoint/2010/main" val="363045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Hand Tracking Glove</a:t>
            </a:r>
            <a:endParaRPr/>
          </a:p>
        </p:txBody>
      </p:sp>
      <p:sp>
        <p:nvSpPr>
          <p:cNvPr id="87" name="Google Shape;87;p13"/>
          <p:cNvSpPr txBox="1">
            <a:spLocks noGrp="1"/>
          </p:cNvSpPr>
          <p:nvPr>
            <p:ph type="subTitle" idx="1"/>
          </p:nvPr>
        </p:nvSpPr>
        <p:spPr>
          <a:xfrm>
            <a:off x="729627" y="3172899"/>
            <a:ext cx="7688100" cy="81415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Presented by Daniel Hamilton (EE)</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dirty="0"/>
              <a:t>Consulting Engineer - Shantanu Gulgule (EE)</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Preliminary Design Report Features (CHARGER)</a:t>
            </a:r>
            <a:endParaRPr dirty="0"/>
          </a:p>
        </p:txBody>
      </p:sp>
      <p:pic>
        <p:nvPicPr>
          <p:cNvPr id="4" name="Picture 3">
            <a:extLst>
              <a:ext uri="{FF2B5EF4-FFF2-40B4-BE49-F238E27FC236}">
                <a16:creationId xmlns:a16="http://schemas.microsoft.com/office/drawing/2014/main" id="{2BDF2A7C-6CB7-42CA-B813-3817F8959FD6}"/>
              </a:ext>
            </a:extLst>
          </p:cNvPr>
          <p:cNvPicPr>
            <a:picLocks noChangeAspect="1"/>
          </p:cNvPicPr>
          <p:nvPr/>
        </p:nvPicPr>
        <p:blipFill>
          <a:blip r:embed="rId3"/>
          <a:stretch>
            <a:fillRect/>
          </a:stretch>
        </p:blipFill>
        <p:spPr>
          <a:xfrm rot="16200000">
            <a:off x="3028253" y="431903"/>
            <a:ext cx="3087494" cy="5143500"/>
          </a:xfrm>
          <a:prstGeom prst="rect">
            <a:avLst/>
          </a:prstGeom>
        </p:spPr>
      </p:pic>
    </p:spTree>
    <p:extLst>
      <p:ext uri="{BB962C8B-B14F-4D97-AF65-F5344CB8AC3E}">
        <p14:creationId xmlns:p14="http://schemas.microsoft.com/office/powerpoint/2010/main" val="63023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49" y="596100"/>
            <a:ext cx="7824679"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(Device Detection)</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738664"/>
          </a:xfrm>
          <a:prstGeom prst="rect">
            <a:avLst/>
          </a:prstGeom>
          <a:noFill/>
        </p:spPr>
        <p:txBody>
          <a:bodyPr wrap="square">
            <a:spAutoFit/>
          </a:bodyPr>
          <a:lstStyle/>
          <a:p>
            <a:r>
              <a:rPr lang="en-US" b="1" dirty="0"/>
              <a:t>Feature</a:t>
            </a:r>
          </a:p>
          <a:p>
            <a:pPr marL="342900" indent="-342900">
              <a:buFont typeface="+mj-lt"/>
              <a:buAutoNum type="arabicPeriod"/>
            </a:pPr>
            <a:r>
              <a:rPr lang="en-US" dirty="0"/>
              <a:t>The charger PCB will automatically detect when the glove PCB is connected or disconnected even if the Li-ion battery on the glove PCB is fully depleted. </a:t>
            </a:r>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2010770"/>
            <a:ext cx="7688700" cy="954107"/>
          </a:xfrm>
          <a:prstGeom prst="rect">
            <a:avLst/>
          </a:prstGeom>
          <a:noFill/>
        </p:spPr>
        <p:txBody>
          <a:bodyPr wrap="square">
            <a:spAutoFit/>
          </a:bodyPr>
          <a:lstStyle/>
          <a:p>
            <a:r>
              <a:rPr lang="en-US" b="1" dirty="0"/>
              <a:t>Status</a:t>
            </a:r>
          </a:p>
          <a:p>
            <a:pPr marL="342900" indent="-342900">
              <a:buFont typeface="+mj-lt"/>
              <a:buAutoNum type="arabicPeriod"/>
            </a:pPr>
            <a:r>
              <a:rPr lang="en-US" dirty="0">
                <a:solidFill>
                  <a:srgbClr val="00B050"/>
                </a:solidFill>
              </a:rPr>
              <a:t>Complete. </a:t>
            </a:r>
            <a:r>
              <a:rPr lang="en-US" dirty="0"/>
              <a:t>A pullup resistor on the charger is pulled low when connected to the glove through the charge cable. Combining an XOR gate with an RC circuit creates a short pulse when a connection/disconnection happens. </a:t>
            </a:r>
          </a:p>
        </p:txBody>
      </p:sp>
      <p:pic>
        <p:nvPicPr>
          <p:cNvPr id="3" name="Picture 2">
            <a:extLst>
              <a:ext uri="{FF2B5EF4-FFF2-40B4-BE49-F238E27FC236}">
                <a16:creationId xmlns:a16="http://schemas.microsoft.com/office/drawing/2014/main" id="{F1AF1534-0928-4011-891C-AD9CB442C825}"/>
              </a:ext>
            </a:extLst>
          </p:cNvPr>
          <p:cNvPicPr>
            <a:picLocks noChangeAspect="1"/>
          </p:cNvPicPr>
          <p:nvPr/>
        </p:nvPicPr>
        <p:blipFill>
          <a:blip r:embed="rId3"/>
          <a:stretch>
            <a:fillRect/>
          </a:stretch>
        </p:blipFill>
        <p:spPr>
          <a:xfrm rot="16200000">
            <a:off x="2879597" y="1890494"/>
            <a:ext cx="1966205" cy="4282824"/>
          </a:xfrm>
          <a:prstGeom prst="rect">
            <a:avLst/>
          </a:prstGeom>
        </p:spPr>
      </p:pic>
      <p:sp>
        <p:nvSpPr>
          <p:cNvPr id="4" name="Rectangle 3">
            <a:extLst>
              <a:ext uri="{FF2B5EF4-FFF2-40B4-BE49-F238E27FC236}">
                <a16:creationId xmlns:a16="http://schemas.microsoft.com/office/drawing/2014/main" id="{BC7CFC9D-749C-4A2F-B406-6C3B12386BB7}"/>
              </a:ext>
            </a:extLst>
          </p:cNvPr>
          <p:cNvSpPr/>
          <p:nvPr/>
        </p:nvSpPr>
        <p:spPr>
          <a:xfrm>
            <a:off x="3570194" y="4155141"/>
            <a:ext cx="1264024" cy="5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90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49" y="596100"/>
            <a:ext cx="7824679"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(Tune Generator)</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938719"/>
          </a:xfrm>
          <a:prstGeom prst="rect">
            <a:avLst/>
          </a:prstGeom>
          <a:noFill/>
        </p:spPr>
        <p:txBody>
          <a:bodyPr wrap="square">
            <a:spAutoFit/>
          </a:bodyPr>
          <a:lstStyle/>
          <a:p>
            <a:r>
              <a:rPr lang="en-US" sz="1100" b="1" dirty="0"/>
              <a:t>Feature</a:t>
            </a:r>
          </a:p>
          <a:p>
            <a:pPr marL="342900" indent="-342900">
              <a:buFont typeface="+mj-lt"/>
              <a:buAutoNum type="arabicPeriod"/>
            </a:pPr>
            <a:r>
              <a:rPr lang="en-US" sz="1100" dirty="0"/>
              <a:t>When connected or disconnected, play a 4-note tune. The tunes should be played forwards or backwards when connected / disconnected.</a:t>
            </a:r>
          </a:p>
          <a:p>
            <a:pPr marL="342900" indent="-342900">
              <a:buFont typeface="+mj-lt"/>
              <a:buAutoNum type="arabicPeriod"/>
            </a:pPr>
            <a:r>
              <a:rPr lang="en-US" sz="1100" dirty="0"/>
              <a:t>This must work independently of the glove – i.e. must work without using the microcontroller and glove battery charge should not affect the tune generator.</a:t>
            </a:r>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2227316"/>
            <a:ext cx="7688700" cy="769441"/>
          </a:xfrm>
          <a:prstGeom prst="rect">
            <a:avLst/>
          </a:prstGeom>
          <a:noFill/>
        </p:spPr>
        <p:txBody>
          <a:bodyPr wrap="square">
            <a:spAutoFit/>
          </a:bodyPr>
          <a:lstStyle/>
          <a:p>
            <a:r>
              <a:rPr lang="en-US" sz="1100" b="1" dirty="0"/>
              <a:t>Status</a:t>
            </a:r>
          </a:p>
          <a:p>
            <a:pPr marL="342900" indent="-342900">
              <a:buFont typeface="+mj-lt"/>
              <a:buAutoNum type="arabicPeriod"/>
            </a:pPr>
            <a:r>
              <a:rPr lang="en-US" sz="1100" dirty="0">
                <a:solidFill>
                  <a:srgbClr val="00B050"/>
                </a:solidFill>
              </a:rPr>
              <a:t>Complete. </a:t>
            </a:r>
            <a:r>
              <a:rPr lang="en-US" sz="1100" dirty="0"/>
              <a:t>Controlled direction of the tune using a counter’s DIR pin. Used a DFF with the connection detector circuit to decide whether to play the tune forwards or backwards.</a:t>
            </a:r>
          </a:p>
          <a:p>
            <a:pPr marL="342900" indent="-342900">
              <a:buFont typeface="+mj-lt"/>
              <a:buAutoNum type="arabicPeriod"/>
            </a:pPr>
            <a:r>
              <a:rPr lang="en-US" sz="1100" dirty="0">
                <a:solidFill>
                  <a:srgbClr val="00B050"/>
                </a:solidFill>
              </a:rPr>
              <a:t>Complete. </a:t>
            </a:r>
            <a:r>
              <a:rPr lang="en-US" sz="1100" dirty="0"/>
              <a:t>Used timers, counters, and logic gates to control the frequency of the note generated.</a:t>
            </a:r>
          </a:p>
        </p:txBody>
      </p:sp>
      <p:pic>
        <p:nvPicPr>
          <p:cNvPr id="5" name="Picture 4">
            <a:extLst>
              <a:ext uri="{FF2B5EF4-FFF2-40B4-BE49-F238E27FC236}">
                <a16:creationId xmlns:a16="http://schemas.microsoft.com/office/drawing/2014/main" id="{11F2A32F-ED69-4A92-AC11-70727C849C1E}"/>
              </a:ext>
            </a:extLst>
          </p:cNvPr>
          <p:cNvPicPr>
            <a:picLocks noChangeAspect="1"/>
          </p:cNvPicPr>
          <p:nvPr/>
        </p:nvPicPr>
        <p:blipFill>
          <a:blip r:embed="rId3"/>
          <a:stretch>
            <a:fillRect/>
          </a:stretch>
        </p:blipFill>
        <p:spPr>
          <a:xfrm rot="16200000">
            <a:off x="3393085" y="2356595"/>
            <a:ext cx="1957432" cy="3260914"/>
          </a:xfrm>
          <a:prstGeom prst="rect">
            <a:avLst/>
          </a:prstGeom>
        </p:spPr>
      </p:pic>
      <p:sp>
        <p:nvSpPr>
          <p:cNvPr id="6" name="Rectangle 5">
            <a:extLst>
              <a:ext uri="{FF2B5EF4-FFF2-40B4-BE49-F238E27FC236}">
                <a16:creationId xmlns:a16="http://schemas.microsoft.com/office/drawing/2014/main" id="{1C774065-BE3A-49CD-A520-776A3B6518D5}"/>
              </a:ext>
            </a:extLst>
          </p:cNvPr>
          <p:cNvSpPr/>
          <p:nvPr/>
        </p:nvSpPr>
        <p:spPr>
          <a:xfrm>
            <a:off x="4282887" y="3543300"/>
            <a:ext cx="1573307" cy="7463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97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49" y="596100"/>
            <a:ext cx="7824679"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(Audio Amps)</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954107"/>
          </a:xfrm>
          <a:prstGeom prst="rect">
            <a:avLst/>
          </a:prstGeom>
          <a:noFill/>
        </p:spPr>
        <p:txBody>
          <a:bodyPr wrap="square">
            <a:spAutoFit/>
          </a:bodyPr>
          <a:lstStyle/>
          <a:p>
            <a:r>
              <a:rPr lang="en-US" b="1" dirty="0"/>
              <a:t>Feature</a:t>
            </a:r>
          </a:p>
          <a:p>
            <a:pPr marL="342900" indent="-342900">
              <a:buFont typeface="+mj-lt"/>
              <a:buAutoNum type="arabicPeriod"/>
            </a:pPr>
            <a:r>
              <a:rPr lang="en-US" dirty="0"/>
              <a:t>Volume should be set to a comfortable volume using a voltage amplifier.</a:t>
            </a:r>
          </a:p>
          <a:p>
            <a:pPr marL="342900" indent="-342900">
              <a:buFont typeface="+mj-lt"/>
              <a:buAutoNum type="arabicPeriod"/>
            </a:pPr>
            <a:r>
              <a:rPr lang="en-US" dirty="0"/>
              <a:t>Audio should be output to a low-impedance speaker. This requires power amplification using a class AB amplifier.</a:t>
            </a:r>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3162405"/>
            <a:ext cx="7688700" cy="738664"/>
          </a:xfrm>
          <a:prstGeom prst="rect">
            <a:avLst/>
          </a:prstGeom>
          <a:noFill/>
        </p:spPr>
        <p:txBody>
          <a:bodyPr wrap="square">
            <a:spAutoFit/>
          </a:bodyPr>
          <a:lstStyle/>
          <a:p>
            <a:r>
              <a:rPr lang="en-US" b="1" dirty="0"/>
              <a:t>Status</a:t>
            </a:r>
          </a:p>
          <a:p>
            <a:pPr marL="342900" indent="-342900">
              <a:buFont typeface="+mj-lt"/>
              <a:buAutoNum type="arabicPeriod"/>
            </a:pPr>
            <a:r>
              <a:rPr lang="en-US" dirty="0">
                <a:solidFill>
                  <a:srgbClr val="00B050"/>
                </a:solidFill>
              </a:rPr>
              <a:t>Complete.</a:t>
            </a:r>
          </a:p>
          <a:p>
            <a:pPr marL="342900" indent="-342900">
              <a:buFont typeface="+mj-lt"/>
              <a:buAutoNum type="arabicPeriod"/>
            </a:pPr>
            <a:r>
              <a:rPr lang="en-US" dirty="0">
                <a:solidFill>
                  <a:srgbClr val="00B050"/>
                </a:solidFill>
              </a:rPr>
              <a:t>Complete.</a:t>
            </a:r>
          </a:p>
        </p:txBody>
      </p:sp>
      <p:pic>
        <p:nvPicPr>
          <p:cNvPr id="5" name="Picture 4">
            <a:extLst>
              <a:ext uri="{FF2B5EF4-FFF2-40B4-BE49-F238E27FC236}">
                <a16:creationId xmlns:a16="http://schemas.microsoft.com/office/drawing/2014/main" id="{B988162E-7B26-43B9-BE10-879F38B1D08F}"/>
              </a:ext>
            </a:extLst>
          </p:cNvPr>
          <p:cNvPicPr>
            <a:picLocks noChangeAspect="1"/>
          </p:cNvPicPr>
          <p:nvPr/>
        </p:nvPicPr>
        <p:blipFill>
          <a:blip r:embed="rId3"/>
          <a:stretch>
            <a:fillRect/>
          </a:stretch>
        </p:blipFill>
        <p:spPr>
          <a:xfrm rot="16200000">
            <a:off x="4222632" y="1504507"/>
            <a:ext cx="2504753" cy="4172703"/>
          </a:xfrm>
          <a:prstGeom prst="rect">
            <a:avLst/>
          </a:prstGeom>
        </p:spPr>
      </p:pic>
      <p:sp>
        <p:nvSpPr>
          <p:cNvPr id="6" name="Rectangle 5">
            <a:extLst>
              <a:ext uri="{FF2B5EF4-FFF2-40B4-BE49-F238E27FC236}">
                <a16:creationId xmlns:a16="http://schemas.microsoft.com/office/drawing/2014/main" id="{CF70CF5A-2751-4C17-AD79-A5E61BFCFA7A}"/>
              </a:ext>
            </a:extLst>
          </p:cNvPr>
          <p:cNvSpPr/>
          <p:nvPr/>
        </p:nvSpPr>
        <p:spPr>
          <a:xfrm>
            <a:off x="4888006" y="3012633"/>
            <a:ext cx="625288" cy="1203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15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49" y="596100"/>
            <a:ext cx="7824679"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(CCCV Charger)</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938719"/>
          </a:xfrm>
          <a:prstGeom prst="rect">
            <a:avLst/>
          </a:prstGeom>
          <a:noFill/>
        </p:spPr>
        <p:txBody>
          <a:bodyPr wrap="square">
            <a:spAutoFit/>
          </a:bodyPr>
          <a:lstStyle/>
          <a:p>
            <a:r>
              <a:rPr lang="en-US" sz="1100" b="1" dirty="0"/>
              <a:t>Feature</a:t>
            </a:r>
          </a:p>
          <a:p>
            <a:pPr marL="342900" indent="-342900">
              <a:buFont typeface="+mj-lt"/>
              <a:buAutoNum type="arabicPeriod"/>
            </a:pPr>
            <a:r>
              <a:rPr lang="en-US" sz="1100" dirty="0"/>
              <a:t>This circuit will implement Constant Current (CC) and Constant Voltage (CV) circuits to charge a battery to max capacity. </a:t>
            </a:r>
          </a:p>
          <a:p>
            <a:pPr marL="342900" indent="-342900">
              <a:buFont typeface="+mj-lt"/>
              <a:buAutoNum type="arabicPeriod"/>
            </a:pPr>
            <a:r>
              <a:rPr lang="en-US" sz="1100" dirty="0"/>
              <a:t>The circuit will automatically switch between CC and CV modes depending on if the battery has reached ~4.1V.</a:t>
            </a:r>
          </a:p>
          <a:p>
            <a:pPr marL="342900" indent="-342900">
              <a:buFont typeface="+mj-lt"/>
              <a:buAutoNum type="arabicPeriod"/>
            </a:pPr>
            <a:r>
              <a:rPr lang="en-US" sz="1100" dirty="0"/>
              <a:t>The circuit will automatically switch off when the battery is in CV mode and draws less than ~5 mA of current. </a:t>
            </a:r>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2227316"/>
            <a:ext cx="7688700" cy="1277273"/>
          </a:xfrm>
          <a:prstGeom prst="rect">
            <a:avLst/>
          </a:prstGeom>
          <a:noFill/>
        </p:spPr>
        <p:txBody>
          <a:bodyPr wrap="square">
            <a:spAutoFit/>
          </a:bodyPr>
          <a:lstStyle/>
          <a:p>
            <a:r>
              <a:rPr lang="en-US" sz="1100" b="1" dirty="0"/>
              <a:t>Status</a:t>
            </a:r>
          </a:p>
          <a:p>
            <a:pPr marL="342900" indent="-342900">
              <a:buFont typeface="+mj-lt"/>
              <a:buAutoNum type="arabicPeriod"/>
            </a:pPr>
            <a:r>
              <a:rPr lang="en-US" sz="1100" dirty="0">
                <a:solidFill>
                  <a:srgbClr val="FF0000"/>
                </a:solidFill>
              </a:rPr>
              <a:t>Incomplete. </a:t>
            </a:r>
            <a:r>
              <a:rPr lang="en-US" sz="1100" dirty="0"/>
              <a:t>The CV circuit works correctly, but the CC circuit does not get enough power from the Schmitt MOSFET to provide 55 mA for varying load resistances.</a:t>
            </a:r>
          </a:p>
          <a:p>
            <a:pPr marL="342900" indent="-342900">
              <a:buFont typeface="+mj-lt"/>
              <a:buAutoNum type="arabicPeriod"/>
            </a:pPr>
            <a:r>
              <a:rPr lang="en-US" sz="1100" dirty="0">
                <a:solidFill>
                  <a:srgbClr val="00B050"/>
                </a:solidFill>
              </a:rPr>
              <a:t>Complete. </a:t>
            </a:r>
            <a:r>
              <a:rPr lang="en-US" sz="1100" dirty="0"/>
              <a:t>Switches between CC and CV circuits automatically using a 3.7V – 4.2V Schmitt Trigger and a comparator.</a:t>
            </a:r>
          </a:p>
          <a:p>
            <a:pPr marL="342900" indent="-342900">
              <a:buFont typeface="+mj-lt"/>
              <a:buAutoNum type="arabicPeriod"/>
            </a:pPr>
            <a:r>
              <a:rPr lang="en-US" sz="1100" dirty="0">
                <a:solidFill>
                  <a:srgbClr val="FF0000"/>
                </a:solidFill>
              </a:rPr>
              <a:t>Incomplete. </a:t>
            </a:r>
            <a:r>
              <a:rPr lang="en-US" sz="1100" dirty="0"/>
              <a:t>The in-amp and comparator still need to be tuned to detect 5 mA of current flow through the shunt resistor.</a:t>
            </a:r>
          </a:p>
        </p:txBody>
      </p:sp>
      <p:pic>
        <p:nvPicPr>
          <p:cNvPr id="8" name="Picture 7">
            <a:extLst>
              <a:ext uri="{FF2B5EF4-FFF2-40B4-BE49-F238E27FC236}">
                <a16:creationId xmlns:a16="http://schemas.microsoft.com/office/drawing/2014/main" id="{22716DB3-9BB1-4A2E-83E4-4459CE570604}"/>
              </a:ext>
            </a:extLst>
          </p:cNvPr>
          <p:cNvPicPr>
            <a:picLocks noChangeAspect="1"/>
          </p:cNvPicPr>
          <p:nvPr/>
        </p:nvPicPr>
        <p:blipFill>
          <a:blip r:embed="rId3"/>
          <a:stretch>
            <a:fillRect/>
          </a:stretch>
        </p:blipFill>
        <p:spPr>
          <a:xfrm rot="16200000">
            <a:off x="3423121" y="2835252"/>
            <a:ext cx="1603382" cy="2671097"/>
          </a:xfrm>
          <a:prstGeom prst="rect">
            <a:avLst/>
          </a:prstGeom>
        </p:spPr>
      </p:pic>
      <p:sp>
        <p:nvSpPr>
          <p:cNvPr id="9" name="Rectangle 8">
            <a:extLst>
              <a:ext uri="{FF2B5EF4-FFF2-40B4-BE49-F238E27FC236}">
                <a16:creationId xmlns:a16="http://schemas.microsoft.com/office/drawing/2014/main" id="{78153F74-B531-48BF-8419-D11210CD6367}"/>
              </a:ext>
            </a:extLst>
          </p:cNvPr>
          <p:cNvSpPr/>
          <p:nvPr/>
        </p:nvSpPr>
        <p:spPr>
          <a:xfrm>
            <a:off x="4168588" y="4377017"/>
            <a:ext cx="1288735" cy="4760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542A2D-3D1B-42E1-9D09-C13AD3A940D1}"/>
              </a:ext>
            </a:extLst>
          </p:cNvPr>
          <p:cNvSpPr/>
          <p:nvPr/>
        </p:nvSpPr>
        <p:spPr>
          <a:xfrm>
            <a:off x="4271626" y="3369109"/>
            <a:ext cx="629827" cy="5238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31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49" y="596100"/>
            <a:ext cx="7824679"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PCB Changes Required</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2292935"/>
          </a:xfrm>
          <a:prstGeom prst="rect">
            <a:avLst/>
          </a:prstGeom>
          <a:noFill/>
        </p:spPr>
        <p:txBody>
          <a:bodyPr wrap="square">
            <a:spAutoFit/>
          </a:bodyPr>
          <a:lstStyle/>
          <a:p>
            <a:r>
              <a:rPr lang="en-US" sz="1100" b="1" dirty="0"/>
              <a:t>Feature</a:t>
            </a:r>
          </a:p>
          <a:p>
            <a:pPr marL="342900" indent="-342900">
              <a:buFont typeface="+mj-lt"/>
              <a:buAutoNum type="arabicPeriod"/>
            </a:pPr>
            <a:r>
              <a:rPr lang="en-US" sz="1100" dirty="0"/>
              <a:t>Glove PCB – Removed 10 Hz LPF circuit from flex sensor readings. The time to discharge the capacitors took too long between readings, so each flex sensor reading was affected by the previous flex sensor reading. Since I removed the bottom 6 bits of the 14-bit ADC reading to compress it into 8-bits, I filtered out the noise in software anyways. </a:t>
            </a:r>
          </a:p>
          <a:p>
            <a:pPr marL="342900" indent="-342900">
              <a:buFont typeface="+mj-lt"/>
              <a:buAutoNum type="arabicPeriod"/>
            </a:pPr>
            <a:r>
              <a:rPr lang="en-US" sz="1100" dirty="0"/>
              <a:t>Charger PCB – GCON header in top level should connect pins 1-4 and 3-2 instead of 1-2 and 3-4.</a:t>
            </a:r>
          </a:p>
          <a:p>
            <a:pPr marL="342900" indent="-342900">
              <a:buFont typeface="+mj-lt"/>
              <a:buAutoNum type="arabicPeriod"/>
            </a:pPr>
            <a:r>
              <a:rPr lang="en-US" sz="1100" dirty="0"/>
              <a:t>Charger PCB – CV circuit had a 100 Ohm resistor on the output of the CV net. Since the current draw is variable, there is a variable amount of voltage drop across the resistor which ruined the 4.2V CV source.</a:t>
            </a:r>
          </a:p>
          <a:p>
            <a:pPr marL="342900" indent="-342900">
              <a:buFont typeface="+mj-lt"/>
              <a:buAutoNum type="arabicPeriod"/>
            </a:pPr>
            <a:r>
              <a:rPr lang="en-US" sz="1100" dirty="0"/>
              <a:t>Charger PCB – CV circuit using op-amp w/ FET replaced with LM317. Unsure why the voltage is not constant with variable loads. Last minute alternative was to swap out the circuit for a regulator.</a:t>
            </a:r>
          </a:p>
          <a:p>
            <a:pPr marL="342900" indent="-342900">
              <a:buFont typeface="+mj-lt"/>
              <a:buAutoNum type="arabicPeriod"/>
            </a:pPr>
            <a:r>
              <a:rPr lang="en-US" sz="1100" dirty="0"/>
              <a:t>Charger PCB – CC circuit is not able to provide constant 55 mA current because there is not enough voltage at the input. I would have to do more testing to understand why the MOSFET outputs ~6V instead of closer to 10V when enabled.</a:t>
            </a:r>
          </a:p>
        </p:txBody>
      </p:sp>
    </p:spTree>
    <p:extLst>
      <p:ext uri="{BB962C8B-B14F-4D97-AF65-F5344CB8AC3E}">
        <p14:creationId xmlns:p14="http://schemas.microsoft.com/office/powerpoint/2010/main" val="122363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666425" y="1968700"/>
            <a:ext cx="7688700" cy="87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640"/>
              <a:t>Questions</a:t>
            </a:r>
            <a:endParaRPr sz="464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93" name="Google Shape;93;p14"/>
          <p:cNvSpPr txBox="1">
            <a:spLocks noGrp="1"/>
          </p:cNvSpPr>
          <p:nvPr>
            <p:ph type="body" idx="1"/>
          </p:nvPr>
        </p:nvSpPr>
        <p:spPr>
          <a:xfrm>
            <a:off x="727650" y="1399250"/>
            <a:ext cx="7022100" cy="2879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The glove aims to capture bends in finger joints and orientation of the hand.</a:t>
            </a:r>
            <a:endParaRPr dirty="0"/>
          </a:p>
          <a:p>
            <a:pPr marL="457200" lvl="0" indent="-311150" algn="l" rtl="0">
              <a:spcBef>
                <a:spcPts val="0"/>
              </a:spcBef>
              <a:spcAft>
                <a:spcPts val="0"/>
              </a:spcAft>
              <a:buSzPts val="1300"/>
              <a:buChar char="●"/>
            </a:pPr>
            <a:r>
              <a:rPr lang="en" dirty="0"/>
              <a:t>Wirelessly transfers raw sensor data to a DSP effects rack to control parameters of various effects and audio controls.</a:t>
            </a:r>
            <a:endParaRPr dirty="0"/>
          </a:p>
        </p:txBody>
      </p:sp>
      <p:pic>
        <p:nvPicPr>
          <p:cNvPr id="94" name="Google Shape;94;p14"/>
          <p:cNvPicPr preferRelativeResize="0"/>
          <p:nvPr/>
        </p:nvPicPr>
        <p:blipFill>
          <a:blip r:embed="rId3">
            <a:alphaModFix/>
          </a:blip>
          <a:stretch>
            <a:fillRect/>
          </a:stretch>
        </p:blipFill>
        <p:spPr>
          <a:xfrm>
            <a:off x="4356765" y="2475121"/>
            <a:ext cx="1705066" cy="2138727"/>
          </a:xfrm>
          <a:prstGeom prst="rect">
            <a:avLst/>
          </a:prstGeom>
          <a:noFill/>
          <a:ln>
            <a:noFill/>
          </a:ln>
        </p:spPr>
      </p:pic>
      <p:pic>
        <p:nvPicPr>
          <p:cNvPr id="95" name="Google Shape;95;p14"/>
          <p:cNvPicPr preferRelativeResize="0"/>
          <p:nvPr/>
        </p:nvPicPr>
        <p:blipFill>
          <a:blip r:embed="rId4">
            <a:alphaModFix/>
          </a:blip>
          <a:stretch>
            <a:fillRect/>
          </a:stretch>
        </p:blipFill>
        <p:spPr>
          <a:xfrm>
            <a:off x="2433919" y="2475121"/>
            <a:ext cx="1882472" cy="2138727"/>
          </a:xfrm>
          <a:prstGeom prst="rect">
            <a:avLst/>
          </a:prstGeom>
          <a:noFill/>
          <a:ln>
            <a:noFill/>
          </a:ln>
        </p:spPr>
      </p:pic>
      <p:sp>
        <p:nvSpPr>
          <p:cNvPr id="96" name="Google Shape;96;p14"/>
          <p:cNvSpPr txBox="1"/>
          <p:nvPr/>
        </p:nvSpPr>
        <p:spPr>
          <a:xfrm>
            <a:off x="2063091" y="4669050"/>
            <a:ext cx="4506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latin typeface="Lato"/>
                <a:ea typeface="Lato"/>
                <a:cs typeface="Lato"/>
                <a:sym typeface="Lato"/>
              </a:rPr>
              <a:t>Figure 1: </a:t>
            </a:r>
            <a:r>
              <a:rPr lang="en" sz="1000" dirty="0">
                <a:latin typeface="Lato"/>
                <a:ea typeface="Lato"/>
                <a:cs typeface="Lato"/>
                <a:sym typeface="Lato"/>
              </a:rPr>
              <a:t>Finger joints (left) and 3 axes of hand orientation (right).</a:t>
            </a:r>
            <a:endParaRPr sz="1000" dirty="0">
              <a:latin typeface="Lato"/>
              <a:ea typeface="Lato"/>
              <a:cs typeface="Lato"/>
              <a:sym typeface="Lato"/>
            </a:endParaRPr>
          </a:p>
        </p:txBody>
      </p:sp>
    </p:spTree>
    <p:extLst>
      <p:ext uri="{BB962C8B-B14F-4D97-AF65-F5344CB8AC3E}">
        <p14:creationId xmlns:p14="http://schemas.microsoft.com/office/powerpoint/2010/main" val="268730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Hardware Diagram</a:t>
            </a:r>
            <a:endParaRPr/>
          </a:p>
        </p:txBody>
      </p:sp>
      <p:sp>
        <p:nvSpPr>
          <p:cNvPr id="4" name="Google Shape;96;p14">
            <a:extLst>
              <a:ext uri="{FF2B5EF4-FFF2-40B4-BE49-F238E27FC236}">
                <a16:creationId xmlns:a16="http://schemas.microsoft.com/office/drawing/2014/main" id="{E1E0860C-E3C8-4008-87D8-F524B11E51D8}"/>
              </a:ext>
            </a:extLst>
          </p:cNvPr>
          <p:cNvSpPr txBox="1"/>
          <p:nvPr/>
        </p:nvSpPr>
        <p:spPr>
          <a:xfrm>
            <a:off x="3007403" y="4778799"/>
            <a:ext cx="3129193"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latin typeface="Lato"/>
                <a:ea typeface="Lato"/>
                <a:cs typeface="Lato"/>
                <a:sym typeface="Lato"/>
              </a:rPr>
              <a:t>Figure 3: </a:t>
            </a:r>
            <a:r>
              <a:rPr lang="en" sz="1000" dirty="0">
                <a:latin typeface="Lato"/>
                <a:ea typeface="Lato"/>
                <a:cs typeface="Lato"/>
                <a:sym typeface="Lato"/>
              </a:rPr>
              <a:t>High-level hardware diagram.</a:t>
            </a:r>
            <a:endParaRPr sz="1000" dirty="0">
              <a:latin typeface="Lato"/>
              <a:ea typeface="Lato"/>
              <a:cs typeface="Lato"/>
              <a:sym typeface="Lato"/>
            </a:endParaRPr>
          </a:p>
        </p:txBody>
      </p:sp>
      <p:sp>
        <p:nvSpPr>
          <p:cNvPr id="5" name="Rectangle 4">
            <a:extLst>
              <a:ext uri="{FF2B5EF4-FFF2-40B4-BE49-F238E27FC236}">
                <a16:creationId xmlns:a16="http://schemas.microsoft.com/office/drawing/2014/main" id="{07899077-0F69-47A6-BAFF-440BF0748047}"/>
              </a:ext>
            </a:extLst>
          </p:cNvPr>
          <p:cNvSpPr/>
          <p:nvPr/>
        </p:nvSpPr>
        <p:spPr>
          <a:xfrm>
            <a:off x="679076" y="1047641"/>
            <a:ext cx="625289" cy="364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pic>
        <p:nvPicPr>
          <p:cNvPr id="3" name="Picture 2">
            <a:extLst>
              <a:ext uri="{FF2B5EF4-FFF2-40B4-BE49-F238E27FC236}">
                <a16:creationId xmlns:a16="http://schemas.microsoft.com/office/drawing/2014/main" id="{A09FEB46-527E-4186-9EB5-59E782CD2401}"/>
              </a:ext>
            </a:extLst>
          </p:cNvPr>
          <p:cNvPicPr>
            <a:picLocks noChangeAspect="1"/>
          </p:cNvPicPr>
          <p:nvPr/>
        </p:nvPicPr>
        <p:blipFill>
          <a:blip r:embed="rId3"/>
          <a:stretch>
            <a:fillRect/>
          </a:stretch>
        </p:blipFill>
        <p:spPr>
          <a:xfrm>
            <a:off x="991720" y="1247457"/>
            <a:ext cx="7085711" cy="3415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(GLOVE)</a:t>
            </a:r>
            <a:endParaRPr dirty="0"/>
          </a:p>
        </p:txBody>
      </p:sp>
      <p:pic>
        <p:nvPicPr>
          <p:cNvPr id="3" name="Picture 2">
            <a:extLst>
              <a:ext uri="{FF2B5EF4-FFF2-40B4-BE49-F238E27FC236}">
                <a16:creationId xmlns:a16="http://schemas.microsoft.com/office/drawing/2014/main" id="{5131E1EF-F244-4D0B-BCDD-B0DD7EEB8760}"/>
              </a:ext>
            </a:extLst>
          </p:cNvPr>
          <p:cNvPicPr>
            <a:picLocks noChangeAspect="1"/>
          </p:cNvPicPr>
          <p:nvPr/>
        </p:nvPicPr>
        <p:blipFill>
          <a:blip r:embed="rId3"/>
          <a:stretch>
            <a:fillRect/>
          </a:stretch>
        </p:blipFill>
        <p:spPr>
          <a:xfrm>
            <a:off x="1294279" y="1590808"/>
            <a:ext cx="6555441" cy="2730994"/>
          </a:xfrm>
          <a:prstGeom prst="rect">
            <a:avLst/>
          </a:prstGeom>
        </p:spPr>
      </p:pic>
    </p:spTree>
    <p:extLst>
      <p:ext uri="{BB962C8B-B14F-4D97-AF65-F5344CB8AC3E}">
        <p14:creationId xmlns:p14="http://schemas.microsoft.com/office/powerpoint/2010/main" val="215367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(Flex Sensors)</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1538883"/>
          </a:xfrm>
          <a:prstGeom prst="rect">
            <a:avLst/>
          </a:prstGeom>
          <a:noFill/>
        </p:spPr>
        <p:txBody>
          <a:bodyPr wrap="square">
            <a:spAutoFit/>
          </a:bodyPr>
          <a:lstStyle/>
          <a:p>
            <a:r>
              <a:rPr lang="en-US" sz="1100" b="1" dirty="0"/>
              <a:t>Feature</a:t>
            </a:r>
          </a:p>
          <a:p>
            <a:pPr marL="342900" indent="-342900">
              <a:buFont typeface="+mj-lt"/>
              <a:buAutoNum type="arabicPeriod"/>
            </a:pPr>
            <a:r>
              <a:rPr lang="en-US" sz="1100" dirty="0"/>
              <a:t>[Original Requirement] Capture bends in 2 joints for all 5 fingers on the right hand.</a:t>
            </a:r>
          </a:p>
          <a:p>
            <a:pPr marL="342900" indent="-342900">
              <a:buFont typeface="+mj-lt"/>
              <a:buAutoNum type="arabicPeriod"/>
            </a:pPr>
            <a:r>
              <a:rPr lang="en-US" sz="1100" dirty="0"/>
              <a:t>[Modified &amp; Approved Requirement] Capture bends in 3 fingers as a proof of concept. This should be easily extendable to a greater number of joints.</a:t>
            </a:r>
          </a:p>
          <a:p>
            <a:pPr marL="342900" indent="-342900">
              <a:buFont typeface="+mj-lt"/>
              <a:buAutoNum type="arabicPeriod"/>
            </a:pPr>
            <a:r>
              <a:rPr lang="en-US" sz="1100" dirty="0"/>
              <a:t>Finger sensor bend resolution must be high enough to detect noticeable differences in MCP or PIP joint movements.</a:t>
            </a:r>
          </a:p>
          <a:p>
            <a:pPr marL="2857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2407696"/>
            <a:ext cx="7688700" cy="1154162"/>
          </a:xfrm>
          <a:prstGeom prst="rect">
            <a:avLst/>
          </a:prstGeom>
          <a:noFill/>
        </p:spPr>
        <p:txBody>
          <a:bodyPr wrap="square">
            <a:spAutoFit/>
          </a:bodyPr>
          <a:lstStyle/>
          <a:p>
            <a:r>
              <a:rPr lang="en-US" sz="1100" b="1" dirty="0"/>
              <a:t>Status</a:t>
            </a:r>
          </a:p>
          <a:p>
            <a:pPr marL="342900" indent="-342900">
              <a:buFont typeface="+mj-lt"/>
              <a:buAutoNum type="arabicPeriod"/>
            </a:pPr>
            <a:r>
              <a:rPr lang="en-US" sz="1100" dirty="0"/>
              <a:t>N/A</a:t>
            </a:r>
          </a:p>
          <a:p>
            <a:pPr marL="342900" indent="-342900">
              <a:buFont typeface="+mj-lt"/>
              <a:buAutoNum type="arabicPeriod"/>
            </a:pPr>
            <a:r>
              <a:rPr lang="en-US" sz="1100" dirty="0">
                <a:solidFill>
                  <a:srgbClr val="00B050"/>
                </a:solidFill>
              </a:rPr>
              <a:t>Complete.</a:t>
            </a:r>
            <a:r>
              <a:rPr lang="en-US" sz="1100" dirty="0">
                <a:solidFill>
                  <a:schemeClr val="bg2"/>
                </a:solidFill>
              </a:rPr>
              <a:t> 5 more mux inputs are still available to attach more flex sensors. </a:t>
            </a:r>
            <a:r>
              <a:rPr lang="en-US" sz="1100" dirty="0"/>
              <a:t>Originally used homemade flex sensors, but these were too sensitive to attach to the glove. Swapped out for $10 Adafruit flex sensors. </a:t>
            </a:r>
            <a:endParaRPr lang="en-US" sz="1100" dirty="0">
              <a:solidFill>
                <a:srgbClr val="00B050"/>
              </a:solidFill>
            </a:endParaRPr>
          </a:p>
          <a:p>
            <a:pPr marL="342900" indent="-342900">
              <a:buFont typeface="+mj-lt"/>
              <a:buAutoNum type="arabicPeriod"/>
            </a:pPr>
            <a:r>
              <a:rPr lang="en-US" sz="1100" dirty="0">
                <a:solidFill>
                  <a:srgbClr val="00B050"/>
                </a:solidFill>
              </a:rPr>
              <a:t>Complete. </a:t>
            </a:r>
            <a:r>
              <a:rPr lang="en-US" sz="1100" dirty="0"/>
              <a:t>Can capture ~130 values between min and max bend per flex sensor. </a:t>
            </a:r>
          </a:p>
          <a:p>
            <a:pPr marL="285750"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A3C87413-57EC-44EA-A332-DAF3FBD1F4F3}"/>
              </a:ext>
            </a:extLst>
          </p:cNvPr>
          <p:cNvPicPr>
            <a:picLocks noChangeAspect="1"/>
          </p:cNvPicPr>
          <p:nvPr/>
        </p:nvPicPr>
        <p:blipFill rotWithShape="1">
          <a:blip r:embed="rId3"/>
          <a:srcRect l="55539" r="6000" b="37369"/>
          <a:stretch/>
        </p:blipFill>
        <p:spPr>
          <a:xfrm>
            <a:off x="2857500" y="3318755"/>
            <a:ext cx="2521324" cy="1710445"/>
          </a:xfrm>
          <a:prstGeom prst="rect">
            <a:avLst/>
          </a:prstGeom>
        </p:spPr>
      </p:pic>
      <p:sp>
        <p:nvSpPr>
          <p:cNvPr id="14" name="Rectangle 13">
            <a:extLst>
              <a:ext uri="{FF2B5EF4-FFF2-40B4-BE49-F238E27FC236}">
                <a16:creationId xmlns:a16="http://schemas.microsoft.com/office/drawing/2014/main" id="{73AEA420-4753-48B0-8307-3DC310A90BB4}"/>
              </a:ext>
            </a:extLst>
          </p:cNvPr>
          <p:cNvSpPr/>
          <p:nvPr/>
        </p:nvSpPr>
        <p:spPr>
          <a:xfrm>
            <a:off x="3045758" y="4053132"/>
            <a:ext cx="658907" cy="828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21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(Orientation)</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1154162"/>
          </a:xfrm>
          <a:prstGeom prst="rect">
            <a:avLst/>
          </a:prstGeom>
          <a:noFill/>
        </p:spPr>
        <p:txBody>
          <a:bodyPr wrap="square">
            <a:spAutoFit/>
          </a:bodyPr>
          <a:lstStyle/>
          <a:p>
            <a:r>
              <a:rPr lang="en-US" sz="1100" b="1" dirty="0"/>
              <a:t>Feature</a:t>
            </a:r>
          </a:p>
          <a:p>
            <a:pPr marL="342900" indent="-342900">
              <a:buFont typeface="+mj-lt"/>
              <a:buAutoNum type="arabicPeriod"/>
            </a:pPr>
            <a:r>
              <a:rPr lang="en-US" sz="1100" dirty="0"/>
              <a:t>[Original Requirement] Provide sensor data that can be converted into hand orientation values on all 3 axes.</a:t>
            </a:r>
          </a:p>
          <a:p>
            <a:pPr marL="342900" indent="-342900">
              <a:buFont typeface="+mj-lt"/>
              <a:buAutoNum type="arabicPeriod"/>
            </a:pPr>
            <a:r>
              <a:rPr lang="en-US" sz="1100" dirty="0"/>
              <a:t>[Modified &amp; Approved Requirement] Provide pitch and roll orientation data. The third axis cannot be calculated accurately due to inductor magnetic field interference and issue with magnetometer part (MPU6050 mislabeled as MPU9250).</a:t>
            </a:r>
          </a:p>
          <a:p>
            <a:pPr marL="285750"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2208299"/>
            <a:ext cx="7688700" cy="984885"/>
          </a:xfrm>
          <a:prstGeom prst="rect">
            <a:avLst/>
          </a:prstGeom>
          <a:noFill/>
        </p:spPr>
        <p:txBody>
          <a:bodyPr wrap="square">
            <a:spAutoFit/>
          </a:bodyPr>
          <a:lstStyle/>
          <a:p>
            <a:r>
              <a:rPr lang="en-US" sz="1100" b="1" dirty="0"/>
              <a:t>Status</a:t>
            </a:r>
          </a:p>
          <a:p>
            <a:pPr marL="342900" indent="-342900">
              <a:buFont typeface="+mj-lt"/>
              <a:buAutoNum type="arabicPeriod"/>
            </a:pPr>
            <a:r>
              <a:rPr lang="en-US" sz="1100" dirty="0"/>
              <a:t>N/A</a:t>
            </a:r>
          </a:p>
          <a:p>
            <a:pPr marL="342900" indent="-342900">
              <a:buFont typeface="+mj-lt"/>
              <a:buAutoNum type="arabicPeriod"/>
            </a:pPr>
            <a:r>
              <a:rPr lang="en-US" sz="1100" dirty="0">
                <a:solidFill>
                  <a:srgbClr val="00B050"/>
                </a:solidFill>
              </a:rPr>
              <a:t>Complete. </a:t>
            </a:r>
            <a:r>
              <a:rPr lang="en-US" sz="1100" dirty="0">
                <a:solidFill>
                  <a:schemeClr val="bg2"/>
                </a:solidFill>
              </a:rPr>
              <a:t>Orientation calculated based on accelerometer data by relating the gravity vector to the sensor’s frame. The gyroscope is used to correct the gravity vector since the accelerometer is sensitive to vibrations.</a:t>
            </a:r>
            <a:endParaRPr lang="en-US" sz="1100" dirty="0">
              <a:solidFill>
                <a:srgbClr val="00B050"/>
              </a:solidFill>
            </a:endParaRPr>
          </a:p>
          <a:p>
            <a:pPr marL="285750" indent="-285750">
              <a:buFont typeface="Arial" panose="020B0604020202020204" pitchFamily="34" charset="0"/>
              <a:buChar char="•"/>
            </a:pPr>
            <a:endParaRPr lang="en-US" dirty="0"/>
          </a:p>
        </p:txBody>
      </p:sp>
      <p:pic>
        <p:nvPicPr>
          <p:cNvPr id="5" name="Google Shape;94;p14">
            <a:extLst>
              <a:ext uri="{FF2B5EF4-FFF2-40B4-BE49-F238E27FC236}">
                <a16:creationId xmlns:a16="http://schemas.microsoft.com/office/drawing/2014/main" id="{675B9FF5-2F0B-4081-930B-33A1886640A0}"/>
              </a:ext>
            </a:extLst>
          </p:cNvPr>
          <p:cNvPicPr preferRelativeResize="0"/>
          <p:nvPr/>
        </p:nvPicPr>
        <p:blipFill>
          <a:blip r:embed="rId3">
            <a:alphaModFix/>
          </a:blip>
          <a:stretch>
            <a:fillRect/>
          </a:stretch>
        </p:blipFill>
        <p:spPr>
          <a:xfrm>
            <a:off x="3583558" y="3193184"/>
            <a:ext cx="1362700" cy="1709285"/>
          </a:xfrm>
          <a:prstGeom prst="rect">
            <a:avLst/>
          </a:prstGeom>
          <a:noFill/>
          <a:ln>
            <a:noFill/>
          </a:ln>
        </p:spPr>
      </p:pic>
    </p:spTree>
    <p:extLst>
      <p:ext uri="{BB962C8B-B14F-4D97-AF65-F5344CB8AC3E}">
        <p14:creationId xmlns:p14="http://schemas.microsoft.com/office/powerpoint/2010/main" val="455446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(Wireless)</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769441"/>
          </a:xfrm>
          <a:prstGeom prst="rect">
            <a:avLst/>
          </a:prstGeom>
          <a:noFill/>
        </p:spPr>
        <p:txBody>
          <a:bodyPr wrap="square">
            <a:spAutoFit/>
          </a:bodyPr>
          <a:lstStyle/>
          <a:p>
            <a:r>
              <a:rPr lang="en-US" sz="1100" b="1" dirty="0"/>
              <a:t>Feature</a:t>
            </a:r>
          </a:p>
          <a:p>
            <a:pPr marL="342900" indent="-342900">
              <a:buFont typeface="+mj-lt"/>
              <a:buAutoNum type="arabicPeriod"/>
            </a:pPr>
            <a:r>
              <a:rPr lang="en-US" sz="1100" dirty="0"/>
              <a:t>The glove must operate wirelessly.</a:t>
            </a:r>
          </a:p>
          <a:p>
            <a:pPr marL="342900" indent="-342900">
              <a:buFont typeface="+mj-lt"/>
              <a:buAutoNum type="arabicPeriod"/>
            </a:pPr>
            <a:r>
              <a:rPr lang="en-US" sz="1100" dirty="0"/>
              <a:t>I will power the glove with a rechargeable battery.</a:t>
            </a:r>
          </a:p>
          <a:p>
            <a:pPr marL="342900" indent="-342900">
              <a:buFont typeface="+mj-lt"/>
              <a:buAutoNum type="arabicPeriod"/>
            </a:pPr>
            <a:r>
              <a:rPr lang="en-US" sz="1100" dirty="0"/>
              <a:t>I will transmit data to the DSP effects rack using Bluetooth.</a:t>
            </a:r>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2058038"/>
            <a:ext cx="7688700" cy="1154162"/>
          </a:xfrm>
          <a:prstGeom prst="rect">
            <a:avLst/>
          </a:prstGeom>
          <a:noFill/>
        </p:spPr>
        <p:txBody>
          <a:bodyPr wrap="square">
            <a:spAutoFit/>
          </a:bodyPr>
          <a:lstStyle/>
          <a:p>
            <a:r>
              <a:rPr lang="en-US" sz="1100" b="1" dirty="0"/>
              <a:t>Status</a:t>
            </a:r>
          </a:p>
          <a:p>
            <a:pPr marL="342900" indent="-342900">
              <a:buFont typeface="+mj-lt"/>
              <a:buAutoNum type="arabicPeriod"/>
            </a:pPr>
            <a:r>
              <a:rPr lang="en-US" sz="1100" dirty="0">
                <a:solidFill>
                  <a:srgbClr val="00B050"/>
                </a:solidFill>
              </a:rPr>
              <a:t>Complete.</a:t>
            </a:r>
          </a:p>
          <a:p>
            <a:pPr marL="342900" indent="-342900">
              <a:buFont typeface="+mj-lt"/>
              <a:buAutoNum type="arabicPeriod"/>
            </a:pPr>
            <a:r>
              <a:rPr lang="en-US" sz="1100" dirty="0">
                <a:solidFill>
                  <a:srgbClr val="00B050"/>
                </a:solidFill>
              </a:rPr>
              <a:t>Complete. </a:t>
            </a:r>
            <a:r>
              <a:rPr lang="en-US" sz="1100" dirty="0"/>
              <a:t>Used a buck/boost converter to create 3.3V power rail from a single cell battery ranging from 3V – 4.2V.</a:t>
            </a:r>
          </a:p>
          <a:p>
            <a:pPr marL="342900" indent="-342900">
              <a:buFont typeface="+mj-lt"/>
              <a:buAutoNum type="arabicPeriod"/>
            </a:pPr>
            <a:r>
              <a:rPr lang="en-US" sz="1100" dirty="0">
                <a:solidFill>
                  <a:srgbClr val="00B050"/>
                </a:solidFill>
              </a:rPr>
              <a:t>Complete. </a:t>
            </a:r>
            <a:r>
              <a:rPr lang="en-US" sz="1100" dirty="0"/>
              <a:t>Master sends a sensor data update, and slave returns an acknowledge message. There is also a timeout period in case the HC-05’s are still connected, but the C2000 is restarted.</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2FA6BFA-C82C-4042-B1A2-E99512822448}"/>
              </a:ext>
            </a:extLst>
          </p:cNvPr>
          <p:cNvPicPr>
            <a:picLocks noChangeAspect="1"/>
          </p:cNvPicPr>
          <p:nvPr/>
        </p:nvPicPr>
        <p:blipFill rotWithShape="1">
          <a:blip r:embed="rId3"/>
          <a:srcRect l="55539" r="6000" b="37369"/>
          <a:stretch/>
        </p:blipFill>
        <p:spPr>
          <a:xfrm>
            <a:off x="2649070" y="3037879"/>
            <a:ext cx="2993118" cy="2030506"/>
          </a:xfrm>
          <a:prstGeom prst="rect">
            <a:avLst/>
          </a:prstGeom>
        </p:spPr>
      </p:pic>
      <p:sp>
        <p:nvSpPr>
          <p:cNvPr id="6" name="Rectangle 5">
            <a:extLst>
              <a:ext uri="{FF2B5EF4-FFF2-40B4-BE49-F238E27FC236}">
                <a16:creationId xmlns:a16="http://schemas.microsoft.com/office/drawing/2014/main" id="{E19087E5-DB20-4FF2-9C4F-379838587D24}"/>
              </a:ext>
            </a:extLst>
          </p:cNvPr>
          <p:cNvSpPr/>
          <p:nvPr/>
        </p:nvSpPr>
        <p:spPr>
          <a:xfrm>
            <a:off x="2918011" y="3639058"/>
            <a:ext cx="658907" cy="3425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DF1FF21-AEBC-43FF-8C30-B75AF0885A47}"/>
              </a:ext>
            </a:extLst>
          </p:cNvPr>
          <p:cNvSpPr/>
          <p:nvPr/>
        </p:nvSpPr>
        <p:spPr>
          <a:xfrm>
            <a:off x="4731123" y="3723065"/>
            <a:ext cx="835961" cy="1232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7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(Status LCD)</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769441"/>
          </a:xfrm>
          <a:prstGeom prst="rect">
            <a:avLst/>
          </a:prstGeom>
          <a:noFill/>
        </p:spPr>
        <p:txBody>
          <a:bodyPr wrap="square">
            <a:spAutoFit/>
          </a:bodyPr>
          <a:lstStyle/>
          <a:p>
            <a:r>
              <a:rPr lang="en-US" sz="1100" b="1" dirty="0"/>
              <a:t>Feature</a:t>
            </a:r>
          </a:p>
          <a:p>
            <a:pPr marL="342900" indent="-342900">
              <a:buFont typeface="+mj-lt"/>
              <a:buAutoNum type="arabicPeriod"/>
            </a:pPr>
            <a:r>
              <a:rPr lang="en-US" sz="1100" dirty="0"/>
              <a:t>Provide a text-based user interface on the glove using an LCD. </a:t>
            </a:r>
          </a:p>
          <a:p>
            <a:pPr marL="342900" indent="-342900">
              <a:buFont typeface="+mj-lt"/>
              <a:buAutoNum type="arabicPeriod"/>
            </a:pPr>
            <a:r>
              <a:rPr lang="en-US" sz="1100" dirty="0"/>
              <a:t>This display with show the battery’s charge percentage.</a:t>
            </a:r>
          </a:p>
          <a:p>
            <a:pPr marL="342900" indent="-342900">
              <a:buFont typeface="+mj-lt"/>
              <a:buAutoNum type="arabicPeriod"/>
            </a:pPr>
            <a:r>
              <a:rPr lang="en-US" sz="1100" dirty="0"/>
              <a:t>The LCD will also show Bluetooth connection status.</a:t>
            </a:r>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2058038"/>
            <a:ext cx="7688700" cy="1323439"/>
          </a:xfrm>
          <a:prstGeom prst="rect">
            <a:avLst/>
          </a:prstGeom>
          <a:noFill/>
        </p:spPr>
        <p:txBody>
          <a:bodyPr wrap="square">
            <a:spAutoFit/>
          </a:bodyPr>
          <a:lstStyle/>
          <a:p>
            <a:r>
              <a:rPr lang="en-US" sz="1100" b="1" dirty="0"/>
              <a:t>Status</a:t>
            </a:r>
          </a:p>
          <a:p>
            <a:pPr marL="342900" indent="-342900">
              <a:buFont typeface="+mj-lt"/>
              <a:buAutoNum type="arabicPeriod"/>
            </a:pPr>
            <a:r>
              <a:rPr lang="en-US" sz="1100" dirty="0">
                <a:solidFill>
                  <a:srgbClr val="00B050"/>
                </a:solidFill>
              </a:rPr>
              <a:t>Complete.</a:t>
            </a:r>
          </a:p>
          <a:p>
            <a:pPr marL="342900" indent="-342900">
              <a:buFont typeface="+mj-lt"/>
              <a:buAutoNum type="arabicPeriod"/>
            </a:pPr>
            <a:r>
              <a:rPr lang="en-US" sz="1100" dirty="0">
                <a:solidFill>
                  <a:srgbClr val="00B050"/>
                </a:solidFill>
              </a:rPr>
              <a:t>Complete.</a:t>
            </a:r>
            <a:r>
              <a:rPr lang="en-US" sz="1100" dirty="0"/>
              <a:t> State of charge is estimated using the battery’s Open Circuit Voltage captured at power on and an estimated static current draw during runtime.</a:t>
            </a:r>
          </a:p>
          <a:p>
            <a:pPr marL="342900" indent="-342900">
              <a:buFont typeface="+mj-lt"/>
              <a:buAutoNum type="arabicPeriod"/>
            </a:pPr>
            <a:r>
              <a:rPr lang="en-US" sz="1100" dirty="0">
                <a:solidFill>
                  <a:srgbClr val="00B050"/>
                </a:solidFill>
              </a:rPr>
              <a:t>Complete. </a:t>
            </a:r>
            <a:r>
              <a:rPr lang="en-US" sz="1100" dirty="0"/>
              <a:t>There is a “searching” animation while the master HC-05 looks for the slave device. Once paired, the LCD shows “Paired” on the LCD.</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328C935-363F-45E9-9DD1-4BDC87887696}"/>
              </a:ext>
            </a:extLst>
          </p:cNvPr>
          <p:cNvPicPr>
            <a:picLocks noChangeAspect="1"/>
          </p:cNvPicPr>
          <p:nvPr/>
        </p:nvPicPr>
        <p:blipFill rotWithShape="1">
          <a:blip r:embed="rId3"/>
          <a:srcRect l="55539" r="6000" b="37369"/>
          <a:stretch/>
        </p:blipFill>
        <p:spPr>
          <a:xfrm>
            <a:off x="4027394" y="3004261"/>
            <a:ext cx="2993118" cy="2030506"/>
          </a:xfrm>
          <a:prstGeom prst="rect">
            <a:avLst/>
          </a:prstGeom>
        </p:spPr>
      </p:pic>
      <p:sp>
        <p:nvSpPr>
          <p:cNvPr id="6" name="Rectangle 5">
            <a:extLst>
              <a:ext uri="{FF2B5EF4-FFF2-40B4-BE49-F238E27FC236}">
                <a16:creationId xmlns:a16="http://schemas.microsoft.com/office/drawing/2014/main" id="{32DE2BC2-9923-4985-9D95-88727DF1D95A}"/>
              </a:ext>
            </a:extLst>
          </p:cNvPr>
          <p:cNvSpPr/>
          <p:nvPr/>
        </p:nvSpPr>
        <p:spPr>
          <a:xfrm>
            <a:off x="4858871" y="3009215"/>
            <a:ext cx="835961" cy="984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26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9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PDR Features &amp; Status (DSP Effects)</a:t>
            </a:r>
            <a:endParaRPr dirty="0"/>
          </a:p>
        </p:txBody>
      </p:sp>
      <p:sp>
        <p:nvSpPr>
          <p:cNvPr id="11" name="TextBox 10">
            <a:extLst>
              <a:ext uri="{FF2B5EF4-FFF2-40B4-BE49-F238E27FC236}">
                <a16:creationId xmlns:a16="http://schemas.microsoft.com/office/drawing/2014/main" id="{6BED0A41-7B14-480F-8375-7AE8C10C49ED}"/>
              </a:ext>
            </a:extLst>
          </p:cNvPr>
          <p:cNvSpPr txBox="1"/>
          <p:nvPr/>
        </p:nvSpPr>
        <p:spPr>
          <a:xfrm>
            <a:off x="727650" y="1288597"/>
            <a:ext cx="7688700" cy="938719"/>
          </a:xfrm>
          <a:prstGeom prst="rect">
            <a:avLst/>
          </a:prstGeom>
          <a:noFill/>
        </p:spPr>
        <p:txBody>
          <a:bodyPr wrap="square">
            <a:spAutoFit/>
          </a:bodyPr>
          <a:lstStyle/>
          <a:p>
            <a:r>
              <a:rPr lang="en-US" sz="1100" b="1" dirty="0"/>
              <a:t>Feature</a:t>
            </a:r>
          </a:p>
          <a:p>
            <a:pPr marL="342900" indent="-342900">
              <a:buFont typeface="+mj-lt"/>
              <a:buAutoNum type="arabicPeriod"/>
            </a:pPr>
            <a:r>
              <a:rPr lang="en-US" sz="1100" dirty="0"/>
              <a:t>Use data from the glove control a high-pass / low-pass filter cutoff frequencies, pitch shifting, and FX enabled/disabled. </a:t>
            </a:r>
          </a:p>
          <a:p>
            <a:pPr marL="342900" indent="-342900">
              <a:buFont typeface="+mj-lt"/>
              <a:buAutoNum type="arabicPeriod"/>
            </a:pPr>
            <a:r>
              <a:rPr lang="en-US" sz="1100" dirty="0"/>
              <a:t>Must receive data via Bluetooth.</a:t>
            </a:r>
          </a:p>
          <a:p>
            <a:pPr marL="342900" indent="-342900">
              <a:buFont typeface="+mj-lt"/>
              <a:buAutoNum type="arabicPeriod"/>
            </a:pPr>
            <a:r>
              <a:rPr lang="en-US" sz="1100" dirty="0"/>
              <a:t>Optionally implement time-domain echo if time permits.</a:t>
            </a:r>
          </a:p>
        </p:txBody>
      </p:sp>
      <p:sp>
        <p:nvSpPr>
          <p:cNvPr id="12" name="TextBox 11">
            <a:extLst>
              <a:ext uri="{FF2B5EF4-FFF2-40B4-BE49-F238E27FC236}">
                <a16:creationId xmlns:a16="http://schemas.microsoft.com/office/drawing/2014/main" id="{343C7E66-A5AB-4A23-95DE-7D017DDC3FA9}"/>
              </a:ext>
            </a:extLst>
          </p:cNvPr>
          <p:cNvSpPr txBox="1"/>
          <p:nvPr/>
        </p:nvSpPr>
        <p:spPr>
          <a:xfrm>
            <a:off x="727650" y="2227316"/>
            <a:ext cx="7688700" cy="938719"/>
          </a:xfrm>
          <a:prstGeom prst="rect">
            <a:avLst/>
          </a:prstGeom>
          <a:noFill/>
        </p:spPr>
        <p:txBody>
          <a:bodyPr wrap="square">
            <a:spAutoFit/>
          </a:bodyPr>
          <a:lstStyle/>
          <a:p>
            <a:r>
              <a:rPr lang="en-US" sz="1100" b="1" dirty="0"/>
              <a:t>Status</a:t>
            </a:r>
          </a:p>
          <a:p>
            <a:pPr marL="342900" indent="-342900">
              <a:buFont typeface="+mj-lt"/>
              <a:buAutoNum type="arabicPeriod"/>
            </a:pPr>
            <a:r>
              <a:rPr lang="en-US" sz="1100" dirty="0">
                <a:solidFill>
                  <a:srgbClr val="00B050"/>
                </a:solidFill>
              </a:rPr>
              <a:t>Complete. </a:t>
            </a:r>
            <a:r>
              <a:rPr lang="en-US" sz="1100" dirty="0"/>
              <a:t>HPF, LPF, and pitch shifting are implemented inside an FFT/FX Processing/IFFT pipeline. All processing is completed in less than (2*1024)/48k seconds to avoid audio stuttering. </a:t>
            </a:r>
          </a:p>
          <a:p>
            <a:pPr marL="342900" indent="-342900">
              <a:buFont typeface="+mj-lt"/>
              <a:buAutoNum type="arabicPeriod"/>
            </a:pPr>
            <a:r>
              <a:rPr lang="en-US" sz="1100" dirty="0">
                <a:solidFill>
                  <a:srgbClr val="00B050"/>
                </a:solidFill>
              </a:rPr>
              <a:t>Complete. </a:t>
            </a:r>
            <a:r>
              <a:rPr lang="en-US" sz="1100" dirty="0">
                <a:solidFill>
                  <a:schemeClr val="bg2"/>
                </a:solidFill>
              </a:rPr>
              <a:t>Used a slave HC-05 module to connect with the glove’s master HC-05.</a:t>
            </a:r>
            <a:endParaRPr lang="en-US" sz="1100" dirty="0">
              <a:solidFill>
                <a:srgbClr val="00B050"/>
              </a:solidFill>
            </a:endParaRPr>
          </a:p>
          <a:p>
            <a:pPr marL="342900" indent="-342900">
              <a:buFont typeface="+mj-lt"/>
              <a:buAutoNum type="arabicPeriod"/>
            </a:pPr>
            <a:r>
              <a:rPr lang="en-US" sz="1100" dirty="0">
                <a:solidFill>
                  <a:srgbClr val="00B050"/>
                </a:solidFill>
              </a:rPr>
              <a:t>Alternative Found. </a:t>
            </a:r>
            <a:r>
              <a:rPr lang="en-US" sz="1100" dirty="0"/>
              <a:t>Was unable to implement echo in time, but I did substitute this with audio volume control.</a:t>
            </a:r>
          </a:p>
        </p:txBody>
      </p:sp>
      <p:pic>
        <p:nvPicPr>
          <p:cNvPr id="3" name="Picture 2">
            <a:extLst>
              <a:ext uri="{FF2B5EF4-FFF2-40B4-BE49-F238E27FC236}">
                <a16:creationId xmlns:a16="http://schemas.microsoft.com/office/drawing/2014/main" id="{CA1FDDBA-F868-4B5E-819F-9C051A3800DF}"/>
              </a:ext>
            </a:extLst>
          </p:cNvPr>
          <p:cNvPicPr>
            <a:picLocks noChangeAspect="1"/>
          </p:cNvPicPr>
          <p:nvPr/>
        </p:nvPicPr>
        <p:blipFill>
          <a:blip r:embed="rId3"/>
          <a:stretch>
            <a:fillRect/>
          </a:stretch>
        </p:blipFill>
        <p:spPr>
          <a:xfrm rot="16200000">
            <a:off x="3402776" y="2533129"/>
            <a:ext cx="1777035" cy="3143250"/>
          </a:xfrm>
          <a:prstGeom prst="rect">
            <a:avLst/>
          </a:prstGeom>
        </p:spPr>
      </p:pic>
    </p:spTree>
    <p:extLst>
      <p:ext uri="{BB962C8B-B14F-4D97-AF65-F5344CB8AC3E}">
        <p14:creationId xmlns:p14="http://schemas.microsoft.com/office/powerpoint/2010/main" val="140086659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7393</TotalTime>
  <Words>1643</Words>
  <Application>Microsoft Office PowerPoint</Application>
  <PresentationFormat>On-screen Show (16:9)</PresentationFormat>
  <Paragraphs>127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Lato</vt:lpstr>
      <vt:lpstr>Raleway</vt:lpstr>
      <vt:lpstr>Arial</vt:lpstr>
      <vt:lpstr>Streamline</vt:lpstr>
      <vt:lpstr>Hand Tracking Glove</vt:lpstr>
      <vt:lpstr>Introduction</vt:lpstr>
      <vt:lpstr>Hardware Diagram</vt:lpstr>
      <vt:lpstr>PDR Features &amp; Status (GLOVE)</vt:lpstr>
      <vt:lpstr>PDR Features &amp; Status (Flex Sensors)</vt:lpstr>
      <vt:lpstr>PDR Features &amp; Status (Orientation)</vt:lpstr>
      <vt:lpstr>PDR Features &amp; Status (Wireless)</vt:lpstr>
      <vt:lpstr>PDR Features &amp; Status (Status LCD)</vt:lpstr>
      <vt:lpstr>PDR Features &amp; Status (DSP Effects)</vt:lpstr>
      <vt:lpstr>Preliminary Design Report Features (CHARGER)</vt:lpstr>
      <vt:lpstr>PDR Features &amp; Status (Device Detection)</vt:lpstr>
      <vt:lpstr>PDR Features &amp; Status (Tune Generator)</vt:lpstr>
      <vt:lpstr>PDR Features &amp; Status (Audio Amps)</vt:lpstr>
      <vt:lpstr>PDR Features &amp; Status (CCCV Charger)</vt:lpstr>
      <vt:lpstr>PCB Changes Required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Tracking Glove</dc:title>
  <cp:lastModifiedBy>Hamilton,Daniel A</cp:lastModifiedBy>
  <cp:revision>152</cp:revision>
  <dcterms:modified xsi:type="dcterms:W3CDTF">2021-04-19T21:26:38Z</dcterms:modified>
</cp:coreProperties>
</file>