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2.xml" ContentType="application/vnd.openxmlformats-officedocument.presentationml.tags+xml"/>
  <Override PartName="/ppt/notesSlides/notesSlide60.xml" ContentType="application/vnd.openxmlformats-officedocument.presentationml.notesSlide+xml"/>
  <Override PartName="/ppt/tags/tag3.xml" ContentType="application/vnd.openxmlformats-officedocument.presentationml.tags+xml"/>
  <Override PartName="/ppt/notesSlides/notesSlide61.xml" ContentType="application/vnd.openxmlformats-officedocument.presentationml.notesSlide+xml"/>
  <Override PartName="/ppt/tags/tag4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12" r:id="rId2"/>
    <p:sldMasterId id="2147483724" r:id="rId3"/>
    <p:sldMasterId id="2147483737" r:id="rId4"/>
  </p:sldMasterIdLst>
  <p:notesMasterIdLst>
    <p:notesMasterId r:id="rId88"/>
  </p:notesMasterIdLst>
  <p:handoutMasterIdLst>
    <p:handoutMasterId r:id="rId89"/>
  </p:handoutMasterIdLst>
  <p:sldIdLst>
    <p:sldId id="544" r:id="rId5"/>
    <p:sldId id="1535" r:id="rId6"/>
    <p:sldId id="1538" r:id="rId7"/>
    <p:sldId id="1536" r:id="rId8"/>
    <p:sldId id="1537" r:id="rId9"/>
    <p:sldId id="1539" r:id="rId10"/>
    <p:sldId id="1598" r:id="rId11"/>
    <p:sldId id="1599" r:id="rId12"/>
    <p:sldId id="1540" r:id="rId13"/>
    <p:sldId id="1541" r:id="rId14"/>
    <p:sldId id="1542" r:id="rId15"/>
    <p:sldId id="1543" r:id="rId16"/>
    <p:sldId id="1545" r:id="rId17"/>
    <p:sldId id="1546" r:id="rId18"/>
    <p:sldId id="1544" r:id="rId19"/>
    <p:sldId id="1402" r:id="rId20"/>
    <p:sldId id="1403" r:id="rId21"/>
    <p:sldId id="1404" r:id="rId22"/>
    <p:sldId id="1405" r:id="rId23"/>
    <p:sldId id="1406" r:id="rId24"/>
    <p:sldId id="1407" r:id="rId25"/>
    <p:sldId id="1408" r:id="rId26"/>
    <p:sldId id="1409" r:id="rId27"/>
    <p:sldId id="1610" r:id="rId28"/>
    <p:sldId id="1410" r:id="rId29"/>
    <p:sldId id="1548" r:id="rId30"/>
    <p:sldId id="1550" r:id="rId31"/>
    <p:sldId id="1551" r:id="rId32"/>
    <p:sldId id="1600" r:id="rId33"/>
    <p:sldId id="1552" r:id="rId34"/>
    <p:sldId id="1553" r:id="rId35"/>
    <p:sldId id="1554" r:id="rId36"/>
    <p:sldId id="1555" r:id="rId37"/>
    <p:sldId id="1557" r:id="rId38"/>
    <p:sldId id="1613" r:id="rId39"/>
    <p:sldId id="1612" r:id="rId40"/>
    <p:sldId id="1562" r:id="rId41"/>
    <p:sldId id="1564" r:id="rId42"/>
    <p:sldId id="1565" r:id="rId43"/>
    <p:sldId id="1568" r:id="rId44"/>
    <p:sldId id="1569" r:id="rId45"/>
    <p:sldId id="1566" r:id="rId46"/>
    <p:sldId id="1567" r:id="rId47"/>
    <p:sldId id="1431" r:id="rId48"/>
    <p:sldId id="1432" r:id="rId49"/>
    <p:sldId id="1433" r:id="rId50"/>
    <p:sldId id="1434" r:id="rId51"/>
    <p:sldId id="1436" r:id="rId52"/>
    <p:sldId id="1439" r:id="rId53"/>
    <p:sldId id="1446" r:id="rId54"/>
    <p:sldId id="1570" r:id="rId55"/>
    <p:sldId id="1571" r:id="rId56"/>
    <p:sldId id="1447" r:id="rId57"/>
    <p:sldId id="1572" r:id="rId58"/>
    <p:sldId id="1573" r:id="rId59"/>
    <p:sldId id="1574" r:id="rId60"/>
    <p:sldId id="1575" r:id="rId61"/>
    <p:sldId id="1576" r:id="rId62"/>
    <p:sldId id="1471" r:id="rId63"/>
    <p:sldId id="1577" r:id="rId64"/>
    <p:sldId id="1578" r:id="rId65"/>
    <p:sldId id="1579" r:id="rId66"/>
    <p:sldId id="1580" r:id="rId67"/>
    <p:sldId id="1581" r:id="rId68"/>
    <p:sldId id="1582" r:id="rId69"/>
    <p:sldId id="1583" r:id="rId70"/>
    <p:sldId id="1602" r:id="rId71"/>
    <p:sldId id="1608" r:id="rId72"/>
    <p:sldId id="1607" r:id="rId73"/>
    <p:sldId id="1586" r:id="rId74"/>
    <p:sldId id="1587" r:id="rId75"/>
    <p:sldId id="1588" r:id="rId76"/>
    <p:sldId id="1589" r:id="rId77"/>
    <p:sldId id="1590" r:id="rId78"/>
    <p:sldId id="1609" r:id="rId79"/>
    <p:sldId id="1591" r:id="rId80"/>
    <p:sldId id="1603" r:id="rId81"/>
    <p:sldId id="1606" r:id="rId82"/>
    <p:sldId id="1593" r:id="rId83"/>
    <p:sldId id="1594" r:id="rId84"/>
    <p:sldId id="1595" r:id="rId85"/>
    <p:sldId id="1596" r:id="rId86"/>
    <p:sldId id="1401" r:id="rId87"/>
  </p:sldIdLst>
  <p:sldSz cx="9144000" cy="6858000" type="screen4x3"/>
  <p:notesSz cx="7315200" cy="9601200"/>
  <p:custShowLst>
    <p:custShow name="Custom Show 1" id="0">
      <p:sldLst/>
    </p:custShow>
  </p:custShowLst>
  <p:custDataLst>
    <p:tags r:id="rId90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2">
          <p15:clr>
            <a:srgbClr val="A4A3A4"/>
          </p15:clr>
        </p15:guide>
        <p15:guide id="2" pos="23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ECFF"/>
    <a:srgbClr val="008000"/>
    <a:srgbClr val="FF6600"/>
    <a:srgbClr val="FF0000"/>
    <a:srgbClr val="EAEAEA"/>
    <a:srgbClr val="00FF00"/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8" autoAdjust="0"/>
    <p:restoredTop sz="92518" autoAdjust="0"/>
  </p:normalViewPr>
  <p:slideViewPr>
    <p:cSldViewPr snapToGrid="0">
      <p:cViewPr varScale="1">
        <p:scale>
          <a:sx n="48" d="100"/>
          <a:sy n="48" d="100"/>
        </p:scale>
        <p:origin x="1242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 snapToGrid="0">
      <p:cViewPr varScale="1">
        <p:scale>
          <a:sx n="55" d="100"/>
          <a:sy n="55" d="100"/>
        </p:scale>
        <p:origin x="-2586" y="-108"/>
      </p:cViewPr>
      <p:guideLst>
        <p:guide orient="horz" pos="2942"/>
        <p:guide pos="23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gs" Target="tags/tag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l" defTabSz="91469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15" tIns="46708" rIns="93415" bIns="46708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07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15" tIns="46708" rIns="93415" bIns="46708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15" tIns="46708" rIns="93415" bIns="46708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15" tIns="46708" rIns="93415" bIns="46708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15" tIns="46708" rIns="93415" bIns="46708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15" tIns="46708" rIns="93415" bIns="46708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2232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19138"/>
            <a:ext cx="4802187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848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95" tIns="48348" rIns="96695" bIns="4834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160838" y="9332913"/>
            <a:ext cx="31813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95" tIns="48348" rIns="96695" bIns="48348" anchor="b">
            <a:spAutoFit/>
          </a:bodyPr>
          <a:lstStyle>
            <a:lvl1pPr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6725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1863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98588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62138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93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765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337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909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n-GB" sz="110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8346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76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174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0132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188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291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5631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7462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4378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4929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227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5064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1504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8790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445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108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6237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7850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6756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5046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568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971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4850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3175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7508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5617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1686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3057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8874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7477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0689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6061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6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1301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4314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6533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0654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96879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73095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0221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5876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7007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50068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165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52676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13168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6061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20953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06343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0322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79641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35975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63633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41455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59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1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28931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4785654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1096418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334367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10335395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15578456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38598348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40775622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6097724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6730040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342810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95858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6109314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9575534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36832261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1582557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36262832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10473913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41371932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7477846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9129843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66028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78172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22054163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14907788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10113" cy="3532188"/>
          </a:xfrm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4375" y="4475163"/>
            <a:ext cx="5707063" cy="4238625"/>
          </a:xfrm>
          <a:noFill/>
        </p:spPr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discussed, but did not vote</a:t>
            </a:r>
          </a:p>
        </p:txBody>
      </p:sp>
    </p:spTree>
    <p:extLst>
      <p:ext uri="{BB962C8B-B14F-4D97-AF65-F5344CB8AC3E}">
        <p14:creationId xmlns:p14="http://schemas.microsoft.com/office/powerpoint/2010/main" val="16521564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57C675-6FE9-464D-848A-FFA7AB0978A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19138"/>
            <a:ext cx="4800600" cy="36004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100384" tIns="50192" rIns="100384" bIns="5019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646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885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40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4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9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5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194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00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6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5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4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78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065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7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4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697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568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48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949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62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88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76204"/>
            <a:ext cx="7762875" cy="847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8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3654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72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98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6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85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6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4024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675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2684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56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7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857250" indent="571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Lucida Console" pitchFamily="49" charset="0"/>
          <a:cs typeface="+mn-cs"/>
        </a:defRPr>
      </a:lvl3pPr>
      <a:lvl4pPr marL="1254125" indent="-282575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1652588" indent="-28098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097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669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241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813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2" y="76204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861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txStyles>
    <p:titleStyle>
      <a:lvl1pPr algn="ctr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189" algn="l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377" algn="l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566" algn="l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754" algn="l" defTabSz="447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66" indent="-333366" algn="l" defTabSz="447663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07" indent="-276218" algn="l" defTabSz="4476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298" indent="-161921" algn="l" defTabSz="4476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160" indent="-228594" algn="l" defTabSz="4476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349" indent="-228594" algn="l" defTabSz="4476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537" indent="-228594" algn="l" defTabSz="4476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726" indent="-228594" algn="l" defTabSz="4476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8914" indent="-228594" algn="l" defTabSz="4476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103" indent="-228594" algn="l" defTabSz="4476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374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857250" indent="5715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Lucida Console" pitchFamily="49" charset="0"/>
          <a:cs typeface="+mn-cs"/>
        </a:defRPr>
      </a:lvl3pPr>
      <a:lvl4pPr marL="1254125" indent="-282575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1652588" indent="-28098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097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669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241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813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83942" y="776061"/>
            <a:ext cx="3069771" cy="3338739"/>
          </a:xfrm>
        </p:spPr>
        <p:txBody>
          <a:bodyPr/>
          <a:lstStyle/>
          <a:p>
            <a:pPr eaLnBrk="1" hangingPunct="1">
              <a:buSzPct val="61000"/>
              <a:tabLst>
                <a:tab pos="0" algn="l"/>
                <a:tab pos="446088" algn="l"/>
                <a:tab pos="893763" algn="l"/>
                <a:tab pos="1341438" algn="l"/>
                <a:tab pos="1789113" algn="l"/>
                <a:tab pos="2236788" algn="l"/>
                <a:tab pos="2684463" algn="l"/>
                <a:tab pos="3132138" algn="l"/>
                <a:tab pos="3579813" algn="l"/>
                <a:tab pos="4027488" algn="l"/>
                <a:tab pos="4475163" algn="l"/>
                <a:tab pos="4922838" algn="l"/>
                <a:tab pos="5370513" algn="l"/>
                <a:tab pos="5818188" algn="l"/>
                <a:tab pos="6265863" algn="l"/>
                <a:tab pos="6713538" algn="l"/>
                <a:tab pos="7161213" algn="l"/>
                <a:tab pos="7608888" algn="l"/>
                <a:tab pos="8056563" algn="l"/>
                <a:tab pos="8504238" algn="l"/>
                <a:tab pos="8951913" algn="l"/>
              </a:tabLst>
            </a:pPr>
            <a:r>
              <a:rPr lang="en-GB" altLang="en-US" sz="3200" dirty="0" smtClean="0"/>
              <a:t>From Python </a:t>
            </a:r>
            <a:br>
              <a:rPr lang="en-GB" altLang="en-US" sz="3200" dirty="0" smtClean="0"/>
            </a:br>
            <a:r>
              <a:rPr lang="en-GB" altLang="en-US" sz="3200" dirty="0" smtClean="0"/>
              <a:t>to Java:</a:t>
            </a:r>
            <a:br>
              <a:rPr lang="en-GB" altLang="en-US" sz="3200" dirty="0" smtClean="0"/>
            </a:br>
            <a:r>
              <a:rPr lang="en-GB" altLang="en-US" sz="3200" dirty="0" smtClean="0"/>
              <a:t>Conditional Execution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08314" y="4742769"/>
            <a:ext cx="6400800" cy="1784804"/>
          </a:xfrm>
        </p:spPr>
        <p:txBody>
          <a:bodyPr/>
          <a:lstStyle/>
          <a:p>
            <a:pPr marL="0" indent="0" algn="ctr">
              <a:spcBef>
                <a:spcPts val="1675"/>
              </a:spcBef>
              <a:buSzPct val="49000"/>
              <a:buFont typeface="Times New Roman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 smtClean="0"/>
              <a:t>Computer Science 112</a:t>
            </a:r>
            <a:br>
              <a:rPr lang="en-GB" altLang="en-US" sz="2700" dirty="0" smtClean="0"/>
            </a:br>
            <a:r>
              <a:rPr lang="en-GB" altLang="en-US" sz="2700" dirty="0" smtClean="0"/>
              <a:t>Boston University</a:t>
            </a:r>
          </a:p>
          <a:p>
            <a:pPr marL="0" indent="0" algn="ctr">
              <a:spcBef>
                <a:spcPts val="1675"/>
              </a:spcBef>
              <a:buSzPct val="49000"/>
              <a:buFont typeface="Times New Roman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 smtClean="0"/>
              <a:t>Christine </a:t>
            </a:r>
            <a:r>
              <a:rPr lang="en-GB" altLang="en-US" sz="2700" dirty="0" err="1" smtClean="0"/>
              <a:t>Papadakis</a:t>
            </a:r>
            <a:endParaRPr lang="en-GB" altLang="en-US" sz="2000" dirty="0" smtClean="0"/>
          </a:p>
          <a:p>
            <a:pPr marL="0" indent="0" algn="ctr">
              <a:spcBef>
                <a:spcPts val="1175"/>
              </a:spcBef>
              <a:buSzTx/>
              <a:buFont typeface="Times New Roman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 smtClean="0"/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-2454275" y="626153"/>
            <a:ext cx="2225675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itchFamily="34" charset="0"/>
              </a:rPr>
              <a:t>Check announcements on last slide.</a:t>
            </a:r>
          </a:p>
        </p:txBody>
      </p:sp>
      <p:pic>
        <p:nvPicPr>
          <p:cNvPr id="2" name="Picture 1" descr="Gerund | Quenya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481013"/>
            <a:ext cx="4554821" cy="36174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23598" y="3673097"/>
            <a:ext cx="3969433" cy="2867187"/>
          </a:xfrm>
          <a:prstGeom prst="cloudCallout">
            <a:avLst>
              <a:gd name="adj1" fmla="val 95396"/>
              <a:gd name="adj2" fmla="val -79071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or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here?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4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23598" y="3673097"/>
            <a:ext cx="3969433" cy="2867187"/>
          </a:xfrm>
          <a:prstGeom prst="cloudCallout">
            <a:avLst>
              <a:gd name="adj1" fmla="val 53619"/>
              <a:gd name="adj2" fmla="val -5042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The semi-colon is an indicator that a statement is complete.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65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2" name="Cloud Callout 1"/>
          <p:cNvSpPr/>
          <p:nvPr/>
        </p:nvSpPr>
        <p:spPr bwMode="auto">
          <a:xfrm>
            <a:off x="123598" y="3673097"/>
            <a:ext cx="3969433" cy="2867187"/>
          </a:xfrm>
          <a:prstGeom prst="cloudCallout">
            <a:avLst>
              <a:gd name="adj1" fmla="val 53619"/>
              <a:gd name="adj2" fmla="val -5042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It would impact the execution of the conditional statement, but it may or may not invoke an error!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096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 smtClean="0">
                <a:solidFill>
                  <a:srgbClr val="FF6600"/>
                </a:solidFill>
                <a:latin typeface="Lucida Console" panose="020B0609040504020204" pitchFamily="49" charset="0"/>
              </a:rPr>
              <a:t>else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23598" y="3673097"/>
            <a:ext cx="3969433" cy="2867187"/>
          </a:xfrm>
          <a:prstGeom prst="cloudCallout">
            <a:avLst>
              <a:gd name="adj1" fmla="val 55961"/>
              <a:gd name="adj2" fmla="val -4717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 semi colon after the if would result in an error: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“else without if”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246055" y="1871003"/>
            <a:ext cx="1252025" cy="73152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0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lse 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23598" y="3673097"/>
            <a:ext cx="4406199" cy="3108703"/>
          </a:xfrm>
          <a:prstGeom prst="cloudCallout">
            <a:avLst>
              <a:gd name="adj1" fmla="val 55961"/>
              <a:gd name="adj2" fmla="val -4717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 semi colon after </a:t>
            </a:r>
            <a:r>
              <a:rPr lang="en-US" sz="2400" dirty="0" smtClean="0"/>
              <a:t>the else may not cause an error, but the statement in the else block would always be executed!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54" y="2728135"/>
            <a:ext cx="1457070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8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55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Determining a Letter Grade</a:t>
            </a:r>
            <a:br>
              <a:rPr lang="en-GB" altLang="en-US" dirty="0" smtClean="0"/>
            </a:br>
            <a:r>
              <a:rPr lang="en-GB" altLang="en-US" sz="2200" i="1" dirty="0" smtClean="0"/>
              <a:t>multiple conditional</a:t>
            </a:r>
            <a:endParaRPr lang="en-GB" altLang="en-US" sz="2200" i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343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Determining a Letter Grade</a:t>
            </a:r>
            <a:br>
              <a:rPr lang="en-GB" altLang="en-US" dirty="0" smtClean="0"/>
            </a:br>
            <a:r>
              <a:rPr lang="en-GB" altLang="en-US" sz="2200" i="1" dirty="0" smtClean="0"/>
              <a:t>multiple conditional</a:t>
            </a:r>
            <a:endParaRPr lang="en-GB" altLang="en-US" sz="2200" i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229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Determining a Letter Grade</a:t>
            </a:r>
            <a:br>
              <a:rPr lang="en-GB" altLang="en-US" dirty="0" smtClean="0"/>
            </a:br>
            <a:r>
              <a:rPr lang="en-GB" altLang="en-US" sz="2200" i="1" dirty="0" smtClean="0"/>
              <a:t>multiple conditional</a:t>
            </a:r>
            <a:endParaRPr lang="en-GB" altLang="en-US" sz="2200" i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515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Determining a Letter Grade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549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796" y="1985554"/>
            <a:ext cx="3751716" cy="1345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42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Determining a Letter Grade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686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Determining a Letter Grade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968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Determining a Letter Grade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28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5802" y="76204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ctr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2pPr>
            <a:lvl3pPr algn="ctr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3pPr>
            <a:lvl4pPr algn="ctr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4pPr>
            <a:lvl5pPr algn="ctr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5pPr>
            <a:lvl6pPr marL="457189" algn="l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914377" algn="l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1371566" algn="l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1828754" algn="l" defTabSz="4476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GB" altLang="en-US" kern="0" smtClean="0"/>
              <a:t>Determining a Letter Grade</a:t>
            </a:r>
            <a:br>
              <a:rPr lang="en-GB" altLang="en-US" kern="0" smtClean="0"/>
            </a:br>
            <a:r>
              <a:rPr lang="en-GB" altLang="en-US" sz="2200" i="1" kern="0" smtClean="0"/>
              <a:t>multiple conditional</a:t>
            </a:r>
            <a:endParaRPr lang="en-GB" altLang="en-US" sz="2200" i="1" kern="0" dirty="0"/>
          </a:p>
        </p:txBody>
      </p:sp>
    </p:spTree>
    <p:extLst>
      <p:ext uri="{BB962C8B-B14F-4D97-AF65-F5344CB8AC3E}">
        <p14:creationId xmlns:p14="http://schemas.microsoft.com/office/powerpoint/2010/main" val="420836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298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943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'A'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459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90: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'A'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752534" y="1635126"/>
            <a:ext cx="2689792" cy="2239450"/>
          </a:xfrm>
          <a:prstGeom prst="cloudCallout">
            <a:avLst>
              <a:gd name="adj1" fmla="val 73861"/>
              <a:gd name="adj2" fmla="val -4267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What datatype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 should we use for </a:t>
            </a:r>
            <a:r>
              <a:rPr kumimoji="0" lang="en-US" sz="24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avg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35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double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'A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752534" y="1635126"/>
            <a:ext cx="2689792" cy="2239450"/>
          </a:xfrm>
          <a:prstGeom prst="cloudCallout">
            <a:avLst>
              <a:gd name="adj1" fmla="val 73861"/>
              <a:gd name="adj2" fmla="val -4267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Average can be a floating point value so we could use: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1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noProof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'A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407963" y="1635126"/>
            <a:ext cx="3034363" cy="2923039"/>
          </a:xfrm>
          <a:prstGeom prst="cloudCallout">
            <a:avLst>
              <a:gd name="adj1" fmla="val 73861"/>
              <a:gd name="adj2" fmla="val -4267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But we’ll make it an </a:t>
            </a:r>
            <a:r>
              <a:rPr 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sz="2400" dirty="0" smtClean="0"/>
              <a:t> as we are only comparing integer values!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30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25724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95474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noProof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'A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'B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'D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'F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752534" y="1635126"/>
            <a:ext cx="2689792" cy="2239450"/>
          </a:xfrm>
          <a:prstGeom prst="cloudCallout">
            <a:avLst>
              <a:gd name="adj1" fmla="val 77894"/>
              <a:gd name="adj2" fmla="val -2675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How about the variable  </a:t>
            </a:r>
            <a:r>
              <a:rPr lang="en-US" sz="2400" i="1" dirty="0" smtClean="0"/>
              <a:t>grade</a:t>
            </a:r>
            <a:r>
              <a:rPr lang="en-US" sz="2400" dirty="0" smtClean="0"/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06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noProof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'A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'B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'D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'F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752534" y="1635126"/>
            <a:ext cx="2689792" cy="2239450"/>
          </a:xfrm>
          <a:prstGeom prst="cloudCallout">
            <a:avLst>
              <a:gd name="adj1" fmla="val 77894"/>
              <a:gd name="adj2" fmla="val -2675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Do we declare it like this?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44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noProof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'A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'B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'D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'F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752534" y="1635126"/>
            <a:ext cx="2689792" cy="2662554"/>
          </a:xfrm>
          <a:prstGeom prst="cloudCallout">
            <a:avLst>
              <a:gd name="adj1" fmla="val 77894"/>
              <a:gd name="adj2" fmla="val -2675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No! This declares a </a:t>
            </a:r>
            <a:r>
              <a:rPr lang="en-US" sz="2400" b="1" i="1" dirty="0" smtClean="0"/>
              <a:t>new</a:t>
            </a:r>
            <a:r>
              <a:rPr lang="en-US" sz="2400" dirty="0" smtClean="0"/>
              <a:t> variable in each block?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37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278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noProof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'A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'B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'D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'F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191214" y="3642102"/>
            <a:ext cx="1257463" cy="66642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 bwMode="auto">
          <a:xfrm>
            <a:off x="304802" y="1635126"/>
            <a:ext cx="3137524" cy="2923039"/>
          </a:xfrm>
          <a:prstGeom prst="cloudCallout">
            <a:avLst>
              <a:gd name="adj1" fmla="val 76437"/>
              <a:gd name="adj2" fmla="val 3685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And we would get an error trying to access it outside of the conditional blocks!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12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8798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noProof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String grade;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'A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'B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'D'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'F'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04802" y="1635126"/>
            <a:ext cx="3137524" cy="2239450"/>
          </a:xfrm>
          <a:prstGeom prst="cloudCallout">
            <a:avLst>
              <a:gd name="adj1" fmla="val 75741"/>
              <a:gd name="adj2" fmla="val -385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Declare all variables before they are used!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1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5692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8798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noProof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String grade;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'A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'B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'C'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'D'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'F'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1" name="Cloud Callout 10"/>
          <p:cNvSpPr/>
          <p:nvPr/>
        </p:nvSpPr>
        <p:spPr bwMode="auto">
          <a:xfrm>
            <a:off x="304802" y="1635126"/>
            <a:ext cx="3137524" cy="2239450"/>
          </a:xfrm>
          <a:prstGeom prst="cloudCallout">
            <a:avLst>
              <a:gd name="adj1" fmla="val 82541"/>
              <a:gd name="adj2" fmla="val -194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Are the assignment statements correct?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2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B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04802" y="1635126"/>
            <a:ext cx="3137524" cy="2239450"/>
          </a:xfrm>
          <a:prstGeom prst="cloudCallout">
            <a:avLst>
              <a:gd name="adj1" fmla="val 80113"/>
              <a:gd name="adj2" fmla="val 230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No! The variable </a:t>
            </a:r>
            <a:r>
              <a:rPr lang="en-US" sz="2400" i="1" dirty="0" smtClean="0">
                <a:latin typeface="Lucida Console" panose="020B0609040504020204" pitchFamily="49" charset="0"/>
              </a:rPr>
              <a:t>grade</a:t>
            </a:r>
            <a:r>
              <a:rPr lang="en-US" sz="2400" dirty="0" smtClean="0"/>
              <a:t> is a string so we need to use “ “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90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"C";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"D"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"="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528668" y="2041394"/>
            <a:ext cx="3137524" cy="2239450"/>
          </a:xfrm>
          <a:prstGeom prst="cloudCallout">
            <a:avLst>
              <a:gd name="adj1" fmla="val 75741"/>
              <a:gd name="adj2" fmla="val -385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Is the syntax of the conditional block correct?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7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Correct conditional syntax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90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80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70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"C";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60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"D"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"="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23601" y="1635125"/>
            <a:ext cx="3318725" cy="3808412"/>
          </a:xfrm>
          <a:prstGeom prst="cloudCallout">
            <a:avLst>
              <a:gd name="adj1" fmla="val 82629"/>
              <a:gd name="adj2" fmla="val -317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No!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Add parenthesis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 around all conditional expressions and remove all colons!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42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Correct conditional syntax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90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>
                <a:solidFill>
                  <a:srgbClr val="FF6600"/>
                </a:solidFill>
                <a:latin typeface="Lucida Console" panose="020B0609040504020204" pitchFamily="49" charset="0"/>
              </a:rPr>
              <a:t>e</a:t>
            </a: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lse</a:t>
            </a:r>
            <a:r>
              <a:rPr kumimoji="0" lang="en-GB" alt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80)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>
                <a:solidFill>
                  <a:srgbClr val="FF6600"/>
                </a:solidFill>
                <a:latin typeface="Lucida Console" panose="020B0609040504020204" pitchFamily="49" charset="0"/>
              </a:rPr>
              <a:t>e</a:t>
            </a: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lse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if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70)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"C";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>
                <a:solidFill>
                  <a:srgbClr val="FF6600"/>
                </a:solidFill>
                <a:latin typeface="Lucida Console" panose="020B0609040504020204" pitchFamily="49" charset="0"/>
              </a:rPr>
              <a:t>e</a:t>
            </a: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lse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if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&gt;=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60)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"D"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"="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04802" y="1635126"/>
            <a:ext cx="3137524" cy="3279086"/>
          </a:xfrm>
          <a:prstGeom prst="cloudCallout">
            <a:avLst>
              <a:gd name="adj1" fmla="val 85456"/>
              <a:gd name="adj2" fmla="val -137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Change all </a:t>
            </a:r>
            <a:r>
              <a:rPr lang="en-US" sz="2400" i="1" dirty="0" err="1" smtClean="0"/>
              <a:t>elif</a:t>
            </a:r>
            <a:r>
              <a:rPr lang="en-US" sz="2400" dirty="0" smtClean="0"/>
              <a:t> commands 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/>
              <a:t>e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lse</a:t>
            </a:r>
            <a:r>
              <a:rPr kumimoji="0" lang="en-US" sz="2400" b="1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if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56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parentheses (</a:t>
            </a:r>
            <a:r>
              <a:rPr lang="en-GB" altLang="en-US" b="1" kern="0" dirty="0">
                <a:solidFill>
                  <a:schemeClr val="tx1"/>
                </a:solidFill>
              </a:rPr>
              <a:t>no colon</a:t>
            </a:r>
            <a:r>
              <a:rPr lang="en-GB" altLang="en-US" kern="0" dirty="0" smtClean="0">
                <a:solidFill>
                  <a:schemeClr val="tx1"/>
                </a:solidFill>
              </a:rPr>
              <a:t>)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3266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Correct conditional syntax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80)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70)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"C";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"D"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"F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"="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04802" y="1635126"/>
            <a:ext cx="3137524" cy="3279086"/>
          </a:xfrm>
          <a:prstGeom prst="cloudCallout">
            <a:avLst>
              <a:gd name="adj1" fmla="val 81570"/>
              <a:gd name="adj2" fmla="val -16081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Can also expand to use braces around each conditional block.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12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Correct conditional syntax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80)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70)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"C";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60)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"D"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{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"F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"="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04802" y="1635126"/>
            <a:ext cx="3137524" cy="3279086"/>
          </a:xfrm>
          <a:prstGeom prst="cloudCallout">
            <a:avLst>
              <a:gd name="adj1" fmla="val 81570"/>
              <a:gd name="adj2" fmla="val -16081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This would allow us to add more than one statement within each conditional block!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3540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Correct conditional syntax, print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statement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04802" y="1635126"/>
            <a:ext cx="3137524" cy="3279086"/>
          </a:xfrm>
          <a:prstGeom prst="cloudCallout">
            <a:avLst>
              <a:gd name="adj1" fmla="val 65750"/>
              <a:gd name="adj2" fmla="val 3836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Is the print statement correct?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80)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70)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"C";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"D"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} else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"F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"=", grade);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239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Basic Changes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2" y="5159830"/>
            <a:ext cx="8775700" cy="162197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Add semi colons at the end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each statement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lang="en-GB" altLang="en-US" kern="0" baseline="0" dirty="0" smtClean="0">
                <a:latin typeface="Helvetica"/>
              </a:rPr>
              <a:t>Declare</a:t>
            </a:r>
            <a:r>
              <a:rPr lang="en-GB" altLang="en-US" kern="0" dirty="0" smtClean="0">
                <a:latin typeface="Helvetica"/>
              </a:rPr>
              <a:t> variables, use double quotes around string literals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GB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Correct conditional syntax, print</a:t>
            </a:r>
            <a:r>
              <a:rPr kumimoji="0" lang="en-GB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statement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04802" y="1635126"/>
            <a:ext cx="3137524" cy="3279086"/>
          </a:xfrm>
          <a:prstGeom prst="cloudCallout">
            <a:avLst>
              <a:gd name="adj1" fmla="val 65750"/>
              <a:gd name="adj2" fmla="val 3836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No!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u</a:t>
            </a:r>
            <a:r>
              <a:rPr lang="en-US" sz="2400" dirty="0" smtClean="0"/>
              <a:t>se the 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m</a:t>
            </a:r>
            <a:r>
              <a:rPr lang="en-US" sz="2400" dirty="0" smtClean="0"/>
              <a:t>ethod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of the Java System class!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32" y="1279976"/>
            <a:ext cx="4911271" cy="376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err="1">
                <a:latin typeface="Lucida Console" panose="020B0609040504020204" pitchFamily="49" charset="0"/>
              </a:rPr>
              <a:t>i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 85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String grade;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80)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70)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"C";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if (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&gt;= 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60)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"D"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 e</a:t>
            </a:r>
            <a:r>
              <a:rPr kumimoji="0" lang="en-GB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lse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{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= "F</a:t>
            </a: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kumimoji="0" lang="en-GB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>
                <a:latin typeface="Lucida Console" panose="020B0609040504020204" pitchFamily="49" charset="0"/>
              </a:rPr>
              <a:t>(</a:t>
            </a:r>
            <a:r>
              <a:rPr lang="en-GB" altLang="en-US" sz="1600" dirty="0" err="1">
                <a:latin typeface="Lucida Console" panose="020B0609040504020204" pitchFamily="49" charset="0"/>
              </a:rPr>
              <a:t>avg</a:t>
            </a:r>
            <a:r>
              <a:rPr lang="en-GB" altLang="en-US" sz="1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" = "</a:t>
            </a:r>
            <a:r>
              <a:rPr lang="en-GB" altLang="en-US" sz="1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latin typeface="Lucida Console" panose="020B0609040504020204" pitchFamily="49" charset="0"/>
              </a:rPr>
              <a:t>grade);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en-US" altLang="en-US" sz="1600" dirty="0"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418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8695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noProof="0" dirty="0" err="1" smtClean="0">
                <a:latin typeface="Lucida Console" panose="020B0609040504020204" pitchFamily="49" charset="0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85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767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6"/>
            <a:ext cx="4911271" cy="38695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85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471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Scanner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85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23601" y="1635126"/>
            <a:ext cx="3751221" cy="2233748"/>
          </a:xfrm>
          <a:prstGeom prst="cloudCallout">
            <a:avLst>
              <a:gd name="adj1" fmla="val 56822"/>
              <a:gd name="adj2" fmla="val -4744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Need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 to use Java’s scanner class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2662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new Scanner(System.in);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85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123601" y="1635126"/>
            <a:ext cx="3751221" cy="2233748"/>
          </a:xfrm>
          <a:prstGeom prst="cloudCallout">
            <a:avLst>
              <a:gd name="adj1" fmla="val 56822"/>
              <a:gd name="adj2" fmla="val -4744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o create an instance (object) of this class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474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scan = new Scanner(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System.in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85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123601" y="1635126"/>
            <a:ext cx="3751221" cy="3279086"/>
          </a:xfrm>
          <a:prstGeom prst="cloudCallout">
            <a:avLst>
              <a:gd name="adj1" fmla="val 56822"/>
              <a:gd name="adj2" fmla="val -4744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>
                <a:solidFill>
                  <a:srgbClr val="0000FF"/>
                </a:solidFill>
              </a:rPr>
              <a:t>and pass to the constructor System.in which connects the input stream to keyboard input!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8030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scan = new Scanner(System.in);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.nextInt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123601" y="1635126"/>
            <a:ext cx="3751221" cy="3097214"/>
          </a:xfrm>
          <a:prstGeom prst="cloudCallout">
            <a:avLst>
              <a:gd name="adj1" fmla="val 90333"/>
              <a:gd name="adj2" fmla="val -3261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Invoke the desired method of the scanner class on our object </a:t>
            </a:r>
            <a:r>
              <a:rPr lang="en-US" sz="2400" i="1" dirty="0" smtClean="0">
                <a:solidFill>
                  <a:srgbClr val="0000FF"/>
                </a:solidFill>
              </a:rPr>
              <a:t>scan</a:t>
            </a:r>
            <a:r>
              <a:rPr lang="en-US" sz="2400" dirty="0" smtClean="0">
                <a:solidFill>
                  <a:srgbClr val="0000FF"/>
                </a:solidFill>
              </a:rPr>
              <a:t> to perform user input.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0427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endParaRPr lang="en-GB" altLang="en-US" sz="16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endParaRPr lang="en-GB" altLang="en-US" sz="16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50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scan = new Scanner(System.in);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scan.nextInt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Cloud Callout 10"/>
          <p:cNvSpPr/>
          <p:nvPr/>
        </p:nvSpPr>
        <p:spPr bwMode="auto">
          <a:xfrm>
            <a:off x="123601" y="1635126"/>
            <a:ext cx="3751221" cy="3097214"/>
          </a:xfrm>
          <a:prstGeom prst="cloudCallout">
            <a:avLst>
              <a:gd name="adj1" fmla="val 59581"/>
              <a:gd name="adj2" fmla="val -4578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We must add a separate output statement to explicitly prompt the user.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091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scan = new Scanner(System.in);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scan.nextInt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101825" y="1635126"/>
            <a:ext cx="3751221" cy="3097214"/>
          </a:xfrm>
          <a:prstGeom prst="cloudCallout">
            <a:avLst>
              <a:gd name="adj1" fmla="val 59581"/>
              <a:gd name="adj2" fmla="val -4578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>
                <a:solidFill>
                  <a:srgbClr val="0000FF"/>
                </a:solidFill>
              </a:rPr>
              <a:t>Should we use the method </a:t>
            </a:r>
          </a:p>
          <a:p>
            <a:r>
              <a:rPr lang="en-US" sz="2400">
                <a:solidFill>
                  <a:srgbClr val="0000FF"/>
                </a:solidFill>
              </a:rPr>
              <a:t>print</a:t>
            </a:r>
            <a:r>
              <a:rPr lang="en-US" sz="2400" b="1">
                <a:solidFill>
                  <a:srgbClr val="0000FF"/>
                </a:solidFill>
              </a:rPr>
              <a:t> </a:t>
            </a:r>
            <a:r>
              <a:rPr lang="en-US" sz="2400" b="1" i="1">
                <a:solidFill>
                  <a:srgbClr val="0000FF"/>
                </a:solidFill>
              </a:rPr>
              <a:t>or</a:t>
            </a:r>
          </a:p>
          <a:p>
            <a:r>
              <a:rPr lang="en-US" sz="2400">
                <a:solidFill>
                  <a:srgbClr val="0000FF"/>
                </a:solidFill>
              </a:rPr>
              <a:t>println</a:t>
            </a:r>
            <a:r>
              <a:rPr lang="en-US" sz="2400" b="1">
                <a:solidFill>
                  <a:srgbClr val="0000FF"/>
                </a:solidFill>
              </a:rPr>
              <a:t>?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8999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836" y="5750939"/>
            <a:ext cx="8090451" cy="105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scan = new Scanner(System.in);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6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</a:t>
            </a:r>
            <a:r>
              <a:rPr lang="en-GB" altLang="en-US" sz="1600" b="1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println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average: 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");</a:t>
            </a:r>
            <a:endParaRPr kumimoji="0" lang="en-GB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scan.nextInt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07" y="6197677"/>
            <a:ext cx="2367162" cy="660324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1" y="5179078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</a:pPr>
            <a:endParaRPr lang="en-GB" altLang="en-US" kern="0" dirty="0" smtClean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If we use </a:t>
            </a:r>
            <a:r>
              <a:rPr lang="en-GB" altLang="en-US" kern="0" dirty="0" err="1" smtClean="0">
                <a:solidFill>
                  <a:schemeClr val="tx1"/>
                </a:solidFill>
              </a:rPr>
              <a:t>println</a:t>
            </a:r>
            <a:r>
              <a:rPr lang="en-GB" altLang="en-US" kern="0" dirty="0" smtClean="0">
                <a:solidFill>
                  <a:schemeClr val="tx1"/>
                </a:solidFill>
              </a:rPr>
              <a:t>, the input box is on the line </a:t>
            </a:r>
            <a:r>
              <a:rPr lang="en-GB" altLang="en-US" b="1" i="1" kern="0" dirty="0" smtClean="0">
                <a:solidFill>
                  <a:schemeClr val="tx1"/>
                </a:solidFill>
              </a:rPr>
              <a:t>after</a:t>
            </a:r>
            <a:r>
              <a:rPr lang="en-GB" altLang="en-US" kern="0" dirty="0" smtClean="0">
                <a:solidFill>
                  <a:schemeClr val="tx1"/>
                </a:solidFill>
              </a:rPr>
              <a:t> the prompt: 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12" name="Cloud Callout 11"/>
          <p:cNvSpPr/>
          <p:nvPr/>
        </p:nvSpPr>
        <p:spPr bwMode="auto">
          <a:xfrm>
            <a:off x="101825" y="1635126"/>
            <a:ext cx="3751221" cy="3097214"/>
          </a:xfrm>
          <a:prstGeom prst="cloudCallout">
            <a:avLst>
              <a:gd name="adj1" fmla="val 59581"/>
              <a:gd name="adj2" fmla="val -4578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 depends on where we want the user input to take place relative to the prompt:</a:t>
            </a:r>
          </a:p>
        </p:txBody>
      </p:sp>
    </p:spTree>
    <p:extLst>
      <p:ext uri="{BB962C8B-B14F-4D97-AF65-F5344CB8AC3E}">
        <p14:creationId xmlns:p14="http://schemas.microsoft.com/office/powerpoint/2010/main" val="3171422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6836" y="5750939"/>
            <a:ext cx="8090451" cy="105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Getting User Input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scan = new Scanner(System.in);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("average: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scan.nextInt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1" y="5179078"/>
            <a:ext cx="8775700" cy="162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</a:pPr>
            <a:endParaRPr lang="en-GB" altLang="en-US" kern="0" dirty="0" smtClean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If we use print, the input box is on the </a:t>
            </a:r>
            <a:r>
              <a:rPr lang="en-GB" altLang="en-US" b="1" i="1" kern="0" dirty="0" smtClean="0">
                <a:solidFill>
                  <a:schemeClr val="tx1"/>
                </a:solidFill>
              </a:rPr>
              <a:t>same line </a:t>
            </a:r>
            <a:r>
              <a:rPr lang="en-GB" altLang="en-US" kern="0" dirty="0" smtClean="0">
                <a:solidFill>
                  <a:schemeClr val="tx1"/>
                </a:solidFill>
              </a:rPr>
              <a:t>as the prompt: 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99" y="6205065"/>
            <a:ext cx="2840679" cy="586359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 bwMode="auto">
          <a:xfrm>
            <a:off x="101825" y="1635126"/>
            <a:ext cx="3751221" cy="3097214"/>
          </a:xfrm>
          <a:prstGeom prst="cloudCallout">
            <a:avLst>
              <a:gd name="adj1" fmla="val 59581"/>
              <a:gd name="adj2" fmla="val -4578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 depends on where we want the user input to take place relative to the prompt:</a:t>
            </a:r>
          </a:p>
        </p:txBody>
      </p:sp>
    </p:spTree>
    <p:extLst>
      <p:ext uri="{BB962C8B-B14F-4D97-AF65-F5344CB8AC3E}">
        <p14:creationId xmlns:p14="http://schemas.microsoft.com/office/powerpoint/2010/main" val="2150528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Completing our program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3"/>
            <a:ext cx="4911271" cy="43026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scan = new Scanner(System.in);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("average: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scan.nextInt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221819" y="2229812"/>
            <a:ext cx="3751221" cy="3097214"/>
          </a:xfrm>
          <a:prstGeom prst="cloudCallout">
            <a:avLst>
              <a:gd name="adj1" fmla="val 53206"/>
              <a:gd name="adj2" fmla="val -5850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Anything missing to complete our program?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05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Completing our program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2"/>
            <a:ext cx="4911271" cy="557802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 </a:t>
            </a:r>
            <a:r>
              <a:rPr lang="en-GB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endParaRPr kumimoji="0" lang="en-GB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 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 = new Scanner(System.in);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("average: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scan.nextInt</a:t>
            </a:r>
            <a:r>
              <a:rPr kumimoji="0" lang="en-GB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String 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if 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System.out.println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 = "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grade);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221819" y="2520378"/>
            <a:ext cx="3751221" cy="3097214"/>
          </a:xfrm>
          <a:prstGeom prst="cloudCallout">
            <a:avLst>
              <a:gd name="adj1" fmla="val 55831"/>
              <a:gd name="adj2" fmla="val -80761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We need to import the Scanner class, and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4250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Completing our program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2"/>
            <a:ext cx="4974768" cy="557802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.*;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endParaRPr lang="en-GB" altLang="en-US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5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5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GradeCalculator</a:t>
            </a:r>
            <a:r>
              <a:rPr lang="en-GB" altLang="en-US" sz="15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{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endParaRPr kumimoji="0" lang="en-GB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Scanner </a:t>
            </a:r>
            <a:r>
              <a:rPr kumimoji="0" lang="en-GB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scan = new Scanner(System.in);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System.out.print</a:t>
            </a:r>
            <a:r>
              <a:rPr kumimoji="0" lang="en-GB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("average: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= </a:t>
            </a:r>
            <a:r>
              <a:rPr kumimoji="0" lang="en-GB" alt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scan.nextInt</a:t>
            </a:r>
            <a:r>
              <a:rPr kumimoji="0" lang="en-GB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String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if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}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}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}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}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grade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}</a:t>
            </a:r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System.out.println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+ " = " + grade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5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kumimoji="0" lang="en-US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221819" y="2346323"/>
            <a:ext cx="3751221" cy="3097214"/>
          </a:xfrm>
          <a:prstGeom prst="cloudCallout">
            <a:avLst>
              <a:gd name="adj1" fmla="val 58831"/>
              <a:gd name="adj2" fmla="val -5532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define our program class; we’ll choose to name it </a:t>
            </a:r>
            <a:r>
              <a:rPr lang="en-US" sz="2400" dirty="0" err="1" smtClean="0">
                <a:solidFill>
                  <a:srgbClr val="0000FF"/>
                </a:solidFill>
              </a:rPr>
              <a:t>GradeCalculator</a:t>
            </a:r>
            <a:r>
              <a:rPr lang="en-US" sz="2400" dirty="0" smtClean="0">
                <a:solidFill>
                  <a:srgbClr val="0000FF"/>
                </a:solidFill>
              </a:rPr>
              <a:t>, and</a:t>
            </a:r>
          </a:p>
        </p:txBody>
      </p:sp>
    </p:spTree>
    <p:extLst>
      <p:ext uri="{BB962C8B-B14F-4D97-AF65-F5344CB8AC3E}">
        <p14:creationId xmlns:p14="http://schemas.microsoft.com/office/powerpoint/2010/main" val="2438057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Completing our program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2"/>
            <a:ext cx="4974768" cy="557802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.*;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endParaRPr lang="en-GB" altLang="en-US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3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GradeCalculator</a:t>
            </a:r>
            <a:r>
              <a:rPr lang="en-GB" altLang="en-US" sz="13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300" kern="0" dirty="0">
                <a:latin typeface="Lucida Console" panose="020B0609040504020204" pitchFamily="49" charset="0"/>
              </a:rPr>
              <a:t> </a:t>
            </a:r>
            <a:r>
              <a:rPr lang="en-GB" altLang="en-US" sz="1300" kern="0" dirty="0" smtClean="0">
                <a:latin typeface="Lucida Console" panose="020B0609040504020204" pitchFamily="49" charset="0"/>
              </a:rPr>
              <a:t>   </a:t>
            </a:r>
            <a:r>
              <a:rPr lang="en-GB" altLang="en-US" sz="1300" b="1" kern="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3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static void main(String[] </a:t>
            </a:r>
            <a:r>
              <a:rPr lang="en-GB" altLang="en-US" sz="13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3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  <a:endParaRPr kumimoji="0" lang="en-GB" altLang="en-US" sz="13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Scanner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scan = new Scanner(System.in);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System.out.print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("average: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</a:t>
            </a:r>
            <a:r>
              <a:rPr kumimoji="0" lang="en-GB" altLang="en-US" sz="13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scan.nextInt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String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if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</a:t>
            </a:r>
            <a:endParaRPr kumimoji="0" lang="en-GB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</a:t>
            </a:r>
            <a:r>
              <a:rPr kumimoji="0" lang="en-GB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System.out.println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+ " = " + grade</a:t>
            </a:r>
            <a:r>
              <a:rPr kumimoji="0" lang="en-GB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3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13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300" dirty="0" smtClean="0">
                <a:latin typeface="Lucida Console" panose="020B0609040504020204" pitchFamily="49" charset="0"/>
              </a:rPr>
              <a:t>}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199797" y="2520378"/>
            <a:ext cx="3751221" cy="3097214"/>
          </a:xfrm>
          <a:prstGeom prst="cloudCallout">
            <a:avLst>
              <a:gd name="adj1" fmla="val 64081"/>
              <a:gd name="adj2" fmla="val -5623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add the main method following the standard template model.</a:t>
            </a:r>
          </a:p>
        </p:txBody>
      </p:sp>
    </p:spTree>
    <p:extLst>
      <p:ext uri="{BB962C8B-B14F-4D97-AF65-F5344CB8AC3E}">
        <p14:creationId xmlns:p14="http://schemas.microsoft.com/office/powerpoint/2010/main" val="1935164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From Python to Java</a:t>
            </a:r>
            <a:endParaRPr lang="en-GB" altLang="en-US" sz="2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01" y="787401"/>
            <a:ext cx="3947659" cy="3944939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9232" y="787401"/>
            <a:ext cx="4911271" cy="394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ctr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Java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7" y="1279976"/>
            <a:ext cx="3751716" cy="32781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(input('average: 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if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90: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80: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70: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elif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&gt;= 60: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grade =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print(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avg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'=', grade)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69232" y="1279972"/>
            <a:ext cx="4974768" cy="557802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30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GB" altLang="en-US" sz="1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.*;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endParaRPr lang="en-GB" altLang="en-US" sz="13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3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GradeCalculator</a:t>
            </a:r>
            <a:r>
              <a:rPr lang="en-GB" altLang="en-US" sz="13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GB" altLang="en-US" sz="1300" kern="0" dirty="0">
                <a:latin typeface="Lucida Console" panose="020B0609040504020204" pitchFamily="49" charset="0"/>
              </a:rPr>
              <a:t> </a:t>
            </a:r>
            <a:r>
              <a:rPr lang="en-GB" altLang="en-US" sz="1300" kern="0" dirty="0" smtClean="0">
                <a:latin typeface="Lucida Console" panose="020B0609040504020204" pitchFamily="49" charset="0"/>
              </a:rPr>
              <a:t>   </a:t>
            </a:r>
            <a:r>
              <a:rPr lang="en-GB" altLang="en-US" sz="13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3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main(String[] </a:t>
            </a:r>
            <a:r>
              <a:rPr lang="en-GB" altLang="en-US" sz="13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3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  <a:endParaRPr kumimoji="0" lang="en-GB" altLang="en-US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Scanner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scan = new Scanner(System.in);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System.out.print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("average: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</a:t>
            </a:r>
            <a:r>
              <a:rPr kumimoji="0" lang="en-GB" altLang="en-US" sz="13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scan.nextInt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String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grade;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if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3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90)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"A";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3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80)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"B";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3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70)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"C";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if (</a:t>
            </a:r>
            <a:r>
              <a:rPr kumimoji="0" lang="en-GB" altLang="en-US" sz="13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&gt;= 60)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"D";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grade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"F";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}</a:t>
            </a:r>
            <a:endParaRPr kumimoji="0" lang="en-GB" altLang="en-US" sz="1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     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System.out.println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avg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alt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+ " = " + grade</a:t>
            </a:r>
            <a:r>
              <a:rPr kumimoji="0" lang="en-GB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300" dirty="0" smtClean="0">
                <a:latin typeface="Lucida Console" panose="020B0609040504020204" pitchFamily="49" charset="0"/>
              </a:rPr>
              <a:t>}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0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Full Program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9175" cy="5562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import </a:t>
            </a:r>
            <a:r>
              <a:rPr lang="en-GB" alt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    // tells the compiler where to find Scanner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GradeCalculator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scan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String grade;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90)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grade = "A";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if (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80)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grade = "B";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if (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70)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grade = "C";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if (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60)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grade = "D";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grade = "F";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+ " = " + grade);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33356" y="943169"/>
            <a:ext cx="3528142" cy="3789170"/>
          </a:xfrm>
          <a:prstGeom prst="cloudCallout">
            <a:avLst>
              <a:gd name="adj1" fmla="val 64705"/>
              <a:gd name="adj2" fmla="val 762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Note that you only need to define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 the block with curly braces if there is more than one statement within the block.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60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this print?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}</a:t>
            </a: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36868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501650" y="4232275"/>
            <a:ext cx="65341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3425" indent="-276225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76325" indent="-161925" defTabSz="447675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one</a:t>
            </a: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two</a:t>
            </a: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three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</a:rPr>
              <a:t>more than one of the above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</a:rPr>
              <a:t>nothing is output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231041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61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this print?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}</a:t>
            </a: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36868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501650" y="4232275"/>
            <a:ext cx="65341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3425" indent="-276225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76325" indent="-161925" defTabSz="447675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one</a:t>
            </a: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two</a:t>
            </a: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three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</a:rPr>
              <a:t>more than one of the above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</a:rPr>
              <a:t>nothing is output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231041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66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this print?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}</a:t>
            </a: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36868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501650" y="4232275"/>
            <a:ext cx="65341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3425" indent="-276225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76325" indent="-161925" defTabSz="447675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one</a:t>
            </a: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two</a:t>
            </a: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three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</a:rPr>
              <a:t>more than one of the </a:t>
            </a: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</a:rPr>
              <a:t>above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</a:rPr>
              <a:t>nothing is output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231041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304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happens if I shift these two lines over?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9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9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happens if I shift these two lines over?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9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1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happens if I shift these two lines over?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9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6075" y="1457624"/>
            <a:ext cx="2600725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Nothing!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output doesn't change!</a:t>
            </a:r>
          </a:p>
        </p:txBody>
      </p:sp>
    </p:spTree>
    <p:extLst>
      <p:ext uri="{BB962C8B-B14F-4D97-AF65-F5344CB8AC3E}">
        <p14:creationId xmlns:p14="http://schemas.microsoft.com/office/powerpoint/2010/main" val="382483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happens if I shift these two lines over?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(x &gt; 8) 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 else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9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075" y="1457624"/>
            <a:ext cx="2600725" cy="3426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Nothing!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output doesn't change!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Indentation does not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affect the code's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meaning – only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its readability!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The use of { } form the if .. else logic.</a:t>
            </a:r>
          </a:p>
        </p:txBody>
      </p:sp>
    </p:spTree>
    <p:extLst>
      <p:ext uri="{BB962C8B-B14F-4D97-AF65-F5344CB8AC3E}">
        <p14:creationId xmlns:p14="http://schemas.microsoft.com/office/powerpoint/2010/main" val="8987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happens if I shift these two lines over?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nt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 else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1900" dirty="0">
                <a:latin typeface="Lucida Console" panose="020B0609040504020204" pitchFamily="49" charset="0"/>
              </a:rPr>
              <a:t>"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075" y="1457624"/>
            <a:ext cx="2600725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Note that the </a:t>
            </a:r>
            <a:r>
              <a:rPr lang="en-US" sz="2000" i="1" dirty="0" smtClean="0">
                <a:latin typeface="Lucida Console" panose="020B0609040504020204" pitchFamily="49" charset="0"/>
                <a:cs typeface="Arial"/>
              </a:rPr>
              <a:t>else</a:t>
            </a:r>
            <a:r>
              <a:rPr lang="en-US" sz="2000" dirty="0" smtClean="0">
                <a:latin typeface="Arial"/>
                <a:cs typeface="Arial"/>
              </a:rPr>
              <a:t> is connected to the </a:t>
            </a:r>
            <a:r>
              <a:rPr lang="en-US" sz="2000" dirty="0" err="1" smtClean="0">
                <a:latin typeface="Arial"/>
                <a:cs typeface="Arial"/>
              </a:rPr>
              <a:t>preceeding</a:t>
            </a:r>
            <a:r>
              <a:rPr lang="en-US" sz="2000" dirty="0" smtClean="0">
                <a:latin typeface="Arial"/>
                <a:cs typeface="Arial"/>
              </a:rPr>
              <a:t> }, thereby associating it with the (x&gt;8) conditional expression.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052689" y="1631852"/>
            <a:ext cx="2926081" cy="140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;         // back to the original Java version</a:t>
            </a: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              # equivalent Python 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746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57200" y="1252025"/>
            <a:ext cx="5873262" cy="20116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16391" y="1519311"/>
            <a:ext cx="4754880" cy="147710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614437" y="2503138"/>
            <a:ext cx="1606372" cy="76056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457200" y="4729627"/>
            <a:ext cx="5873262" cy="147422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16391" y="5008098"/>
            <a:ext cx="4754880" cy="119575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62" y="3378368"/>
            <a:ext cx="2600725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Note the nested conditional structure of each.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614437" y="4508694"/>
            <a:ext cx="1627474" cy="111437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399"/>
            <a:ext cx="8229600" cy="617571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;         // back to the original Java version</a:t>
            </a: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</a:t>
            </a:r>
            <a:r>
              <a:rPr lang="en-US" altLang="en-US" sz="1900" dirty="0">
                <a:latin typeface="Lucida Console" panose="020B0609040504020204" pitchFamily="49" charset="0"/>
              </a:rPr>
              <a:t>= 5      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		# equivalent python code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</a:t>
            </a:r>
            <a:r>
              <a:rPr lang="en-US" altLang="en-US" sz="1900" dirty="0">
                <a:latin typeface="Lucida Console" panose="020B0609040504020204" pitchFamily="49" charset="0"/>
              </a:rPr>
              <a:t>x &lt; 15: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    if </a:t>
            </a:r>
            <a:r>
              <a:rPr lang="en-US" altLang="en-US" sz="1900" dirty="0">
                <a:latin typeface="Lucida Console" panose="020B0609040504020204" pitchFamily="49" charset="0"/>
              </a:rPr>
              <a:t>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</a:t>
            </a:r>
            <a:r>
              <a:rPr lang="en-US" altLang="en-US" sz="1900" dirty="0">
                <a:latin typeface="Lucida Console" panose="020B0609040504020204" pitchFamily="49" charset="0"/>
              </a:rPr>
              <a:t>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 </a:t>
            </a:r>
            <a:endParaRPr lang="en-GB" alt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33356" y="943169"/>
            <a:ext cx="3528142" cy="2615958"/>
          </a:xfrm>
          <a:prstGeom prst="cloudCallout">
            <a:avLst>
              <a:gd name="adj1" fmla="val 61515"/>
              <a:gd name="adj2" fmla="val 4643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Writing this </a:t>
            </a:r>
            <a:r>
              <a:rPr lang="en-US" sz="2400" i="1" dirty="0" smtClean="0"/>
              <a:t>else</a:t>
            </a:r>
            <a:r>
              <a:rPr lang="en-US" sz="2400" dirty="0" smtClean="0"/>
              <a:t> block without using the braces would not cause an error!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71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;         // back to the original Java version</a:t>
            </a: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              </a:t>
            </a: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# equivalent Python 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4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66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25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utput?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68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51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vs. Python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896751" y="731520"/>
            <a:ext cx="4290646" cy="4332849"/>
          </a:xfrm>
          <a:prstGeom prst="cloudCallout">
            <a:avLst>
              <a:gd name="adj1" fmla="val -49358"/>
              <a:gd name="adj2" fmla="val 5892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 smtClean="0">
                <a:latin typeface="Arial" charset="0"/>
                <a:cs typeface="Arial" charset="0"/>
              </a:rPr>
              <a:t>Note that the else is </a:t>
            </a:r>
          </a:p>
          <a:p>
            <a:pPr marL="0" marR="0" indent="0" algn="ctr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 smtClean="0">
                <a:latin typeface="Arial" charset="0"/>
                <a:cs typeface="Arial" charset="0"/>
              </a:rPr>
              <a:t>no longer part of the </a:t>
            </a:r>
          </a:p>
          <a:p>
            <a:pPr marL="0" marR="0" indent="0" algn="ctr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 smtClean="0">
                <a:latin typeface="Arial" charset="0"/>
                <a:cs typeface="Arial" charset="0"/>
              </a:rPr>
              <a:t>nested conditional!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7005" y="-97054"/>
            <a:ext cx="8989996" cy="914400"/>
          </a:xfrm>
        </p:spPr>
        <p:txBody>
          <a:bodyPr/>
          <a:lstStyle/>
          <a:p>
            <a:r>
              <a:rPr lang="en-US" altLang="en-US" dirty="0" smtClean="0"/>
              <a:t>How can we change the Java version to follow the same conditional execution?</a:t>
            </a:r>
          </a:p>
        </p:txBody>
      </p:sp>
    </p:spTree>
    <p:extLst>
      <p:ext uri="{BB962C8B-B14F-4D97-AF65-F5344CB8AC3E}">
        <p14:creationId xmlns:p14="http://schemas.microsoft.com/office/powerpoint/2010/main" val="245267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sz="1900" dirty="0">
                <a:latin typeface="Lucida Console" panose="020B0609040504020204" pitchFamily="49" charset="0"/>
              </a:rPr>
              <a:t> (x &lt; 15)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 </a:t>
            </a: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en-US" sz="1900" dirty="0">
                <a:latin typeface="Lucida Console" panose="020B06090405040202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7005" y="-97054"/>
            <a:ext cx="8989996" cy="914400"/>
          </a:xfrm>
        </p:spPr>
        <p:txBody>
          <a:bodyPr/>
          <a:lstStyle/>
          <a:p>
            <a:r>
              <a:rPr lang="en-US" altLang="en-US" dirty="0"/>
              <a:t>How can we change the Java version to follow the same conditional execution?</a:t>
            </a:r>
            <a:endParaRPr lang="en-US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78575" y="809962"/>
            <a:ext cx="2600725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Need to move this } so that we connect the </a:t>
            </a:r>
            <a:r>
              <a:rPr lang="en-US" sz="2000" i="1" dirty="0" smtClean="0">
                <a:latin typeface="Arial"/>
                <a:cs typeface="Arial"/>
              </a:rPr>
              <a:t>else</a:t>
            </a:r>
            <a:r>
              <a:rPr lang="en-US" sz="2000" dirty="0" smtClean="0">
                <a:latin typeface="Arial"/>
                <a:cs typeface="Arial"/>
              </a:rPr>
              <a:t> statement with the outer if conditional.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773723" y="1471681"/>
            <a:ext cx="5449402" cy="165111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err="1">
                <a:latin typeface="Lucida Console" panose="020B0609040504020204" pitchFamily="49" charset="0"/>
              </a:rPr>
              <a:t>int</a:t>
            </a:r>
            <a:r>
              <a:rPr lang="en-US" altLang="en-US" sz="1900" dirty="0">
                <a:latin typeface="Lucida Console" panose="020B0609040504020204" pitchFamily="49" charset="0"/>
              </a:rPr>
              <a:t> x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&lt; 15) </a:t>
            </a:r>
            <a:r>
              <a:rPr lang="en-US" altLang="en-US" sz="19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if (x &gt; 8) </a:t>
            </a: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("one");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US" altLang="en-US" sz="1900" dirty="0">
                <a:latin typeface="Lucida Console" panose="020B0609040504020204" pitchFamily="49" charset="0"/>
              </a:rPr>
              <a:t> else </a:t>
            </a:r>
            <a:r>
              <a:rPr lang="en-US" altLang="en-US" sz="19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("two");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if (x &gt;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   </a:t>
            </a:r>
            <a:r>
              <a:rPr lang="en-US" altLang="en-US" sz="19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900" dirty="0">
                <a:latin typeface="Lucida Console" panose="020B0609040504020204" pitchFamily="49" charset="0"/>
              </a:rPr>
              <a:t>("three");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}</a:t>
            </a:r>
            <a:endParaRPr lang="en-US" altLang="en-US" sz="1900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x =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&lt; 15: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if x &gt; 8: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    print('one')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print('two')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 smtClean="0">
                <a:latin typeface="Lucida Console" panose="020B0609040504020204" pitchFamily="49" charset="0"/>
              </a:rPr>
              <a:t>if x &gt;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Lucida Console" panose="020B0609040504020204" pitchFamily="49" charset="0"/>
              </a:rPr>
              <a:t> </a:t>
            </a:r>
            <a:r>
              <a:rPr lang="en-US" altLang="en-US" sz="1900" dirty="0" smtClean="0">
                <a:latin typeface="Lucida Console" panose="020B0609040504020204" pitchFamily="49" charset="0"/>
              </a:rPr>
              <a:t>   print('three')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7005" y="-97054"/>
            <a:ext cx="8989996" cy="914400"/>
          </a:xfrm>
        </p:spPr>
        <p:txBody>
          <a:bodyPr/>
          <a:lstStyle/>
          <a:p>
            <a:r>
              <a:rPr lang="en-US" altLang="en-US" dirty="0" smtClean="0"/>
              <a:t>To make the Java version behave the same…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6175" y="1201387"/>
            <a:ext cx="260072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Follow the changes with the  { } pairs.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16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200" y="625641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857250" indent="57150" algn="l" rtl="0" eaLnBrk="0" fontAlgn="base" hangingPunct="0"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Console" pitchFamily="49" charset="0"/>
                <a:cs typeface="+mn-cs"/>
              </a:defRPr>
            </a:lvl3pPr>
            <a:lvl4pPr marL="125412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525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097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669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241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813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int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x = 5;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&lt; 15)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(x &gt; 8)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("one");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else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("two");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&gt; 2)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("three");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x = 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&lt; 15: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x &gt; 8: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print('one')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else: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print('two')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&gt; 2: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print('three')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7005" y="-97054"/>
            <a:ext cx="8989996" cy="914400"/>
          </a:xfrm>
        </p:spPr>
        <p:txBody>
          <a:bodyPr/>
          <a:lstStyle/>
          <a:p>
            <a:r>
              <a:rPr lang="en-US" altLang="en-US" dirty="0"/>
              <a:t>To make the Java version behave the same…</a:t>
            </a:r>
            <a:endParaRPr lang="en-US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76175" y="1201387"/>
            <a:ext cx="260072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Follow the changes with the  { } pairs.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1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lse </a:t>
            </a:r>
            <a:r>
              <a:rPr lang="en-GB" alt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}</a:t>
            </a:r>
            <a:endParaRPr lang="en-US" altLang="en-US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33356" y="943169"/>
            <a:ext cx="3528142" cy="2615958"/>
          </a:xfrm>
          <a:prstGeom prst="cloudCallout">
            <a:avLst>
              <a:gd name="adj1" fmla="val 61515"/>
              <a:gd name="adj2" fmla="val 4643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But we use them for consistency!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12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200" y="625641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857250" indent="57150" algn="l" rtl="0" eaLnBrk="0" fontAlgn="base" hangingPunct="0"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Console" pitchFamily="49" charset="0"/>
                <a:cs typeface="+mn-cs"/>
              </a:defRPr>
            </a:lvl3pPr>
            <a:lvl4pPr marL="125412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525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097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669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241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813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int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x = 5;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&lt; 15)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(x &gt; 8)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("one");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else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("two");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&gt; 2)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("three");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x = 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&lt; 15: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x &gt; 8: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print('one')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else: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print('two')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&gt; 2: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print('three')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7005" y="-97054"/>
            <a:ext cx="8989996" cy="914400"/>
          </a:xfrm>
        </p:spPr>
        <p:txBody>
          <a:bodyPr/>
          <a:lstStyle/>
          <a:p>
            <a:r>
              <a:rPr lang="en-US" altLang="en-US" dirty="0"/>
              <a:t>To make the Java version behave the same…</a:t>
            </a:r>
            <a:endParaRPr lang="en-US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78575" y="809962"/>
            <a:ext cx="260072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Now move the } up…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815926" y="1041009"/>
            <a:ext cx="5289452" cy="208178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8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200" y="625641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857250" indent="57150" algn="l" rtl="0" eaLnBrk="0" fontAlgn="base" hangingPunct="0"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Console" pitchFamily="49" charset="0"/>
                <a:cs typeface="+mn-cs"/>
              </a:defRPr>
            </a:lvl3pPr>
            <a:lvl4pPr marL="125412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525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097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669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241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813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int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x = 5;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&lt; 15)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(x &gt; 8)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("one");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else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("two");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&gt; 2)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("three");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x = 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&lt; 15: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x &gt; 8: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print('one')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else: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print('two')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&gt; 2: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print('three')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7005" y="-97054"/>
            <a:ext cx="8989996" cy="914400"/>
          </a:xfrm>
        </p:spPr>
        <p:txBody>
          <a:bodyPr/>
          <a:lstStyle/>
          <a:p>
            <a:r>
              <a:rPr lang="en-US" altLang="en-US" dirty="0"/>
              <a:t>To make the Java version behave the same…</a:t>
            </a:r>
            <a:endParaRPr lang="en-US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575" y="809962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…to connect the </a:t>
            </a:r>
            <a:r>
              <a:rPr lang="en-US" sz="2000" i="1" dirty="0" smtClean="0">
                <a:latin typeface="Arial"/>
                <a:cs typeface="Arial"/>
              </a:rPr>
              <a:t>else</a:t>
            </a:r>
            <a:r>
              <a:rPr lang="en-US" sz="2000" dirty="0" smtClean="0">
                <a:latin typeface="Arial"/>
                <a:cs typeface="Arial"/>
              </a:rPr>
              <a:t> to the outer if conditional.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773723" y="1280160"/>
            <a:ext cx="5387926" cy="98473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09850" y="4317666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278576" y="5731244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hree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200" y="625641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857250" indent="57150" algn="l" rtl="0" eaLnBrk="0" fontAlgn="base" hangingPunct="0"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Console" pitchFamily="49" charset="0"/>
                <a:cs typeface="+mn-cs"/>
              </a:defRPr>
            </a:lvl3pPr>
            <a:lvl4pPr marL="125412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525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097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669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241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81388" indent="-2809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int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x = 5;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&lt; 15)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(x &gt; 8)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("one");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else </a:t>
            </a: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("two");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(x &gt; 2)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</a:t>
            </a:r>
            <a:r>
              <a:rPr kumimoji="0" lang="en-US" alt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System.out.println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("three");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x = 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&lt; 15: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if x &gt; 8: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    print('one')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else: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print('two')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if x &gt; 2: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print('three')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7005" y="-97054"/>
            <a:ext cx="8989996" cy="914400"/>
          </a:xfrm>
        </p:spPr>
        <p:txBody>
          <a:bodyPr/>
          <a:lstStyle/>
          <a:p>
            <a:r>
              <a:rPr lang="en-US" altLang="en-US" dirty="0"/>
              <a:t>To make the Java version behave the same…</a:t>
            </a:r>
            <a:endParaRPr lang="en-US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78576" y="3122796"/>
            <a:ext cx="26007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three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575" y="809962"/>
            <a:ext cx="260072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/>
                <a:cs typeface="Arial"/>
              </a:rPr>
              <a:t>Finally, re-</a:t>
            </a:r>
            <a:r>
              <a:rPr lang="en-US" sz="2000" dirty="0" err="1" smtClean="0">
                <a:latin typeface="Arial"/>
                <a:cs typeface="Arial"/>
              </a:rPr>
              <a:t>allign</a:t>
            </a:r>
            <a:r>
              <a:rPr lang="en-US" sz="2000" dirty="0" smtClean="0">
                <a:latin typeface="Arial"/>
                <a:cs typeface="Arial"/>
              </a:rPr>
              <a:t> the code for readability</a:t>
            </a:r>
            <a:r>
              <a:rPr lang="en-US" sz="2000" noProof="0" dirty="0" smtClean="0">
                <a:latin typeface="Arial"/>
                <a:cs typeface="Arial"/>
              </a:rPr>
              <a:t>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8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Java's Logical Operators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66138" cy="556260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Tx/>
              <a:buNone/>
              <a:tabLst>
                <a:tab pos="914400" algn="l"/>
                <a:tab pos="1371600" algn="l"/>
                <a:tab pos="2286000" algn="l"/>
              </a:tabLst>
            </a:pPr>
            <a:r>
              <a:rPr lang="en-US" altLang="en-US" dirty="0" smtClean="0"/>
              <a:t>				Python		</a:t>
            </a:r>
            <a:r>
              <a:rPr lang="en-US" altLang="en-US" u="sng" dirty="0" smtClean="0"/>
              <a:t/>
            </a:r>
            <a:br>
              <a:rPr lang="en-US" altLang="en-US" u="sng" dirty="0" smtClean="0"/>
            </a:br>
            <a:r>
              <a:rPr lang="en-US" altLang="en-US" u="sng" dirty="0" smtClean="0"/>
              <a:t>operator 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equivalent</a:t>
            </a:r>
            <a:r>
              <a:rPr lang="en-US" altLang="en-US" dirty="0" smtClean="0"/>
              <a:t>		</a:t>
            </a:r>
            <a:r>
              <a:rPr lang="en-US" altLang="en-US" u="sng" dirty="0" smtClean="0"/>
              <a:t>example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914400" algn="l"/>
                <a:tab pos="1371600" algn="l"/>
                <a:tab pos="2286000" algn="l"/>
              </a:tabLst>
            </a:pPr>
            <a:r>
              <a:rPr lang="en-US" altLang="en-US" dirty="0" smtClean="0">
                <a:latin typeface="Lucida Console" panose="020B0609040504020204" pitchFamily="49" charset="0"/>
              </a:rPr>
              <a:t>	&amp;&amp;    		</a:t>
            </a:r>
            <a:r>
              <a:rPr lang="en-US" altLang="en-US" dirty="0" smtClean="0"/>
              <a:t>and</a:t>
            </a:r>
            <a:r>
              <a:rPr lang="en-US" altLang="en-US" dirty="0" smtClean="0">
                <a:latin typeface="Lucida Console" panose="020B0609040504020204" pitchFamily="49" charset="0"/>
              </a:rPr>
              <a:t>	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avg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&gt;= 80 &amp;&amp;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avg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&lt;= 85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ts val="2000"/>
              </a:spcBef>
              <a:buFontTx/>
              <a:buNone/>
              <a:tabLst>
                <a:tab pos="914400" algn="l"/>
                <a:tab pos="1371600" algn="l"/>
                <a:tab pos="2286000" algn="l"/>
              </a:tabLst>
            </a:pPr>
            <a:r>
              <a:rPr lang="en-US" altLang="en-US" dirty="0" smtClean="0">
                <a:latin typeface="Lucida Console" panose="020B0609040504020204" pitchFamily="49" charset="0"/>
              </a:rPr>
              <a:t>	||			</a:t>
            </a:r>
            <a:r>
              <a:rPr lang="en-US" altLang="en-US" dirty="0" smtClean="0"/>
              <a:t>or</a:t>
            </a:r>
            <a:r>
              <a:rPr lang="en-US" altLang="en-US" dirty="0" smtClean="0">
                <a:latin typeface="Lucida Console" panose="020B0609040504020204" pitchFamily="49" charset="0"/>
              </a:rPr>
              <a:t>		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avg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&lt; 0 ||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avg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&gt; 100</a:t>
            </a:r>
          </a:p>
          <a:p>
            <a:pPr eaLnBrk="1" hangingPunct="1">
              <a:spcBef>
                <a:spcPts val="2000"/>
              </a:spcBef>
              <a:buFontTx/>
              <a:buNone/>
              <a:tabLst>
                <a:tab pos="914400" algn="l"/>
                <a:tab pos="1371600" algn="l"/>
                <a:tab pos="2286000" algn="l"/>
              </a:tabLst>
            </a:pPr>
            <a:r>
              <a:rPr lang="en-US" altLang="en-US" dirty="0" smtClean="0">
                <a:latin typeface="Lucida Console" panose="020B0609040504020204" pitchFamily="49" charset="0"/>
              </a:rPr>
              <a:t>	!			</a:t>
            </a:r>
            <a:r>
              <a:rPr lang="en-US" altLang="en-US" dirty="0" smtClean="0"/>
              <a:t>not		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!(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avg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000" dirty="0">
                <a:latin typeface="Lucida Console" panose="020B0609040504020204" pitchFamily="49" charset="0"/>
              </a:rPr>
              <a:t>&lt;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80 ||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avg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&gt; 90)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850900" y="2757488"/>
            <a:ext cx="80565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850900" y="2154238"/>
            <a:ext cx="80565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9229" y="2419643"/>
            <a:ext cx="4911271" cy="179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96" y="1454149"/>
            <a:ext cx="3751716" cy="187687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(input('average: '))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print('passing')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print('congrats!')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else: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print('failing')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8" y="787400"/>
            <a:ext cx="3947659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69229" y="787400"/>
            <a:ext cx="4911271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>
              <a:spcBef>
                <a:spcPts val="1400"/>
              </a:spcBef>
            </a:pPr>
            <a:r>
              <a:rPr lang="en-GB" altLang="en-US" kern="0" dirty="0" err="1" smtClean="0">
                <a:solidFill>
                  <a:schemeClr val="tx1"/>
                </a:solidFill>
              </a:rPr>
              <a:t>Snytax</a:t>
            </a:r>
            <a:r>
              <a:rPr lang="en-GB" altLang="en-US" kern="0" dirty="0" smtClean="0">
                <a:solidFill>
                  <a:schemeClr val="tx1"/>
                </a:solidFill>
              </a:rPr>
              <a:t> notes: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the condition is surrounded</a:t>
            </a:r>
            <a:br>
              <a:rPr lang="en-GB" altLang="en-US" kern="0" dirty="0">
                <a:solidFill>
                  <a:schemeClr val="tx1"/>
                </a:solidFill>
              </a:rPr>
            </a:br>
            <a:r>
              <a:rPr lang="en-GB" altLang="en-US" kern="0" dirty="0">
                <a:solidFill>
                  <a:schemeClr val="tx1"/>
                </a:solidFill>
              </a:rPr>
              <a:t>by </a:t>
            </a:r>
            <a:r>
              <a:rPr lang="en-GB" altLang="en-US" kern="0" dirty="0" smtClean="0">
                <a:solidFill>
                  <a:schemeClr val="tx1"/>
                </a:solidFill>
              </a:rPr>
              <a:t>parentheses (no colon)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Each block is defined by the use of curly braces.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Conditional Execution</a:t>
            </a:r>
            <a:endParaRPr lang="en-GB" altLang="en-US" sz="2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9229" y="1454150"/>
            <a:ext cx="4911271" cy="2758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182880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Scanner scan = new Scanner(System.in);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("average: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scan.nextInt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avg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&gt;= 6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0)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("passing");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("congrats!");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("failing");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23598" y="3673097"/>
            <a:ext cx="3969433" cy="2867187"/>
          </a:xfrm>
          <a:prstGeom prst="cloudCallout">
            <a:avLst>
              <a:gd name="adj1" fmla="val 64942"/>
              <a:gd name="adj2" fmla="val -4339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What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 would happen if we added 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semi-colon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here?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62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592372</TotalTime>
  <Words>9732</Words>
  <Application>Microsoft Office PowerPoint</Application>
  <PresentationFormat>On-screen Show (4:3)</PresentationFormat>
  <Paragraphs>2869</Paragraphs>
  <Slides>83</Slides>
  <Notes>83</Notes>
  <HiddenSlides>35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83</vt:i4>
      </vt:variant>
      <vt:variant>
        <vt:lpstr>Custom Shows</vt:lpstr>
      </vt:variant>
      <vt:variant>
        <vt:i4>1</vt:i4>
      </vt:variant>
    </vt:vector>
  </HeadingPairs>
  <TitlesOfParts>
    <vt:vector size="95" baseType="lpstr">
      <vt:lpstr>Arial</vt:lpstr>
      <vt:lpstr>Arial Narrow</vt:lpstr>
      <vt:lpstr>Courier New</vt:lpstr>
      <vt:lpstr>Helvetica</vt:lpstr>
      <vt:lpstr>Lucida Console</vt:lpstr>
      <vt:lpstr>Times New Roman</vt:lpstr>
      <vt:lpstr>Wingdings</vt:lpstr>
      <vt:lpstr>Default Design</vt:lpstr>
      <vt:lpstr>3_Default Design</vt:lpstr>
      <vt:lpstr>4_Default Design</vt:lpstr>
      <vt:lpstr>1_Default Design</vt:lpstr>
      <vt:lpstr>From Python  to Java: 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Determining a Letter Grade multiple conditional</vt:lpstr>
      <vt:lpstr>Determining a Letter Grade multiple conditional</vt:lpstr>
      <vt:lpstr>Determining a Letter Grade multiple conditional</vt:lpstr>
      <vt:lpstr>Determining a Letter Grade</vt:lpstr>
      <vt:lpstr>Determining a Letter Grade</vt:lpstr>
      <vt:lpstr>Determining a Letter Grade</vt:lpstr>
      <vt:lpstr>Determining a Letter Grade</vt:lpstr>
      <vt:lpstr>PowerPoint Presentation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Basic Changes</vt:lpstr>
      <vt:lpstr>Getting User Input</vt:lpstr>
      <vt:lpstr>Getting User Input</vt:lpstr>
      <vt:lpstr>Getting User Input</vt:lpstr>
      <vt:lpstr>Getting User Input</vt:lpstr>
      <vt:lpstr>Getting User Input</vt:lpstr>
      <vt:lpstr>Getting User Input</vt:lpstr>
      <vt:lpstr>Getting User Input</vt:lpstr>
      <vt:lpstr>Getting User Input</vt:lpstr>
      <vt:lpstr>Getting User Input</vt:lpstr>
      <vt:lpstr>Getting User Input</vt:lpstr>
      <vt:lpstr>Completing our program</vt:lpstr>
      <vt:lpstr>Completing our program</vt:lpstr>
      <vt:lpstr>Completing our program</vt:lpstr>
      <vt:lpstr>Completing our program</vt:lpstr>
      <vt:lpstr>From Python to Java</vt:lpstr>
      <vt:lpstr>The Full Program</vt:lpstr>
      <vt:lpstr>What does this print?</vt:lpstr>
      <vt:lpstr>What does this print?</vt:lpstr>
      <vt:lpstr>What does this print?</vt:lpstr>
      <vt:lpstr>What happens if I shift these two lines over?</vt:lpstr>
      <vt:lpstr>What happens if I shift these two lines over?</vt:lpstr>
      <vt:lpstr>What happens if I shift these two lines over?</vt:lpstr>
      <vt:lpstr>What happens if I shift these two lines over?</vt:lpstr>
      <vt:lpstr>What happens if I shift these two lines over?</vt:lpstr>
      <vt:lpstr>Java vs. Python</vt:lpstr>
      <vt:lpstr>Java vs. Python</vt:lpstr>
      <vt:lpstr>Java vs. Python</vt:lpstr>
      <vt:lpstr>Java vs. Python</vt:lpstr>
      <vt:lpstr>Java vs. Python</vt:lpstr>
      <vt:lpstr>Java vs. Python</vt:lpstr>
      <vt:lpstr>Java vs. Python</vt:lpstr>
      <vt:lpstr>Java vs. Python</vt:lpstr>
      <vt:lpstr>How can we change the Java version to follow the same conditional execution?</vt:lpstr>
      <vt:lpstr>How can we change the Java version to follow the same conditional execution?</vt:lpstr>
      <vt:lpstr>To make the Java version behave the same…</vt:lpstr>
      <vt:lpstr>To make the Java version behave the same…</vt:lpstr>
      <vt:lpstr>To make the Java version behave the same…</vt:lpstr>
      <vt:lpstr>To make the Java version behave the same…</vt:lpstr>
      <vt:lpstr>To make the Java version behave the same…</vt:lpstr>
      <vt:lpstr>Java's Logical Operators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111: Introduction</dc:title>
  <dc:creator>dsullivan;papadakis</dc:creator>
  <cp:lastModifiedBy>christine</cp:lastModifiedBy>
  <cp:revision>2048</cp:revision>
  <cp:lastPrinted>2014-09-02T14:09:36Z</cp:lastPrinted>
  <dcterms:modified xsi:type="dcterms:W3CDTF">2020-01-23T23:47:55Z</dcterms:modified>
</cp:coreProperties>
</file>