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6" r:id="rId2"/>
  </p:sldMasterIdLst>
  <p:notesMasterIdLst>
    <p:notesMasterId r:id="rId119"/>
  </p:notesMasterIdLst>
  <p:handoutMasterIdLst>
    <p:handoutMasterId r:id="rId120"/>
  </p:handoutMasterIdLst>
  <p:sldIdLst>
    <p:sldId id="1429" r:id="rId3"/>
    <p:sldId id="1205" r:id="rId4"/>
    <p:sldId id="1367" r:id="rId5"/>
    <p:sldId id="1437" r:id="rId6"/>
    <p:sldId id="1211" r:id="rId7"/>
    <p:sldId id="1368" r:id="rId8"/>
    <p:sldId id="1273" r:id="rId9"/>
    <p:sldId id="1275" r:id="rId10"/>
    <p:sldId id="1369" r:id="rId11"/>
    <p:sldId id="1431" r:id="rId12"/>
    <p:sldId id="1274" r:id="rId13"/>
    <p:sldId id="1331" r:id="rId14"/>
    <p:sldId id="1333" r:id="rId15"/>
    <p:sldId id="1432" r:id="rId16"/>
    <p:sldId id="1334" r:id="rId17"/>
    <p:sldId id="1332" r:id="rId18"/>
    <p:sldId id="1208" r:id="rId19"/>
    <p:sldId id="1283" r:id="rId20"/>
    <p:sldId id="1335" r:id="rId21"/>
    <p:sldId id="1281" r:id="rId22"/>
    <p:sldId id="1282" r:id="rId23"/>
    <p:sldId id="1279" r:id="rId24"/>
    <p:sldId id="1278" r:id="rId25"/>
    <p:sldId id="1328" r:id="rId26"/>
    <p:sldId id="1329" r:id="rId27"/>
    <p:sldId id="1330" r:id="rId28"/>
    <p:sldId id="1433" r:id="rId29"/>
    <p:sldId id="1277" r:id="rId30"/>
    <p:sldId id="1276" r:id="rId31"/>
    <p:sldId id="1289" r:id="rId32"/>
    <p:sldId id="1288" r:id="rId33"/>
    <p:sldId id="1287" r:id="rId34"/>
    <p:sldId id="1286" r:id="rId35"/>
    <p:sldId id="1371" r:id="rId36"/>
    <p:sldId id="1285" r:id="rId37"/>
    <p:sldId id="1284" r:id="rId38"/>
    <p:sldId id="1300" r:id="rId39"/>
    <p:sldId id="1299" r:id="rId40"/>
    <p:sldId id="1372" r:id="rId41"/>
    <p:sldId id="1225" r:id="rId42"/>
    <p:sldId id="1220" r:id="rId43"/>
    <p:sldId id="1373" r:id="rId44"/>
    <p:sldId id="1219" r:id="rId45"/>
    <p:sldId id="1348" r:id="rId46"/>
    <p:sldId id="1374" r:id="rId47"/>
    <p:sldId id="1216" r:id="rId48"/>
    <p:sldId id="1375" r:id="rId49"/>
    <p:sldId id="1215" r:id="rId50"/>
    <p:sldId id="1214" r:id="rId51"/>
    <p:sldId id="1231" r:id="rId52"/>
    <p:sldId id="1229" r:id="rId53"/>
    <p:sldId id="1232" r:id="rId54"/>
    <p:sldId id="1295" r:id="rId55"/>
    <p:sldId id="1294" r:id="rId56"/>
    <p:sldId id="1447" r:id="rId57"/>
    <p:sldId id="1448" r:id="rId58"/>
    <p:sldId id="1293" r:id="rId59"/>
    <p:sldId id="1292" r:id="rId60"/>
    <p:sldId id="1291" r:id="rId61"/>
    <p:sldId id="1435" r:id="rId62"/>
    <p:sldId id="1262" r:id="rId63"/>
    <p:sldId id="1252" r:id="rId64"/>
    <p:sldId id="1297" r:id="rId65"/>
    <p:sldId id="1296" r:id="rId66"/>
    <p:sldId id="1218" r:id="rId67"/>
    <p:sldId id="1349" r:id="rId68"/>
    <p:sldId id="1233" r:id="rId69"/>
    <p:sldId id="1240" r:id="rId70"/>
    <p:sldId id="1239" r:id="rId71"/>
    <p:sldId id="1238" r:id="rId72"/>
    <p:sldId id="1237" r:id="rId73"/>
    <p:sldId id="1234" r:id="rId74"/>
    <p:sldId id="1235" r:id="rId75"/>
    <p:sldId id="1438" r:id="rId76"/>
    <p:sldId id="1439" r:id="rId77"/>
    <p:sldId id="1380" r:id="rId78"/>
    <p:sldId id="1303" r:id="rId79"/>
    <p:sldId id="1441" r:id="rId80"/>
    <p:sldId id="1442" r:id="rId81"/>
    <p:sldId id="1443" r:id="rId82"/>
    <p:sldId id="1445" r:id="rId83"/>
    <p:sldId id="1302" r:id="rId84"/>
    <p:sldId id="1440" r:id="rId85"/>
    <p:sldId id="1446" r:id="rId86"/>
    <p:sldId id="1353" r:id="rId87"/>
    <p:sldId id="1378" r:id="rId88"/>
    <p:sldId id="1379" r:id="rId89"/>
    <p:sldId id="1376" r:id="rId90"/>
    <p:sldId id="1236" r:id="rId91"/>
    <p:sldId id="1242" r:id="rId92"/>
    <p:sldId id="1243" r:id="rId93"/>
    <p:sldId id="1244" r:id="rId94"/>
    <p:sldId id="1246" r:id="rId95"/>
    <p:sldId id="1449" r:id="rId96"/>
    <p:sldId id="1450" r:id="rId97"/>
    <p:sldId id="1247" r:id="rId98"/>
    <p:sldId id="1248" r:id="rId99"/>
    <p:sldId id="1436" r:id="rId100"/>
    <p:sldId id="1249" r:id="rId101"/>
    <p:sldId id="1250" r:id="rId102"/>
    <p:sldId id="1260" r:id="rId103"/>
    <p:sldId id="1258" r:id="rId104"/>
    <p:sldId id="1257" r:id="rId105"/>
    <p:sldId id="1251" r:id="rId106"/>
    <p:sldId id="1390" r:id="rId107"/>
    <p:sldId id="1382" r:id="rId108"/>
    <p:sldId id="1383" r:id="rId109"/>
    <p:sldId id="1384" r:id="rId110"/>
    <p:sldId id="1392" r:id="rId111"/>
    <p:sldId id="1391" r:id="rId112"/>
    <p:sldId id="1388" r:id="rId113"/>
    <p:sldId id="1389" r:id="rId114"/>
    <p:sldId id="1253" r:id="rId115"/>
    <p:sldId id="1256" r:id="rId116"/>
    <p:sldId id="1354" r:id="rId117"/>
    <p:sldId id="1430" r:id="rId118"/>
  </p:sldIdLst>
  <p:sldSz cx="9144000" cy="6858000" type="screen4x3"/>
  <p:notesSz cx="7010400" cy="9296400"/>
  <p:custShowLst>
    <p:custShow name="Custom Show 1" id="0">
      <p:sldLst/>
    </p:custShow>
  </p:custShowLst>
  <p:custDataLst>
    <p:tags r:id="rId121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9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0FF00"/>
    <a:srgbClr val="EAEAEA"/>
    <a:srgbClr val="CCECFF"/>
    <a:srgbClr val="008000"/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64" autoAdjust="0"/>
  </p:normalViewPr>
  <p:slideViewPr>
    <p:cSldViewPr snapToGrid="0">
      <p:cViewPr varScale="1">
        <p:scale>
          <a:sx n="52" d="100"/>
          <a:sy n="52" d="100"/>
        </p:scale>
        <p:origin x="125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 snapToGrid="0">
      <p:cViewPr varScale="1">
        <p:scale>
          <a:sx n="55" d="100"/>
          <a:sy n="55" d="100"/>
        </p:scale>
        <p:origin x="-2586" y="-108"/>
      </p:cViewPr>
      <p:guideLst>
        <p:guide orient="horz" pos="2849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handoutMaster" Target="handoutMasters/handoutMaster1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gs" Target="tags/tag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13" tIns="44055" rIns="88113" bIns="44055" numCol="1" anchor="t" anchorCtr="0" compatLnSpc="1">
            <a:prstTxWarp prst="textNoShape">
              <a:avLst/>
            </a:prstTxWarp>
          </a:bodyPr>
          <a:lstStyle>
            <a:lvl1pPr algn="l" defTabSz="88167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43" tIns="45022" rIns="90043" bIns="45022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07" name="AutoShape 2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43" tIns="45022" rIns="90043" bIns="45022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43" tIns="45022" rIns="90043" bIns="45022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43" tIns="45022" rIns="90043" bIns="45022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43" tIns="45022" rIns="90043" bIns="45022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43" tIns="45022" rIns="90043" bIns="45022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2232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6913"/>
            <a:ext cx="4649787" cy="3487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7154" y="4416098"/>
            <a:ext cx="5160433" cy="418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04" tIns="46603" rIns="93204" bIns="46603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987470" y="9033008"/>
            <a:ext cx="3048794" cy="26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04" tIns="46603" rIns="93204" bIns="46603" anchor="b">
            <a:spAutoFit/>
          </a:bodyPr>
          <a:lstStyle>
            <a:lvl1pPr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6725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1863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8588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62138" algn="l" defTabSz="931863"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193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65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37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90938" defTabSz="9318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09638" algn="l"/>
                <a:tab pos="1366838" algn="l"/>
                <a:tab pos="1825625" algn="l"/>
                <a:tab pos="2279650" algn="l"/>
                <a:tab pos="2736850" algn="l"/>
                <a:tab pos="3192463" algn="l"/>
                <a:tab pos="3648075" algn="l"/>
                <a:tab pos="4105275" algn="l"/>
                <a:tab pos="4559300" algn="l"/>
                <a:tab pos="5016500" algn="l"/>
                <a:tab pos="5473700" algn="l"/>
                <a:tab pos="5929313" algn="l"/>
                <a:tab pos="6384925" algn="l"/>
                <a:tab pos="6843713" algn="l"/>
                <a:tab pos="7297738" algn="l"/>
                <a:tab pos="7753350" algn="l"/>
                <a:tab pos="8210550" algn="l"/>
                <a:tab pos="8666163" algn="l"/>
                <a:tab pos="9123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8346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9953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433546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101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6861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102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634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103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517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104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172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105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083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165FFF-30ED-440E-A6A2-06116621A51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9138"/>
            <a:ext cx="4802187" cy="360203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3708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165FFF-30ED-440E-A6A2-06116621A51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9138"/>
            <a:ext cx="4802187" cy="360203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716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165FFF-30ED-440E-A6A2-06116621A51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9138"/>
            <a:ext cx="4802187" cy="360203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6284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165FFF-30ED-440E-A6A2-06116621A51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9138"/>
            <a:ext cx="4802187" cy="360203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135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4C80E-28CD-4337-92A8-A1EA3A4C5B22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2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19933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4C80E-28CD-4337-92A8-A1EA3A4C5B22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5411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4C80E-28CD-4337-92A8-A1EA3A4C5B22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5605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113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7000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114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5370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115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01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000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622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860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4217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9317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8961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666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375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636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99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8012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1495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36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2140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897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389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455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146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27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1356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2053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1731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6603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6281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3928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6114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1969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8195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6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7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2982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88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95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38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97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18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25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08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725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89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7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4123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8466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972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6533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3852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27277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96532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70764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56489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1429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62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7273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59862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84213"/>
            <a:ext cx="4557713" cy="3419475"/>
          </a:xfrm>
          <a:ln/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699" tIns="47350" rIns="94699" bIns="4735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63929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84213"/>
            <a:ext cx="4557713" cy="3419475"/>
          </a:xfrm>
          <a:ln/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699" tIns="47350" rIns="94699" bIns="4735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86890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84213"/>
            <a:ext cx="4557713" cy="3419475"/>
          </a:xfrm>
          <a:ln/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699" tIns="47350" rIns="94699" bIns="4735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62417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65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27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66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38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95A63E54-3101-47E1-A25A-FB5706FDD138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67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794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95A63E54-3101-47E1-A25A-FB5706FDD138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68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075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95A63E54-3101-47E1-A25A-FB5706FDD138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69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417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95A63E54-3101-47E1-A25A-FB5706FDD138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9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38843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95A63E54-3101-47E1-A25A-FB5706FDD138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95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8322A5C9-1E74-4011-AC7A-9AB016E481A1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431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230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526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522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880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059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019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79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56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2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74157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3232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880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92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073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35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121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572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5E08B486-1F39-4C93-9288-4583D4446A06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88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482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89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208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90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8200" cy="3486150"/>
          </a:xfrm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6760" tIns="48380" rIns="96760" bIns="48380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464229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91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679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92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8584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93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292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94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716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95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431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96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295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97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7434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98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464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99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518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8139" tIns="44070" rIns="88139" bIns="44070"/>
          <a:lstStyle>
            <a:lvl1pPr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6130" indent="-275434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3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2433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3128" indent="-220348" defTabSz="9318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382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6451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5213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5908" indent="-220348" defTabSz="9318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4C80E-28CD-4337-92A8-A1EA3A4C5B22}" type="slidenum">
              <a:rPr lang="en-US" altLang="en-US" sz="1300"/>
              <a:pPr eaLnBrk="1" hangingPunct="1">
                <a:spcBef>
                  <a:spcPct val="0"/>
                </a:spcBef>
              </a:pPr>
              <a:t>100</a:t>
            </a:fld>
            <a:endParaRPr lang="en-US" altLang="en-US" sz="130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064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24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5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8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0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24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038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652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7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6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56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7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0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857250" indent="571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Lucida Console" pitchFamily="49" charset="0"/>
          <a:cs typeface="+mn-cs"/>
        </a:defRPr>
      </a:lvl3pPr>
      <a:lvl4pPr marL="1254125" indent="-282575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1652588" indent="-2809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097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669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241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813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0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1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l Kerr: &lt;strong&gt;python&lt;/strong&gt; programming competi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5" y="3416716"/>
            <a:ext cx="2543175" cy="2238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6086" y="2407216"/>
            <a:ext cx="3513909" cy="1490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02" y="2218509"/>
            <a:ext cx="4963278" cy="1752349"/>
          </a:xfrm>
        </p:spPr>
        <p:txBody>
          <a:bodyPr/>
          <a:lstStyle/>
          <a:p>
            <a:r>
              <a:rPr lang="en-US" dirty="0" smtClean="0"/>
              <a:t>Python, Java</a:t>
            </a:r>
            <a:br>
              <a:rPr lang="en-US" dirty="0" smtClean="0"/>
            </a:br>
            <a:r>
              <a:rPr lang="en-US" dirty="0" smtClean="0"/>
              <a:t>Compare/Contrast</a:t>
            </a:r>
            <a:br>
              <a:rPr lang="en-US" dirty="0" smtClean="0"/>
            </a:br>
            <a:r>
              <a:rPr lang="en-US" dirty="0" smtClean="0"/>
              <a:t>Language Overview</a:t>
            </a:r>
            <a:endParaRPr lang="en-US" dirty="0"/>
          </a:p>
        </p:txBody>
      </p:sp>
      <p:pic>
        <p:nvPicPr>
          <p:cNvPr id="5" name="Picture 4" descr="FullScreen &lt;strong&gt;Java&lt;/strong&gt; Applet | # Root-Net | Seguridad, Softwar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12243"/>
            <a:ext cx="2438400" cy="243840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 bwMode="auto">
          <a:xfrm>
            <a:off x="176463" y="76200"/>
            <a:ext cx="3593432" cy="2257548"/>
          </a:xfrm>
          <a:prstGeom prst="cloudCallout">
            <a:avLst>
              <a:gd name="adj1" fmla="val -16517"/>
              <a:gd name="adj2" fmla="val 8638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Interpreted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anguage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implementation.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3147635" y="4278977"/>
            <a:ext cx="4081839" cy="2462466"/>
          </a:xfrm>
          <a:prstGeom prst="cloudCallout">
            <a:avLst>
              <a:gd name="adj1" fmla="val 53599"/>
              <a:gd name="adj2" fmla="val -5010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Compiled language implementation, </a:t>
            </a:r>
            <a:r>
              <a:rPr lang="en-US" sz="2800" i="1" dirty="0" smtClean="0"/>
              <a:t>sort of</a:t>
            </a:r>
            <a:r>
              <a:rPr lang="en-US" sz="28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5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4400" y="3357563"/>
            <a:ext cx="4327526" cy="2000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HelloWorld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966651" y="2429691"/>
            <a:ext cx="4493623" cy="2832872"/>
          </a:xfrm>
          <a:prstGeom prst="cloudCallout">
            <a:avLst>
              <a:gd name="adj1" fmla="val 57202"/>
              <a:gd name="adj2" fmla="val -68825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In Java,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the name of the class must match the name of the file the class is defined in. Example: this program is in a file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Narrow" pitchFamily="34" charset="0"/>
              </a:rPr>
              <a:t>HelloWorld.java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8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en-GB" alt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console =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8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en-GB" alt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console = new Scanner(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System.in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5857" y="2621229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883848" y="2817723"/>
            <a:ext cx="21186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tell the constructor  we want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</a:p>
          <a:p>
            <a:pPr algn="l"/>
            <a:r>
              <a:rPr lang="en-US" dirty="0" smtClean="0"/>
              <a:t>to get values from the keyboard/console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4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en-GB" alt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5857" y="2621229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883848" y="2817723"/>
            <a:ext cx="21186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tell the constructor  we want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</a:p>
          <a:p>
            <a:pPr algn="l"/>
            <a:r>
              <a:rPr lang="en-US" dirty="0" smtClean="0"/>
              <a:t>to get values from the keyboard/console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735315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804183" y="2904811"/>
            <a:ext cx="27173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tore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>in a variable that we declare</a:t>
            </a:r>
            <a:br>
              <a:rPr lang="en-US" dirty="0" smtClean="0"/>
            </a:br>
            <a:r>
              <a:rPr lang="en-US" dirty="0" smtClean="0"/>
              <a:t>to be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8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5857" y="2621229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883848" y="2817723"/>
            <a:ext cx="21186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tell the constructor  we want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</a:p>
          <a:p>
            <a:pPr algn="l"/>
            <a:r>
              <a:rPr lang="en-US" dirty="0" smtClean="0"/>
              <a:t>to get values from the keyboard/console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735315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804183" y="2904811"/>
            <a:ext cx="27173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tore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>in a variable that we declare</a:t>
            </a:r>
            <a:br>
              <a:rPr lang="en-US" dirty="0" smtClean="0"/>
            </a:br>
            <a:r>
              <a:rPr lang="en-US" dirty="0" smtClean="0"/>
              <a:t>to be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6207" y="1182790"/>
            <a:ext cx="424988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allows the compiler to find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class,</a:t>
            </a:r>
            <a:br>
              <a:rPr lang="en-US" dirty="0" smtClean="0"/>
            </a:br>
            <a:r>
              <a:rPr lang="en-US" dirty="0" smtClean="0"/>
              <a:t>which is in a </a:t>
            </a:r>
            <a:r>
              <a:rPr lang="en-US" i="1" dirty="0" smtClean="0"/>
              <a:t>package</a:t>
            </a:r>
            <a:r>
              <a:rPr lang="en-US" dirty="0" smtClean="0"/>
              <a:t> called </a:t>
            </a:r>
            <a:r>
              <a:rPr lang="en-US" dirty="0" err="1" smtClean="0">
                <a:latin typeface="Lucida Console" panose="020B0609040504020204" pitchFamily="49" charset="0"/>
              </a:rPr>
              <a:t>java.util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1292" y="152219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412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5857" y="2621229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883848" y="2817723"/>
            <a:ext cx="21186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tell the constructor  we want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</a:p>
          <a:p>
            <a:pPr algn="l"/>
            <a:r>
              <a:rPr lang="en-US" dirty="0" smtClean="0"/>
              <a:t>to get values from the keyboard/console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735315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804183" y="2904811"/>
            <a:ext cx="27173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store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>in a variable that we declare</a:t>
            </a:r>
            <a:br>
              <a:rPr lang="en-US" dirty="0" smtClean="0"/>
            </a:br>
            <a:r>
              <a:rPr lang="en-US" dirty="0" smtClean="0"/>
              <a:t>to be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6207" y="1182790"/>
            <a:ext cx="424988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</a:t>
            </a:r>
            <a:r>
              <a:rPr lang="en-US" dirty="0" smtClean="0"/>
              <a:t>llows the compiler to find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class,</a:t>
            </a:r>
            <a:br>
              <a:rPr lang="en-US" dirty="0" smtClean="0"/>
            </a:br>
            <a:r>
              <a:rPr lang="en-US" dirty="0" smtClean="0"/>
              <a:t>which is in a </a:t>
            </a:r>
            <a:r>
              <a:rPr lang="en-US" i="1" dirty="0" smtClean="0"/>
              <a:t>package</a:t>
            </a:r>
            <a:r>
              <a:rPr lang="en-US" dirty="0" smtClean="0"/>
              <a:t> called </a:t>
            </a:r>
            <a:r>
              <a:rPr lang="en-US" dirty="0" err="1" smtClean="0">
                <a:latin typeface="Lucida Console" panose="020B0609040504020204" pitchFamily="49" charset="0"/>
              </a:rPr>
              <a:t>java.util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1292" y="152219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427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91529" y="4365528"/>
            <a:ext cx="4994327" cy="113646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______________;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_______________;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______________;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______________;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5857" y="2621229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883848" y="2817723"/>
            <a:ext cx="21186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tell the constructor  we want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</a:p>
          <a:p>
            <a:pPr algn="l"/>
            <a:r>
              <a:rPr lang="en-US" dirty="0" smtClean="0"/>
              <a:t>to get values from the keyboard/console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735315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804183" y="2904811"/>
            <a:ext cx="27173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store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>in a variable that we declare</a:t>
            </a:r>
            <a:br>
              <a:rPr lang="en-US" dirty="0" smtClean="0"/>
            </a:br>
            <a:r>
              <a:rPr lang="en-US" dirty="0" smtClean="0"/>
              <a:t>to be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6207" y="1182790"/>
            <a:ext cx="424988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</a:t>
            </a:r>
            <a:r>
              <a:rPr lang="en-US" dirty="0" smtClean="0"/>
              <a:t>llows the compiler to find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class,</a:t>
            </a:r>
            <a:br>
              <a:rPr lang="en-US" dirty="0" smtClean="0"/>
            </a:br>
            <a:r>
              <a:rPr lang="en-US" dirty="0" smtClean="0"/>
              <a:t>which is in a </a:t>
            </a:r>
            <a:r>
              <a:rPr lang="en-US" i="1" dirty="0" smtClean="0"/>
              <a:t>package</a:t>
            </a:r>
            <a:r>
              <a:rPr lang="en-US" dirty="0" smtClean="0"/>
              <a:t> called </a:t>
            </a:r>
            <a:r>
              <a:rPr lang="en-US" dirty="0" err="1" smtClean="0">
                <a:latin typeface="Lucida Console" panose="020B0609040504020204" pitchFamily="49" charset="0"/>
              </a:rPr>
              <a:t>java.util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1292" y="152219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634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Scanner</a:t>
            </a:r>
            <a:r>
              <a:rPr lang="en-US" altLang="en-US" smtClean="0"/>
              <a:t> Methods: A Partial List</a:t>
            </a:r>
            <a:endParaRPr lang="en-US" altLang="en-US" sz="20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914400"/>
            <a:ext cx="8245475" cy="5562600"/>
          </a:xfrm>
        </p:spPr>
        <p:txBody>
          <a:bodyPr/>
          <a:lstStyle/>
          <a:p>
            <a:pPr eaLnBrk="1" hangingPunct="1"/>
            <a:r>
              <a:rPr lang="en-US" altLang="en-US" sz="2000" b="1" dirty="0" err="1" smtClean="0">
                <a:latin typeface="Lucida Console" panose="020B0609040504020204" pitchFamily="49" charset="0"/>
              </a:rPr>
              <a:t>nextInt</a:t>
            </a:r>
            <a:r>
              <a:rPr lang="en-US" altLang="en-US" sz="2000" b="1" dirty="0">
                <a:latin typeface="Lucida Console" panose="020B0609040504020204" pitchFamily="49" charset="0"/>
              </a:rPr>
              <a:t>()</a:t>
            </a:r>
            <a:r>
              <a:rPr lang="en-US" altLang="en-US" b="1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an integer and return it</a:t>
            </a:r>
          </a:p>
        </p:txBody>
      </p:sp>
    </p:spTree>
    <p:extLst>
      <p:ext uri="{BB962C8B-B14F-4D97-AF65-F5344CB8AC3E}">
        <p14:creationId xmlns:p14="http://schemas.microsoft.com/office/powerpoint/2010/main" val="122666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Scanner</a:t>
            </a:r>
            <a:r>
              <a:rPr lang="en-US" altLang="en-US" smtClean="0"/>
              <a:t> Methods: A Partial List</a:t>
            </a:r>
            <a:endParaRPr lang="en-US" altLang="en-US" sz="20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914400"/>
            <a:ext cx="8245475" cy="55626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latin typeface="Lucida Console" panose="020B0609040504020204" pitchFamily="49" charset="0"/>
              </a:rPr>
              <a:t>nextInt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an integer and return it</a:t>
            </a:r>
          </a:p>
          <a:p>
            <a:pPr eaLnBrk="1" hangingPunct="1"/>
            <a:r>
              <a:rPr lang="en-US" altLang="en-US" sz="2000" b="1" dirty="0" err="1" smtClean="0">
                <a:latin typeface="Lucida Console" panose="020B0609040504020204" pitchFamily="49" charset="0"/>
              </a:rPr>
              <a:t>nextDouble</a:t>
            </a:r>
            <a:r>
              <a:rPr lang="en-US" altLang="en-US" sz="2000" b="1" dirty="0">
                <a:latin typeface="Lucida Console" panose="020B0609040504020204" pitchFamily="49" charset="0"/>
              </a:rPr>
              <a:t>()</a:t>
            </a:r>
            <a:r>
              <a:rPr lang="en-US" altLang="en-US" b="1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 floating-point value and return it</a:t>
            </a:r>
          </a:p>
        </p:txBody>
      </p:sp>
    </p:spTree>
    <p:extLst>
      <p:ext uri="{BB962C8B-B14F-4D97-AF65-F5344CB8AC3E}">
        <p14:creationId xmlns:p14="http://schemas.microsoft.com/office/powerpoint/2010/main" val="324398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Scanner</a:t>
            </a:r>
            <a:r>
              <a:rPr lang="en-US" altLang="en-US" smtClean="0"/>
              <a:t> Methods: A Partial List</a:t>
            </a:r>
            <a:endParaRPr lang="en-US" altLang="en-US" sz="20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914400"/>
            <a:ext cx="8245475" cy="55626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latin typeface="Lucida Console" panose="020B0609040504020204" pitchFamily="49" charset="0"/>
              </a:rPr>
              <a:t>nextInt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an integer and return it</a:t>
            </a:r>
          </a:p>
          <a:p>
            <a:pPr eaLnBrk="1" hangingPunct="1"/>
            <a:r>
              <a:rPr lang="en-US" altLang="en-US" sz="2000" dirty="0" err="1" smtClean="0">
                <a:latin typeface="Lucida Console" panose="020B0609040504020204" pitchFamily="49" charset="0"/>
              </a:rPr>
              <a:t>nextDouble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 floating-point value and return it</a:t>
            </a:r>
          </a:p>
          <a:p>
            <a:pPr eaLnBrk="1" hangingPunct="1"/>
            <a:r>
              <a:rPr lang="en-US" altLang="en-US" sz="2000" b="1" dirty="0" smtClean="0">
                <a:latin typeface="Lucida Console" panose="020B0609040504020204" pitchFamily="49" charset="0"/>
              </a:rPr>
              <a:t>next</a:t>
            </a:r>
            <a:r>
              <a:rPr lang="en-US" altLang="en-US" sz="2000" b="1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US" altLang="en-US" dirty="0" smtClean="0"/>
              <a:t>read in a single "word" and return it as a </a:t>
            </a:r>
            <a:r>
              <a:rPr lang="en-US" altLang="en-US" dirty="0" smtClean="0">
                <a:latin typeface="Lucida Console" panose="020B060904050402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88590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Scanner</a:t>
            </a:r>
            <a:r>
              <a:rPr lang="en-US" altLang="en-US" smtClean="0"/>
              <a:t> Methods: A Partial List</a:t>
            </a:r>
            <a:endParaRPr lang="en-US" altLang="en-US" sz="20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914400"/>
            <a:ext cx="8245475" cy="55626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latin typeface="Lucida Console" panose="020B0609040504020204" pitchFamily="49" charset="0"/>
              </a:rPr>
              <a:t>nextInt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an integer and return it</a:t>
            </a:r>
          </a:p>
          <a:p>
            <a:pPr eaLnBrk="1" hangingPunct="1"/>
            <a:r>
              <a:rPr lang="en-US" altLang="en-US" sz="2000" dirty="0" err="1" smtClean="0">
                <a:latin typeface="Lucida Console" panose="020B0609040504020204" pitchFamily="49" charset="0"/>
              </a:rPr>
              <a:t>nextDouble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read in a floating-point value and return it</a:t>
            </a:r>
          </a:p>
          <a:p>
            <a:pPr eaLnBrk="1" hangingPunct="1"/>
            <a:r>
              <a:rPr lang="en-US" altLang="en-US" sz="2000" dirty="0" smtClean="0">
                <a:latin typeface="Lucida Console" panose="020B0609040504020204" pitchFamily="49" charset="0"/>
              </a:rPr>
              <a:t>next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US" altLang="en-US" dirty="0" smtClean="0"/>
              <a:t>read in a single "word" and return it as a </a:t>
            </a:r>
            <a:r>
              <a:rPr lang="en-US" altLang="en-US" dirty="0" smtClean="0">
                <a:latin typeface="Lucida Console" panose="020B0609040504020204" pitchFamily="49" charset="0"/>
              </a:rPr>
              <a:t>String</a:t>
            </a:r>
          </a:p>
          <a:p>
            <a:pPr eaLnBrk="1" hangingPunct="1"/>
            <a:r>
              <a:rPr lang="en-US" altLang="en-US" sz="20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nextLine</a:t>
            </a:r>
            <a:r>
              <a:rPr lang="en-US" alt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b="1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/>
            <a:r>
              <a:rPr lang="en-US" altLang="en-US" dirty="0" smtClean="0"/>
              <a:t>read in a "line" of input (could be multiple words) </a:t>
            </a:r>
            <a:br>
              <a:rPr lang="en-US" altLang="en-US" dirty="0" smtClean="0"/>
            </a:br>
            <a:r>
              <a:rPr lang="en-US" altLang="en-US" dirty="0" smtClean="0"/>
              <a:t>and return it as a </a:t>
            </a:r>
            <a:r>
              <a:rPr lang="en-US" altLang="en-US" dirty="0" smtClean="0">
                <a:latin typeface="Lucida Console" panose="020B060904050402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291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00663"/>
            <a:ext cx="3830638" cy="15573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Functions/methods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useful but not required.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put all code in the global scope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85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should you fill in the blank?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Scanner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_____________________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15900" y="5724338"/>
            <a:ext cx="71501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33425" indent="-276225" defTabSz="447675" eaLnBrk="0" hangingPunct="0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076325" indent="-161925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Scanner.nextInt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console.nextInt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PAnswers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997450" y="5724338"/>
            <a:ext cx="35750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algn="l" defTabSz="447675" eaLnBrk="0" hangingPunct="0">
              <a:spcBef>
                <a:spcPts val="1425"/>
              </a:spcBef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1pPr>
            <a:lvl2pPr marL="733425" indent="-276225" algn="l" defTabSz="447675" eaLnBrk="0" hangingPunct="0">
              <a:spcBef>
                <a:spcPts val="525"/>
              </a:spcBef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2pPr>
            <a:lvl3pPr marL="1076325" indent="-161925" algn="l" defTabSz="447675" eaLnBrk="0" hangingPunct="0">
              <a:spcBef>
                <a:spcPts val="425"/>
              </a:spcBef>
              <a:buChar char="•"/>
              <a:defRPr sz="2000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 algn="l" defTabSz="447675" eaLnBrk="0" hangingPunct="0">
              <a:spcBef>
                <a:spcPts val="425"/>
              </a:spcBef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 algn="l" defTabSz="447675" eaLnBrk="0" hangingPunct="0">
              <a:spcBef>
                <a:spcPts val="425"/>
              </a:spcBef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UcPeriod" startAt="3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Scanner.next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buAutoNum type="alphaUcPeriod" startAt="3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itchFamily="49" charset="0"/>
              </a:rPr>
              <a:t>console.next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09850" y="5713330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169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should you fill in the blank?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Scanner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console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console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15900" y="5724338"/>
            <a:ext cx="71501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33425" indent="-276225" defTabSz="447675" eaLnBrk="0" hangingPunct="0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076325" indent="-161925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Scanner.nextInt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console.nextInt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PAnswers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997450" y="5724338"/>
            <a:ext cx="35750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algn="l" defTabSz="447675" eaLnBrk="0" hangingPunct="0">
              <a:spcBef>
                <a:spcPts val="1425"/>
              </a:spcBef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1pPr>
            <a:lvl2pPr marL="733425" indent="-276225" algn="l" defTabSz="447675" eaLnBrk="0" hangingPunct="0">
              <a:spcBef>
                <a:spcPts val="525"/>
              </a:spcBef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2pPr>
            <a:lvl3pPr marL="1076325" indent="-161925" algn="l" defTabSz="447675" eaLnBrk="0" hangingPunct="0">
              <a:spcBef>
                <a:spcPts val="425"/>
              </a:spcBef>
              <a:buChar char="•"/>
              <a:defRPr sz="2000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 algn="l" defTabSz="447675" eaLnBrk="0" hangingPunct="0">
              <a:spcBef>
                <a:spcPts val="425"/>
              </a:spcBef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 algn="l" defTabSz="447675" eaLnBrk="0" hangingPunct="0">
              <a:spcBef>
                <a:spcPts val="425"/>
              </a:spcBef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UcPeriod" startAt="3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Scanner.next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buAutoNum type="alphaUcPeriod" startAt="3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itchFamily="49" charset="0"/>
              </a:rPr>
              <a:t>console.next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09850" y="5713330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183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should you fill in the blank?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Scanner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console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console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15900" y="5724338"/>
            <a:ext cx="71501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33425" indent="-276225" defTabSz="447675" eaLnBrk="0" hangingPunct="0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076325" indent="-161925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447675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Scanner.nextInt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console.nextInt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PAnswers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997450" y="5724338"/>
            <a:ext cx="35750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algn="l" defTabSz="447675" eaLnBrk="0" hangingPunct="0">
              <a:spcBef>
                <a:spcPts val="1425"/>
              </a:spcBef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1pPr>
            <a:lvl2pPr marL="733425" indent="-276225" algn="l" defTabSz="447675" eaLnBrk="0" hangingPunct="0">
              <a:spcBef>
                <a:spcPts val="525"/>
              </a:spcBef>
              <a:buChar char="•"/>
              <a:defRPr sz="2200">
                <a:solidFill>
                  <a:srgbClr val="000000"/>
                </a:solidFill>
                <a:latin typeface="Helvetica" pitchFamily="34" charset="0"/>
              </a:defRPr>
            </a:lvl2pPr>
            <a:lvl3pPr marL="1076325" indent="-161925" algn="l" defTabSz="447675" eaLnBrk="0" hangingPunct="0">
              <a:spcBef>
                <a:spcPts val="425"/>
              </a:spcBef>
              <a:buChar char="•"/>
              <a:defRPr sz="2000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 algn="l" defTabSz="447675" eaLnBrk="0" hangingPunct="0">
              <a:spcBef>
                <a:spcPts val="425"/>
              </a:spcBef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 algn="l" defTabSz="447675" eaLnBrk="0" hangingPunct="0">
              <a:spcBef>
                <a:spcPts val="425"/>
              </a:spcBef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defTabSz="447675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lphaUcPeriod" startAt="3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Scanner.next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  <a:p>
            <a:pPr marL="514350" marR="0" lvl="0" indent="-51435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buAutoNum type="alphaUcPeriod" startAt="3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itchFamily="49" charset="0"/>
              </a:rPr>
              <a:t>console.next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itchFamily="49" charset="0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09850" y="5713330"/>
            <a:ext cx="87058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367918" y="3383503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314975" y="3193611"/>
            <a:ext cx="260072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nextInt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is a method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inside the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Scanner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object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assigned to the variable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console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7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950557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511" y="2904811"/>
            <a:ext cx="2717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a constructor to create </a:t>
            </a:r>
            <a:br>
              <a:rPr lang="en-US" dirty="0" smtClean="0"/>
            </a:br>
            <a:r>
              <a:rPr lang="en-US" dirty="0" smtClean="0"/>
              <a:t>an object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5857" y="2621229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883848" y="2817723"/>
            <a:ext cx="21186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tell the constructor  we want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</a:p>
          <a:p>
            <a:pPr algn="l"/>
            <a:r>
              <a:rPr lang="en-US" dirty="0" smtClean="0"/>
              <a:t>to get values from the keyboard/console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735315" y="2621229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804183" y="2904811"/>
            <a:ext cx="27173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store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>in a variable that we declare</a:t>
            </a:r>
            <a:br>
              <a:rPr lang="en-US" dirty="0" smtClean="0"/>
            </a:br>
            <a:r>
              <a:rPr lang="en-US" dirty="0" smtClean="0"/>
              <a:t>to be of type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6207" y="1182790"/>
            <a:ext cx="424988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</a:t>
            </a:r>
            <a:r>
              <a:rPr lang="en-US" dirty="0" smtClean="0"/>
              <a:t>llows the compiler to find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class,</a:t>
            </a:r>
            <a:br>
              <a:rPr lang="en-US" dirty="0" smtClean="0"/>
            </a:br>
            <a:r>
              <a:rPr lang="en-US" dirty="0" smtClean="0"/>
              <a:t>which is in a </a:t>
            </a:r>
            <a:r>
              <a:rPr lang="en-US" i="1" dirty="0" smtClean="0"/>
              <a:t>package</a:t>
            </a:r>
            <a:r>
              <a:rPr lang="en-US" dirty="0" smtClean="0"/>
              <a:t> called </a:t>
            </a:r>
            <a:r>
              <a:rPr lang="en-US" dirty="0" err="1" smtClean="0">
                <a:latin typeface="Lucida Console" panose="020B0609040504020204" pitchFamily="49" charset="0"/>
              </a:rPr>
              <a:t>java.util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1292" y="152219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5377543" y="4625160"/>
            <a:ext cx="1467126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324600" y="4560397"/>
            <a:ext cx="2819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dirty="0" err="1" smtClean="0">
                <a:latin typeface="Lucida Console" panose="020B0609040504020204" pitchFamily="49" charset="0"/>
              </a:rPr>
              <a:t>nextInt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method in the </a:t>
            </a:r>
            <a:r>
              <a:rPr lang="en-US" dirty="0" smtClean="0">
                <a:latin typeface="Lucida Console" panose="020B0609040504020204" pitchFamily="49" charset="0"/>
              </a:rPr>
              <a:t>Scanner</a:t>
            </a:r>
            <a:r>
              <a:rPr lang="en-US" dirty="0" smtClean="0"/>
              <a:t> object to  read an integer from the user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dimes: ");</a:t>
            </a: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nickels: ");</a:t>
            </a: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pennies: ");</a:t>
            </a: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2643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mport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java.util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quarters: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dimes: ");</a:t>
            </a: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nickels: ");</a:t>
            </a: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("Enter the number of pennies: ");</a:t>
            </a: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console.nextInt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0538" y="3276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40366" y="856247"/>
            <a:ext cx="8775031" cy="567890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0" marR="0" indent="0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To read a different types of data from the keyboard </a:t>
            </a:r>
          </a:p>
          <a:p>
            <a:pPr marL="0" marR="0" indent="0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use different methods of the scanner class!</a:t>
            </a: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2800" dirty="0" smtClean="0">
              <a:latin typeface="Times New Roman" pitchFamily="18" charset="0"/>
              <a:cs typeface="Arial" charset="0"/>
            </a:endParaRPr>
          </a:p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27231"/>
              </p:ext>
            </p:extLst>
          </p:nvPr>
        </p:nvGraphicFramePr>
        <p:xfrm>
          <a:off x="184483" y="2489965"/>
          <a:ext cx="8686799" cy="3561348"/>
        </p:xfrm>
        <a:graphic>
          <a:graphicData uri="http://schemas.openxmlformats.org/drawingml/2006/table">
            <a:tbl>
              <a:tblPr/>
              <a:tblGrid>
                <a:gridCol w="1694984">
                  <a:extLst>
                    <a:ext uri="{9D8B030D-6E8A-4147-A177-3AD203B41FA5}">
                      <a16:colId xmlns:a16="http://schemas.microsoft.com/office/drawing/2014/main" val="3505991786"/>
                    </a:ext>
                  </a:extLst>
                </a:gridCol>
                <a:gridCol w="6991815">
                  <a:extLst>
                    <a:ext uri="{9D8B030D-6E8A-4147-A177-3AD203B41FA5}">
                      <a16:colId xmlns:a16="http://schemas.microsoft.com/office/drawing/2014/main" val="2953403274"/>
                    </a:ext>
                  </a:extLst>
                </a:gridCol>
              </a:tblGrid>
              <a:tr h="8021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Verdana" panose="020B0604030504040204" pitchFamily="34" charset="0"/>
                        </a:rPr>
                        <a:t>Returns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87373"/>
                  </a:ext>
                </a:extLst>
              </a:tr>
              <a:tr h="6898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nextInt()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</a:t>
                      </a: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 an integer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37444"/>
                  </a:ext>
                </a:extLst>
              </a:tr>
              <a:tr h="6898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nextDouble()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</a:t>
                      </a: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 a double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92462"/>
                  </a:ext>
                </a:extLst>
              </a:tr>
              <a:tr h="6898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next()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 </a:t>
                      </a: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 a String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76484"/>
                  </a:ext>
                </a:extLst>
              </a:tr>
              <a:tr h="6898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nextLine()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</a:t>
                      </a: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entire line </a:t>
                      </a:r>
                      <a:r>
                        <a:rPr lang="en-US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(or remaining line) as a String.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8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5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Based in part on course notes from:</a:t>
            </a:r>
          </a:p>
          <a:p>
            <a:pPr lvl="2"/>
            <a:r>
              <a:rPr lang="en-US" dirty="0" smtClean="0"/>
              <a:t> David Sullivan PhD, Boston University</a:t>
            </a:r>
          </a:p>
          <a:p>
            <a:pPr lvl="2"/>
            <a:r>
              <a:rPr lang="en-US" dirty="0" smtClean="0"/>
              <a:t> Wayne Snyder PhD, 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5214938"/>
            <a:ext cx="4219575" cy="1400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Functions/methods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useful but not required.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put all code in the global scope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Every program needs at least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one method called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w</a:t>
            </a:r>
            <a:r>
              <a:rPr lang="en-GB" altLang="en-US" kern="0" dirty="0" smtClean="0">
                <a:solidFill>
                  <a:schemeClr val="tx1"/>
                </a:solidFill>
              </a:rPr>
              <a:t>ith the header as shown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b="1" u="sng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static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void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GB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}</a:t>
            </a:r>
            <a:endParaRPr lang="en-GB" alt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97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24400" y="5214938"/>
            <a:ext cx="4219575" cy="1400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Functions/methods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useful but not required.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put all code in the global scope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Every program needs at least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one method called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w</a:t>
            </a:r>
            <a:r>
              <a:rPr lang="en-GB" altLang="en-US" kern="0" dirty="0" smtClean="0">
                <a:solidFill>
                  <a:schemeClr val="tx1"/>
                </a:solidFill>
              </a:rPr>
              <a:t>ith the header as shown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main(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39931" y="2825455"/>
            <a:ext cx="4746169" cy="2239101"/>
          </a:xfrm>
          <a:prstGeom prst="cloudCallout">
            <a:avLst>
              <a:gd name="adj1" fmla="val 51702"/>
              <a:gd name="adj2" fmla="val -7221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In java, program execution begins with the </a:t>
            </a:r>
            <a:r>
              <a:rPr lang="en-US" sz="2800" dirty="0" smtClean="0">
                <a:solidFill>
                  <a:schemeClr val="accent2"/>
                </a:solidFill>
              </a:rPr>
              <a:t>main</a:t>
            </a:r>
            <a:r>
              <a:rPr lang="en-US" sz="2800" dirty="0" smtClean="0"/>
              <a:t> method.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3811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24400" y="5214938"/>
            <a:ext cx="4219575" cy="1400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Functions/methods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useful but not required.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put all code in the global scope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Every program needs at least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one method called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w</a:t>
            </a:r>
            <a:r>
              <a:rPr lang="en-GB" altLang="en-US" kern="0" dirty="0" smtClean="0">
                <a:solidFill>
                  <a:schemeClr val="tx1"/>
                </a:solidFill>
              </a:rPr>
              <a:t>ith the header as shown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main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(String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957943" y="2359025"/>
            <a:ext cx="4746169" cy="3374118"/>
          </a:xfrm>
          <a:prstGeom prst="cloudCallout">
            <a:avLst>
              <a:gd name="adj1" fmla="val 72619"/>
              <a:gd name="adj2" fmla="val -5004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What might the purpose of this be?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0047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24400" y="5214938"/>
            <a:ext cx="4219575" cy="1400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Functions/methods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useful but not required.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put all code in the global scope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Every program needs at least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one method called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w</a:t>
            </a:r>
            <a:r>
              <a:rPr lang="en-GB" altLang="en-US" kern="0" dirty="0" smtClean="0">
                <a:solidFill>
                  <a:schemeClr val="tx1"/>
                </a:solidFill>
              </a:rPr>
              <a:t>ith the header as shown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main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(String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957943" y="2359025"/>
            <a:ext cx="4746169" cy="3374118"/>
          </a:xfrm>
          <a:prstGeom prst="cloudCallout">
            <a:avLst>
              <a:gd name="adj1" fmla="val 72619"/>
              <a:gd name="adj2" fmla="val -5004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Gives us the ability to invoke our program </a:t>
            </a:r>
            <a:r>
              <a:rPr lang="en-US" sz="2800" i="1" dirty="0" smtClean="0"/>
              <a:t>from the command line </a:t>
            </a:r>
            <a:r>
              <a:rPr lang="en-US" sz="2800" dirty="0" smtClean="0"/>
              <a:t>with a specific set of inputs.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658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8206" y="6479177"/>
            <a:ext cx="3813720" cy="3788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Functions/methods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useful but not required.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put all code in the global scope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Every program needs at least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one method called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w</a:t>
            </a:r>
            <a:r>
              <a:rPr lang="en-GB" altLang="en-US" kern="0" dirty="0" smtClean="0">
                <a:solidFill>
                  <a:schemeClr val="tx1"/>
                </a:solidFill>
              </a:rPr>
              <a:t>ith the header as shown</a:t>
            </a:r>
          </a:p>
          <a:p>
            <a:pPr lvl="1"/>
            <a:r>
              <a:rPr lang="en-GB" altLang="en-US" kern="0" dirty="0" smtClean="0">
                <a:solidFill>
                  <a:schemeClr val="tx1"/>
                </a:solidFill>
              </a:rPr>
              <a:t>body of the main method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20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59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0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24400" y="3328988"/>
            <a:ext cx="4327526" cy="1643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class HelloWorld</a:t>
            </a:r>
            <a:r>
              <a:rPr lang="en-GB" altLang="en-US" sz="1600" dirty="0">
                <a:latin typeface="Lucida Console" panose="020B0609040504020204" pitchFamily="49" charset="0"/>
              </a:rPr>
              <a:t>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7663543" y="742950"/>
            <a:ext cx="785132" cy="88457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51944" y="2828867"/>
            <a:ext cx="764494" cy="90748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30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</a:rPr>
              <a:t>Here's a very simple Python program:</a:t>
            </a: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4850" y="1487488"/>
            <a:ext cx="7283451" cy="4556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0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24400" y="3328988"/>
            <a:ext cx="4327526" cy="1643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) 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GB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184990" y="2667000"/>
            <a:ext cx="764494" cy="90748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>
            <a:off x="7663543" y="1257924"/>
            <a:ext cx="785132" cy="88457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0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4400" y="3328988"/>
            <a:ext cx="4327526" cy="1643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</a:t>
            </a:r>
            <a:r>
              <a:rPr lang="en-GB" altLang="en-US" kern="0" dirty="0" smtClean="0">
                <a:solidFill>
                  <a:schemeClr val="accent2"/>
                </a:solidFill>
              </a:rPr>
              <a:t>readability</a:t>
            </a:r>
            <a:r>
              <a:rPr lang="en-GB" altLang="en-US" kern="0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</a:t>
            </a:r>
            <a:r>
              <a:rPr lang="en-GB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GB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24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26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4843463"/>
            <a:ext cx="4210594" cy="1028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endParaRPr lang="en-GB" altLang="en-US" sz="1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8448675" y="1257924"/>
            <a:ext cx="486319" cy="9105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38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4400" y="4843463"/>
            <a:ext cx="4210594" cy="1028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endParaRPr lang="en-GB" altLang="en-US" sz="1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685800" y="923925"/>
            <a:ext cx="4439478" cy="3682689"/>
          </a:xfrm>
          <a:prstGeom prst="cloudCallout">
            <a:avLst>
              <a:gd name="adj1" fmla="val 37077"/>
              <a:gd name="adj2" fmla="val 6302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Why </a:t>
            </a:r>
            <a:r>
              <a:rPr lang="en-US" sz="3200" dirty="0" smtClean="0"/>
              <a:t>would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we need to use a semi colon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 in Java and not in Python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?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8448675" y="1257924"/>
            <a:ext cx="486319" cy="9105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3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4400" y="4843463"/>
            <a:ext cx="4210594" cy="1028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endParaRPr lang="en-GB" altLang="en-US" sz="1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251791" y="1222029"/>
            <a:ext cx="4582585" cy="2926092"/>
          </a:xfrm>
          <a:prstGeom prst="cloudCallout">
            <a:avLst>
              <a:gd name="adj1" fmla="val 42256"/>
              <a:gd name="adj2" fmla="val 741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</a:t>
            </a:r>
            <a:r>
              <a:rPr lang="en-US" sz="3200" dirty="0" smtClean="0"/>
              <a:t>n Java, code indentation does not matter for execution!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8448675" y="1257924"/>
            <a:ext cx="486319" cy="9105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01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endParaRPr lang="en-GB" altLang="en-US" sz="1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436" y="3333751"/>
            <a:ext cx="9025490" cy="27143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800" b="1" dirty="0" smtClean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In Java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We could write our program just like this:</a:t>
            </a:r>
          </a:p>
          <a:p>
            <a:endParaRPr lang="en-US" dirty="0"/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public </a:t>
            </a:r>
            <a:r>
              <a:rPr lang="en-US" sz="2000" dirty="0">
                <a:solidFill>
                  <a:schemeClr val="tx1"/>
                </a:solidFill>
              </a:rPr>
              <a:t>class </a:t>
            </a:r>
            <a:r>
              <a:rPr lang="en-US" sz="2000" dirty="0" err="1" smtClean="0">
                <a:solidFill>
                  <a:schemeClr val="tx1"/>
                </a:solidFill>
              </a:rPr>
              <a:t>helloWorld</a:t>
            </a:r>
            <a:r>
              <a:rPr lang="en-US" sz="2000" dirty="0" smtClean="0">
                <a:solidFill>
                  <a:schemeClr val="tx1"/>
                </a:solidFill>
              </a:rPr>
              <a:t>{public </a:t>
            </a:r>
            <a:r>
              <a:rPr lang="en-US" sz="2000" dirty="0">
                <a:solidFill>
                  <a:schemeClr val="tx1"/>
                </a:solidFill>
              </a:rPr>
              <a:t>static void </a:t>
            </a:r>
            <a:r>
              <a:rPr lang="en-US" sz="2000" dirty="0" smtClean="0">
                <a:solidFill>
                  <a:schemeClr val="tx1"/>
                </a:solidFill>
              </a:rPr>
              <a:t>main(String</a:t>
            </a:r>
            <a:r>
              <a:rPr lang="en-US" sz="2000" dirty="0">
                <a:solidFill>
                  <a:schemeClr val="tx1"/>
                </a:solidFill>
              </a:rPr>
              <a:t>[] </a:t>
            </a:r>
            <a:r>
              <a:rPr lang="en-US" sz="2000" dirty="0" err="1" smtClean="0">
                <a:solidFill>
                  <a:schemeClr val="tx1"/>
                </a:solidFill>
              </a:rPr>
              <a:t>args</a:t>
            </a:r>
            <a:r>
              <a:rPr lang="en-US" sz="2000" dirty="0" smtClean="0">
                <a:solidFill>
                  <a:schemeClr val="tx1"/>
                </a:solidFill>
              </a:rPr>
              <a:t>){</a:t>
            </a:r>
            <a:r>
              <a:rPr lang="en-US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("hello world!");}}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5380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1600" dirty="0">
                <a:latin typeface="Lucida Console" panose="020B0609040504020204" pitchFamily="49" charset="0"/>
              </a:rPr>
              <a:t> HelloWorld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main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r>
              <a:rPr lang="en-GB" altLang="en-US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endParaRPr lang="en-GB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endParaRPr lang="en-GB" altLang="en-US" sz="1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436" y="3333751"/>
            <a:ext cx="9025490" cy="27143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800" b="1" dirty="0" smtClean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In Java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We could write our program just like this:</a:t>
            </a:r>
          </a:p>
          <a:p>
            <a:endParaRPr lang="en-US" dirty="0"/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public </a:t>
            </a:r>
            <a:r>
              <a:rPr lang="en-US" sz="2000" dirty="0">
                <a:solidFill>
                  <a:schemeClr val="tx1"/>
                </a:solidFill>
              </a:rPr>
              <a:t>class </a:t>
            </a:r>
            <a:r>
              <a:rPr lang="en-US" sz="2000" dirty="0" err="1" smtClean="0">
                <a:solidFill>
                  <a:schemeClr val="tx1"/>
                </a:solidFill>
              </a:rPr>
              <a:t>helloWorld</a:t>
            </a:r>
            <a:r>
              <a:rPr lang="en-US" sz="2000" dirty="0" smtClean="0">
                <a:solidFill>
                  <a:schemeClr val="tx1"/>
                </a:solidFill>
              </a:rPr>
              <a:t>{public </a:t>
            </a:r>
            <a:r>
              <a:rPr lang="en-US" sz="2000" dirty="0">
                <a:solidFill>
                  <a:schemeClr val="tx1"/>
                </a:solidFill>
              </a:rPr>
              <a:t>static void </a:t>
            </a:r>
            <a:r>
              <a:rPr lang="en-US" sz="2000" dirty="0" smtClean="0">
                <a:solidFill>
                  <a:schemeClr val="tx1"/>
                </a:solidFill>
              </a:rPr>
              <a:t>main(String</a:t>
            </a:r>
            <a:r>
              <a:rPr lang="en-US" sz="2000" dirty="0">
                <a:solidFill>
                  <a:schemeClr val="tx1"/>
                </a:solidFill>
              </a:rPr>
              <a:t>[] </a:t>
            </a:r>
            <a:r>
              <a:rPr lang="en-US" sz="2000" dirty="0" err="1" smtClean="0">
                <a:solidFill>
                  <a:schemeClr val="tx1"/>
                </a:solidFill>
              </a:rPr>
              <a:t>args</a:t>
            </a:r>
            <a:r>
              <a:rPr lang="en-US" sz="2000" dirty="0" smtClean="0">
                <a:solidFill>
                  <a:schemeClr val="tx1"/>
                </a:solidFill>
              </a:rPr>
              <a:t>){</a:t>
            </a:r>
            <a:r>
              <a:rPr lang="en-US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("hello world!");}}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188912" y="511401"/>
            <a:ext cx="4038600" cy="2668361"/>
          </a:xfrm>
          <a:prstGeom prst="cloudCallout">
            <a:avLst>
              <a:gd name="adj1" fmla="val 59706"/>
              <a:gd name="adj2" fmla="val 3361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use of keywords, { }, and semi colons </a:t>
            </a:r>
          </a:p>
          <a:p>
            <a:r>
              <a:rPr lang="en-US" dirty="0">
                <a:solidFill>
                  <a:schemeClr val="accent2"/>
                </a:solidFill>
              </a:rPr>
              <a:t>are critical </a:t>
            </a:r>
            <a:r>
              <a:rPr lang="en-US" i="1" dirty="0">
                <a:solidFill>
                  <a:schemeClr val="accent2"/>
                </a:solidFill>
              </a:rPr>
              <a:t>instructions</a:t>
            </a:r>
            <a:r>
              <a:rPr lang="en-US" dirty="0">
                <a:solidFill>
                  <a:schemeClr val="accent2"/>
                </a:solidFill>
              </a:rPr>
              <a:t> in a Java program and other compiled language implementations! </a:t>
            </a:r>
          </a:p>
        </p:txBody>
      </p:sp>
    </p:spTree>
    <p:extLst>
      <p:ext uri="{BB962C8B-B14F-4D97-AF65-F5344CB8AC3E}">
        <p14:creationId xmlns:p14="http://schemas.microsoft.com/office/powerpoint/2010/main" val="2362267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5695406"/>
            <a:ext cx="3337560" cy="1162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String literals can be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surrounded with either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single or double quotes.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hello!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4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71524" y="2240795"/>
            <a:ext cx="3780402" cy="402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3257" y="5812971"/>
            <a:ext cx="4247243" cy="862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Blocks of code are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defined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</a:rPr>
              <a:t>using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indentation.</a:t>
            </a:r>
          </a:p>
          <a:p>
            <a:pPr>
              <a:spcBef>
                <a:spcPts val="40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Simple statements end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at the end of the line.</a:t>
            </a:r>
          </a:p>
          <a:p>
            <a:pPr>
              <a:spcBef>
                <a:spcPts val="14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String literals can be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surrounded with either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single or double quotes.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Blocks of code are (usually)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defined using curly braces (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 }</a:t>
            </a:r>
            <a:r>
              <a:rPr lang="en-GB" altLang="en-US" kern="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i</a:t>
            </a:r>
            <a:r>
              <a:rPr lang="en-GB" altLang="en-US" kern="0" dirty="0" smtClean="0">
                <a:solidFill>
                  <a:schemeClr val="tx1"/>
                </a:solidFill>
              </a:rPr>
              <a:t>ndentation isn't required,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we use it for readability!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Simple statements end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with a semi-colon.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String literals must be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surrounded with </a:t>
            </a:r>
            <a:r>
              <a:rPr lang="en-GB" altLang="en-US" i="1" kern="0" dirty="0" smtClean="0">
                <a:solidFill>
                  <a:schemeClr val="accent2"/>
                </a:solidFill>
              </a:rPr>
              <a:t>double</a:t>
            </a:r>
            <a:r>
              <a:rPr lang="en-GB" altLang="en-US" kern="0" dirty="0" smtClean="0">
                <a:solidFill>
                  <a:schemeClr val="tx1"/>
                </a:solidFill>
              </a:rPr>
              <a:t> quotes.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hello!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37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</a:rPr>
              <a:t>Here's a very simple Python program:</a:t>
            </a: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lvl="0"/>
            <a:r>
              <a:rPr lang="en-GB" altLang="en-US" dirty="0" smtClean="0">
                <a:solidFill>
                  <a:schemeClr val="tx1"/>
                </a:solidFill>
              </a:rPr>
              <a:t>Here's the comparable program in Java:</a:t>
            </a: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4851" y="3341688"/>
            <a:ext cx="7283450" cy="17256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public 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2000" dirty="0">
                <a:latin typeface="Lucida Console" panose="020B0609040504020204" pitchFamily="49" charset="0"/>
              </a:rPr>
              <a:t>public static void main(String[] </a:t>
            </a:r>
            <a:r>
              <a:rPr lang="en-GB" altLang="en-US" sz="2000" dirty="0" err="1">
                <a:latin typeface="Lucida Console" panose="020B0609040504020204" pitchFamily="49" charset="0"/>
              </a:rPr>
              <a:t>args</a:t>
            </a:r>
            <a:r>
              <a:rPr lang="en-GB" altLang="en-US" sz="20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2000" dirty="0">
                <a:latin typeface="Lucida Console" panose="020B0609040504020204" pitchFamily="49" charset="0"/>
              </a:rPr>
              <a:t>("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hello</a:t>
            </a:r>
            <a:r>
              <a:rPr lang="en-GB" altLang="en-US" sz="2000" dirty="0">
                <a:latin typeface="Lucida Console" panose="020B0609040504020204" pitchFamily="49" charset="0"/>
              </a:rPr>
              <a:t>!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");</a:t>
            </a:r>
            <a:endParaRPr lang="en-GB" altLang="en-US" sz="20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2000" dirty="0">
                <a:latin typeface="Lucida Console" panose="020B0609040504020204" pitchFamily="49" charset="0"/>
              </a:rPr>
              <a:t>}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}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4850" y="1487488"/>
            <a:ext cx="7283451" cy="455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98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17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0" y="3304903"/>
            <a:ext cx="4205606" cy="1554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accent2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</a:t>
            </a:r>
            <a:r>
              <a:rPr lang="en-GB" altLang="en-US" kern="0" dirty="0" smtClean="0">
                <a:solidFill>
                  <a:schemeClr val="accent2"/>
                </a:solidFill>
              </a:rPr>
              <a:t>lower-level</a:t>
            </a:r>
            <a:r>
              <a:rPr lang="en-GB" altLang="en-US" kern="0" dirty="0" smtClean="0">
                <a:solidFill>
                  <a:schemeClr val="tx1"/>
                </a:solidFill>
              </a:rPr>
              <a:t> code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75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07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46320" y="3304903"/>
            <a:ext cx="4205606" cy="1554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here is no Shell in Java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19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46320" y="3304903"/>
            <a:ext cx="4205606" cy="1554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here is no Shell in Java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834063" y="2667000"/>
            <a:ext cx="3272590" cy="1568116"/>
          </a:xfrm>
          <a:prstGeom prst="cloudCallout">
            <a:avLst>
              <a:gd name="adj1" fmla="val 43383"/>
              <a:gd name="adj2" fmla="val 6761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ki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nd of….</a:t>
            </a:r>
          </a:p>
        </p:txBody>
      </p:sp>
    </p:spTree>
    <p:extLst>
      <p:ext uri="{BB962C8B-B14F-4D97-AF65-F5344CB8AC3E}">
        <p14:creationId xmlns:p14="http://schemas.microsoft.com/office/powerpoint/2010/main" val="780038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interpreter begins at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top of the file.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here is no Shell in Java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54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4937760"/>
            <a:ext cx="4327526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interpreter begins at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top of the file.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here is no Shell in Java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Java begins with </a:t>
            </a:r>
            <a:r>
              <a:rPr lang="en-GB" altLang="en-US" sz="2000" kern="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main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kern="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500"/>
              </a:spcBef>
            </a:pPr>
            <a:r>
              <a:rPr lang="en-GB" altLang="en-US" kern="0" dirty="0">
                <a:solidFill>
                  <a:schemeClr val="tx1"/>
                </a:solidFill>
              </a:rPr>
              <a:t>e</a:t>
            </a:r>
            <a:r>
              <a:rPr lang="en-GB" altLang="en-US" kern="0" dirty="0" smtClean="0">
                <a:solidFill>
                  <a:schemeClr val="tx1"/>
                </a:solidFill>
              </a:rPr>
              <a:t>ven if there's code before it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06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interpreter begins at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top of the file.</a:t>
            </a:r>
          </a:p>
          <a:p>
            <a:pPr lvl="1">
              <a:spcBef>
                <a:spcPts val="500"/>
              </a:spcBef>
            </a:pPr>
            <a:r>
              <a:rPr lang="en-GB" altLang="en-US" dirty="0">
                <a:solidFill>
                  <a:schemeClr val="tx1"/>
                </a:solidFill>
              </a:rPr>
              <a:t>t</a:t>
            </a:r>
            <a:r>
              <a:rPr lang="en-GB" altLang="en-US" dirty="0" smtClean="0">
                <a:solidFill>
                  <a:schemeClr val="tx1"/>
                </a:solidFill>
              </a:rPr>
              <a:t>o execute a function,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to explicitly call it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here is no Shell in Java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Java begins with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500"/>
              </a:spcBef>
            </a:pPr>
            <a:r>
              <a:rPr lang="en-GB" altLang="en-US" kern="0" dirty="0">
                <a:solidFill>
                  <a:schemeClr val="tx1"/>
                </a:solidFill>
              </a:rPr>
              <a:t>e</a:t>
            </a:r>
            <a:r>
              <a:rPr lang="en-GB" altLang="en-US" kern="0" dirty="0" smtClean="0">
                <a:solidFill>
                  <a:schemeClr val="tx1"/>
                </a:solidFill>
              </a:rPr>
              <a:t>ven if there's code before it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12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0457" y="6204857"/>
            <a:ext cx="3526972" cy="6531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 </a:t>
            </a:r>
            <a:r>
              <a:rPr lang="en-GB" altLang="en-US" sz="2000" dirty="0" smtClean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You can run a program without pre-processing it.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</a:t>
            </a:r>
            <a:r>
              <a:rPr lang="en-GB" altLang="en-US" dirty="0" smtClean="0">
                <a:solidFill>
                  <a:schemeClr val="tx1"/>
                </a:solidFill>
              </a:rPr>
              <a:t>an also execute code from the Shell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interpreter begins at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the top of the file.</a:t>
            </a:r>
          </a:p>
          <a:p>
            <a:pPr lvl="1">
              <a:spcBef>
                <a:spcPts val="500"/>
              </a:spcBef>
            </a:pPr>
            <a:r>
              <a:rPr lang="en-GB" altLang="en-US" dirty="0">
                <a:solidFill>
                  <a:schemeClr val="tx1"/>
                </a:solidFill>
              </a:rPr>
              <a:t>t</a:t>
            </a:r>
            <a:r>
              <a:rPr lang="en-GB" altLang="en-US" dirty="0" smtClean="0">
                <a:solidFill>
                  <a:schemeClr val="tx1"/>
                </a:solidFill>
              </a:rPr>
              <a:t>o execute a function,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to explicitly call it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The program must be </a:t>
            </a:r>
            <a:r>
              <a:rPr lang="en-GB" altLang="en-US" i="1" kern="0" dirty="0" smtClean="0">
                <a:solidFill>
                  <a:schemeClr val="tx1"/>
                </a:solidFill>
              </a:rPr>
              <a:t>compiled</a:t>
            </a:r>
            <a:r>
              <a:rPr lang="en-GB" altLang="en-US" kern="0" dirty="0" smtClean="0">
                <a:solidFill>
                  <a:schemeClr val="tx1"/>
                </a:solidFill>
              </a:rPr>
              <a:t> before it can be run.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urns it into lower-level code</a:t>
            </a:r>
          </a:p>
          <a:p>
            <a:pPr lvl="1"/>
            <a:r>
              <a:rPr lang="en-GB" altLang="en-US" kern="0" dirty="0">
                <a:solidFill>
                  <a:schemeClr val="tx1"/>
                </a:solidFill>
              </a:rPr>
              <a:t>t</a:t>
            </a:r>
            <a:r>
              <a:rPr lang="en-GB" altLang="en-US" kern="0" dirty="0" smtClean="0">
                <a:solidFill>
                  <a:schemeClr val="tx1"/>
                </a:solidFill>
              </a:rPr>
              <a:t>here is no Shell in Java</a:t>
            </a:r>
          </a:p>
          <a:p>
            <a:pPr>
              <a:spcBef>
                <a:spcPts val="14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When you run a program,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Java begins with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500"/>
              </a:spcBef>
            </a:pPr>
            <a:r>
              <a:rPr lang="en-GB" altLang="en-US" kern="0" dirty="0">
                <a:solidFill>
                  <a:schemeClr val="tx1"/>
                </a:solidFill>
              </a:rPr>
              <a:t>e</a:t>
            </a:r>
            <a:r>
              <a:rPr lang="en-GB" altLang="en-US" kern="0" dirty="0" smtClean="0">
                <a:solidFill>
                  <a:schemeClr val="tx1"/>
                </a:solidFill>
              </a:rPr>
              <a:t>ven if there's code before it</a:t>
            </a:r>
          </a:p>
          <a:p>
            <a:pPr lvl="1">
              <a:spcBef>
                <a:spcPts val="500"/>
              </a:spcBef>
            </a:pPr>
            <a:r>
              <a:rPr lang="en-GB" altLang="en-US" kern="0" dirty="0" smtClean="0">
                <a:solidFill>
                  <a:schemeClr val="tx1"/>
                </a:solidFill>
              </a:rPr>
              <a:t>the </a:t>
            </a:r>
            <a:r>
              <a:rPr lang="en-GB" altLang="en-US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main()</a:t>
            </a:r>
            <a:r>
              <a:rPr lang="en-GB" altLang="en-US" kern="0" dirty="0" smtClean="0">
                <a:solidFill>
                  <a:schemeClr val="tx1"/>
                </a:solidFill>
              </a:rPr>
              <a:t> function is implicitly invoked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latin typeface="Lucida Console" panose="020B0609040504020204" pitchFamily="49" charset="0"/>
              </a:rPr>
            </a:br>
            <a:r>
              <a:rPr lang="en-GB" altLang="en-US" sz="1600" dirty="0" smtClean="0"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latin typeface="Lucida Console" panose="020B0609040504020204" pitchFamily="49" charset="0"/>
              </a:rPr>
              <a:t>");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latin typeface="Lucida Console" panose="020B0609040504020204" pitchFamily="49" charset="0"/>
              </a:rPr>
              <a:t>}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1212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</a:t>
            </a:r>
            <a:r>
              <a:rPr lang="en-GB" alt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ef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main()</a:t>
            </a:r>
            <a:endParaRPr lang="en-US" altLang="en-US" sz="16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9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4379495" y="224588"/>
            <a:ext cx="4411579" cy="1860885"/>
          </a:xfrm>
          <a:prstGeom prst="cloudCallout">
            <a:avLst>
              <a:gd name="adj1" fmla="val -60470"/>
              <a:gd name="adj2" fmla="val 49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Python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interpreter executes each expression, lin</a:t>
            </a:r>
            <a:r>
              <a:rPr lang="en-US" sz="2400" dirty="0" smtClean="0"/>
              <a:t>e by line!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423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</a:rPr>
              <a:t>Here's a very simple Python program:</a:t>
            </a: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lvl="0"/>
            <a:r>
              <a:rPr lang="en-GB" altLang="en-US" dirty="0" smtClean="0">
                <a:solidFill>
                  <a:schemeClr val="tx1"/>
                </a:solidFill>
              </a:rPr>
              <a:t>Here's the comparable program in Java:</a:t>
            </a: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4851" y="3341688"/>
            <a:ext cx="7283450" cy="17256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public </a:t>
            </a:r>
            <a:r>
              <a:rPr lang="en-GB" alt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2000" dirty="0">
                <a:latin typeface="Lucida Console" panose="020B0609040504020204" pitchFamily="49" charset="0"/>
              </a:rPr>
              <a:t>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2000" dirty="0">
                <a:latin typeface="Lucida Console" panose="020B0609040504020204" pitchFamily="49" charset="0"/>
              </a:rPr>
              <a:t>public static void main(String[] </a:t>
            </a:r>
            <a:r>
              <a:rPr lang="en-GB" altLang="en-US" sz="2000" dirty="0" err="1">
                <a:latin typeface="Lucida Console" panose="020B0609040504020204" pitchFamily="49" charset="0"/>
              </a:rPr>
              <a:t>args</a:t>
            </a:r>
            <a:r>
              <a:rPr lang="en-GB" altLang="en-US" sz="2000" dirty="0"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GB" altLang="en-US" sz="2000" dirty="0">
                <a:latin typeface="Lucida Console" panose="020B0609040504020204" pitchFamily="49" charset="0"/>
              </a:rPr>
              <a:t>("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hello</a:t>
            </a:r>
            <a:r>
              <a:rPr lang="en-GB" altLang="en-US" sz="2000" dirty="0">
                <a:latin typeface="Lucida Console" panose="020B0609040504020204" pitchFamily="49" charset="0"/>
              </a:rPr>
              <a:t>!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");</a:t>
            </a:r>
            <a:endParaRPr lang="en-GB" altLang="en-US" sz="2000" dirty="0"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GB" altLang="en-US" sz="2000" dirty="0">
                <a:latin typeface="Lucida Console" panose="020B0609040504020204" pitchFamily="49" charset="0"/>
              </a:rPr>
              <a:t>}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2000" dirty="0" smtClean="0">
                <a:latin typeface="Lucida Console" panose="020B0609040504020204" pitchFamily="49" charset="0"/>
              </a:rPr>
              <a:t>}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4850" y="1487488"/>
            <a:ext cx="7283451" cy="455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42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quarters =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dimes =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nickels =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pennies = 6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cents = 25*quarters + 10*dimes + 5*nickels + pennies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print('total in cents is:', cents)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037096" y="923925"/>
            <a:ext cx="4411579" cy="2472991"/>
          </a:xfrm>
          <a:prstGeom prst="cloudCallout">
            <a:avLst>
              <a:gd name="adj1" fmla="val -60470"/>
              <a:gd name="adj2" fmla="val 49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There is no interpreter so we need to identify all the code that belongs to our program.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95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quarters =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dimes =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nickels =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pennies = 6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cents = 25*quarters + 10*dimes + 5*nickels + pennies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print('total in cents is:', cents)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Cloud Callout 4"/>
          <p:cNvSpPr/>
          <p:nvPr/>
        </p:nvSpPr>
        <p:spPr bwMode="auto">
          <a:xfrm>
            <a:off x="4037096" y="923925"/>
            <a:ext cx="4411579" cy="2472991"/>
          </a:xfrm>
          <a:prstGeom prst="cloudCallout">
            <a:avLst>
              <a:gd name="adj1" fmla="val -60470"/>
              <a:gd name="adj2" fmla="val 49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Purpose of the class definition!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8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quarters =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dimes =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nickels =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pennies = 6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cents = 25*quarters + 10*dimes + 5*nickels + pennies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print('total in cents is:', cents)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037096" y="923925"/>
            <a:ext cx="4411579" cy="2472991"/>
          </a:xfrm>
          <a:prstGeom prst="cloudCallout">
            <a:avLst>
              <a:gd name="adj1" fmla="val -60470"/>
              <a:gd name="adj2" fmla="val 49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Next we need to identify the block of code we want executed first!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8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public static void main(String[]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print('total in cents is:', cents)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037096" y="923925"/>
            <a:ext cx="4411579" cy="2472991"/>
          </a:xfrm>
          <a:prstGeom prst="cloudCallout">
            <a:avLst>
              <a:gd name="adj1" fmla="val -60470"/>
              <a:gd name="adj2" fmla="val 49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Purpose of the main() method!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40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print('total in cents is:', cents)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567237" y="1061787"/>
            <a:ext cx="4411579" cy="2472991"/>
          </a:xfrm>
          <a:prstGeom prst="cloudCallout">
            <a:avLst>
              <a:gd name="adj1" fmla="val -47015"/>
              <a:gd name="adj2" fmla="val 8524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</a:t>
            </a:r>
            <a:r>
              <a:rPr lang="en-US" sz="2400" dirty="0" smtClean="0"/>
              <a:t>very statement must end with a semi colon!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09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8379" y="5791200"/>
            <a:ext cx="49730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print('total in cents is:',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Cloud Callout 4"/>
          <p:cNvSpPr/>
          <p:nvPr/>
        </p:nvSpPr>
        <p:spPr bwMode="auto">
          <a:xfrm>
            <a:off x="4567237" y="2121067"/>
            <a:ext cx="4411579" cy="2472991"/>
          </a:xfrm>
          <a:prstGeom prst="cloudCallout">
            <a:avLst>
              <a:gd name="adj1" fmla="val -53561"/>
              <a:gd name="adj2" fmla="val 7551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There is no print statement in Java!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2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('total in cents is:',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total in cents is: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037096" y="2740694"/>
            <a:ext cx="4411579" cy="2472991"/>
          </a:xfrm>
          <a:prstGeom prst="cloudCallout">
            <a:avLst>
              <a:gd name="adj1" fmla="val -30289"/>
              <a:gd name="adj2" fmla="val 7097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Single quotes can only refer to a single character!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9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total in cents is:</a:t>
            </a:r>
            <a:r>
              <a:rPr lang="en-GB" altLang="en-US" sz="1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037096" y="2740694"/>
            <a:ext cx="4411579" cy="2472991"/>
          </a:xfrm>
          <a:prstGeom prst="cloudCallout">
            <a:avLst>
              <a:gd name="adj1" fmla="val -30289"/>
              <a:gd name="adj2" fmla="val 7097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Double quotes must surround a string of characters!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31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cents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is:"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cents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7302500" y="6032500"/>
            <a:ext cx="381000" cy="259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107468" y="6292334"/>
            <a:ext cx="19367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tring concatenation!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7513" y="787400"/>
            <a:ext cx="4306887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35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:'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cents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cents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7467600" y="6032500"/>
            <a:ext cx="381000" cy="259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107468" y="6292334"/>
            <a:ext cx="19367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tring concatenation!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0668" y="6292334"/>
            <a:ext cx="19896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</a:t>
            </a:r>
            <a:r>
              <a:rPr lang="en-US" dirty="0" smtClean="0"/>
              <a:t>dd in our own space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611399" y="6032500"/>
            <a:ext cx="304416" cy="259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28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45557" y="1350962"/>
            <a:ext cx="4145643" cy="4778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>
              <a:defRPr/>
            </a:pPr>
            <a:r>
              <a:rPr lang="en-GB" altLang="en-US" b="1" dirty="0" smtClean="0">
                <a:solidFill>
                  <a:schemeClr val="tx1"/>
                </a:solidFill>
              </a:rPr>
              <a:t>Python:</a:t>
            </a:r>
            <a:r>
              <a:rPr lang="en-GB" altLang="en-US" dirty="0" smtClean="0">
                <a:solidFill>
                  <a:schemeClr val="tx1"/>
                </a:solidFill>
              </a:rPr>
              <a:t> a print statement can have multiple expressions:</a:t>
            </a:r>
            <a:endParaRPr lang="en-GB" dirty="0"/>
          </a:p>
          <a:p>
            <a:pPr>
              <a:spcBef>
                <a:spcPts val="1400"/>
              </a:spcBef>
              <a:buNone/>
              <a:defRPr/>
            </a:pPr>
            <a:r>
              <a:rPr lang="en-GB" dirty="0"/>
              <a:t>			</a:t>
            </a:r>
            <a:r>
              <a:rPr lang="en-GB" dirty="0" smtClean="0"/>
              <a:t>	</a:t>
            </a:r>
            <a:r>
              <a:rPr lang="en-GB" sz="2000" dirty="0" smtClean="0">
                <a:latin typeface="Lucida Console" pitchFamily="49" charset="0"/>
              </a:rPr>
              <a:t>print(</a:t>
            </a:r>
            <a:r>
              <a:rPr lang="en-GB" i="1" dirty="0" smtClean="0"/>
              <a:t>expr</a:t>
            </a:r>
            <a:r>
              <a:rPr lang="en-GB" i="1" baseline="-25000" dirty="0" smtClean="0"/>
              <a:t>1</a:t>
            </a:r>
            <a:r>
              <a:rPr lang="en-GB" sz="2000" dirty="0">
                <a:latin typeface="Lucida Console" pitchFamily="49" charset="0"/>
              </a:rPr>
              <a:t>,</a:t>
            </a:r>
            <a:r>
              <a:rPr lang="en-GB" dirty="0"/>
              <a:t> </a:t>
            </a:r>
            <a:r>
              <a:rPr lang="en-GB" i="1" dirty="0"/>
              <a:t>expr</a:t>
            </a:r>
            <a:r>
              <a:rPr lang="en-GB" i="1" baseline="-25000" dirty="0"/>
              <a:t>2</a:t>
            </a:r>
            <a:r>
              <a:rPr lang="en-GB" sz="2000" dirty="0">
                <a:latin typeface="Lucida Console" pitchFamily="49" charset="0"/>
              </a:rPr>
              <a:t>,</a:t>
            </a:r>
            <a:r>
              <a:rPr lang="en-GB" dirty="0"/>
              <a:t> </a:t>
            </a:r>
            <a:r>
              <a:rPr lang="en-GB" i="1" dirty="0"/>
              <a:t>…</a:t>
            </a:r>
            <a:r>
              <a:rPr lang="en-GB" dirty="0"/>
              <a:t> </a:t>
            </a:r>
            <a:r>
              <a:rPr lang="en-GB" i="1" dirty="0" err="1"/>
              <a:t>expr</a:t>
            </a:r>
            <a:r>
              <a:rPr lang="en-GB" i="1" baseline="-25000" dirty="0" err="1"/>
              <a:t>n</a:t>
            </a:r>
            <a:r>
              <a:rPr lang="en-GB" sz="2000" dirty="0" smtClean="0">
                <a:latin typeface="Lucida Console" pitchFamily="49" charset="0"/>
                <a:cs typeface="Lucida Sans" pitchFamily="34" charset="0"/>
              </a:rPr>
              <a:t>)</a:t>
            </a:r>
            <a:endParaRPr lang="en-GB" dirty="0"/>
          </a:p>
          <a:p>
            <a:pPr lvl="1">
              <a:spcBef>
                <a:spcPts val="1400"/>
              </a:spcBef>
              <a:defRPr/>
            </a:pPr>
            <a:r>
              <a:rPr lang="en-GB" dirty="0" smtClean="0"/>
              <a:t>the </a:t>
            </a:r>
            <a:r>
              <a:rPr lang="en-GB" dirty="0"/>
              <a:t>resulting values are displayed on the same line,</a:t>
            </a:r>
            <a:r>
              <a:rPr lang="en-GB" i="1" dirty="0"/>
              <a:t> </a:t>
            </a:r>
            <a:r>
              <a:rPr lang="en-GB" dirty="0" smtClean="0"/>
              <a:t>separated </a:t>
            </a:r>
            <a:r>
              <a:rPr lang="en-GB" dirty="0"/>
              <a:t>by </a:t>
            </a:r>
            <a:r>
              <a:rPr lang="en-GB" dirty="0" smtClean="0"/>
              <a:t>spaces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34671" y="3658741"/>
            <a:ext cx="4047672" cy="4451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45557" y="1350962"/>
            <a:ext cx="4145643" cy="4778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>
              <a:defRPr/>
            </a:pPr>
            <a:r>
              <a:rPr lang="en-GB" altLang="en-US" b="1" dirty="0" smtClean="0">
                <a:solidFill>
                  <a:schemeClr val="tx1"/>
                </a:solidFill>
              </a:rPr>
              <a:t>Python:</a:t>
            </a:r>
            <a:r>
              <a:rPr lang="en-GB" altLang="en-US" dirty="0" smtClean="0">
                <a:solidFill>
                  <a:schemeClr val="tx1"/>
                </a:solidFill>
              </a:rPr>
              <a:t> a print statement can have multiple expressions:</a:t>
            </a:r>
            <a:endParaRPr lang="en-GB" dirty="0"/>
          </a:p>
          <a:p>
            <a:pPr>
              <a:spcBef>
                <a:spcPts val="1400"/>
              </a:spcBef>
              <a:buNone/>
              <a:defRPr/>
            </a:pPr>
            <a:r>
              <a:rPr lang="en-GB" dirty="0"/>
              <a:t>			</a:t>
            </a:r>
            <a:r>
              <a:rPr lang="en-GB" dirty="0" smtClean="0"/>
              <a:t>	</a:t>
            </a:r>
            <a:r>
              <a:rPr lang="en-GB" sz="2000" dirty="0" smtClean="0">
                <a:latin typeface="Lucida Console" pitchFamily="49" charset="0"/>
              </a:rPr>
              <a:t>print(</a:t>
            </a:r>
            <a:r>
              <a:rPr lang="en-GB" i="1" dirty="0" smtClean="0"/>
              <a:t>expr</a:t>
            </a:r>
            <a:r>
              <a:rPr lang="en-GB" i="1" baseline="-25000" dirty="0" smtClean="0"/>
              <a:t>1</a:t>
            </a:r>
            <a:r>
              <a:rPr lang="en-GB" sz="2000" dirty="0">
                <a:latin typeface="Lucida Console" pitchFamily="49" charset="0"/>
              </a:rPr>
              <a:t>,</a:t>
            </a:r>
            <a:r>
              <a:rPr lang="en-GB" dirty="0"/>
              <a:t> </a:t>
            </a:r>
            <a:r>
              <a:rPr lang="en-GB" i="1" dirty="0"/>
              <a:t>expr</a:t>
            </a:r>
            <a:r>
              <a:rPr lang="en-GB" i="1" baseline="-25000" dirty="0"/>
              <a:t>2</a:t>
            </a:r>
            <a:r>
              <a:rPr lang="en-GB" sz="2000" dirty="0">
                <a:latin typeface="Lucida Console" pitchFamily="49" charset="0"/>
              </a:rPr>
              <a:t>,</a:t>
            </a:r>
            <a:r>
              <a:rPr lang="en-GB" dirty="0"/>
              <a:t> </a:t>
            </a:r>
            <a:r>
              <a:rPr lang="en-GB" i="1" dirty="0"/>
              <a:t>…</a:t>
            </a:r>
            <a:r>
              <a:rPr lang="en-GB" dirty="0"/>
              <a:t> </a:t>
            </a:r>
            <a:r>
              <a:rPr lang="en-GB" i="1" dirty="0" err="1"/>
              <a:t>expr</a:t>
            </a:r>
            <a:r>
              <a:rPr lang="en-GB" i="1" baseline="-25000" dirty="0" err="1"/>
              <a:t>n</a:t>
            </a:r>
            <a:r>
              <a:rPr lang="en-GB" sz="2000" dirty="0" smtClean="0">
                <a:latin typeface="Lucida Console" pitchFamily="49" charset="0"/>
                <a:cs typeface="Lucida Sans" pitchFamily="34" charset="0"/>
              </a:rPr>
              <a:t>)</a:t>
            </a:r>
            <a:endParaRPr lang="en-GB" dirty="0"/>
          </a:p>
          <a:p>
            <a:pPr lvl="1">
              <a:spcBef>
                <a:spcPts val="1400"/>
              </a:spcBef>
              <a:defRPr/>
            </a:pPr>
            <a:r>
              <a:rPr lang="en-GB" dirty="0" smtClean="0"/>
              <a:t>the </a:t>
            </a:r>
            <a:r>
              <a:rPr lang="en-GB" dirty="0"/>
              <a:t>resulting values are displayed on the same line,</a:t>
            </a:r>
            <a:r>
              <a:rPr lang="en-GB" i="1" dirty="0"/>
              <a:t> </a:t>
            </a:r>
            <a:r>
              <a:rPr lang="en-GB" dirty="0" smtClean="0"/>
              <a:t>separated </a:t>
            </a:r>
            <a:r>
              <a:rPr lang="en-GB" dirty="0"/>
              <a:t>by spaces</a:t>
            </a:r>
            <a:endParaRPr lang="en-GB" altLang="en-US" dirty="0" smtClean="0">
              <a:solidFill>
                <a:schemeClr val="tx1"/>
              </a:solidFill>
            </a:endParaRPr>
          </a:p>
          <a:p>
            <a:pPr>
              <a:spcBef>
                <a:spcPts val="4800"/>
              </a:spcBef>
              <a:defRPr/>
            </a:pPr>
            <a:r>
              <a:rPr lang="en-GB" altLang="en-US" b="1" dirty="0" smtClean="0">
                <a:solidFill>
                  <a:schemeClr val="tx1"/>
                </a:solidFill>
              </a:rPr>
              <a:t>Java:</a:t>
            </a:r>
            <a:r>
              <a:rPr lang="en-GB" altLang="en-US" dirty="0" smtClean="0">
                <a:solidFill>
                  <a:schemeClr val="tx1"/>
                </a:solidFill>
              </a:rPr>
              <a:t> you are limited to a </a:t>
            </a:r>
            <a:r>
              <a:rPr lang="en-GB" altLang="en-US" i="1" dirty="0" smtClean="0">
                <a:solidFill>
                  <a:schemeClr val="tx1"/>
                </a:solidFill>
              </a:rPr>
              <a:t>single</a:t>
            </a:r>
            <a:r>
              <a:rPr lang="en-GB" altLang="en-US" dirty="0" smtClean="0">
                <a:solidFill>
                  <a:schemeClr val="tx1"/>
                </a:solidFill>
              </a:rPr>
              <a:t> expression:</a:t>
            </a:r>
            <a:endParaRPr lang="en-GB" dirty="0"/>
          </a:p>
          <a:p>
            <a:pPr>
              <a:spcBef>
                <a:spcPts val="1400"/>
              </a:spcBef>
              <a:buNone/>
              <a:defRPr/>
            </a:pPr>
            <a:r>
              <a:rPr lang="en-GB" dirty="0"/>
              <a:t>			</a:t>
            </a:r>
            <a:r>
              <a:rPr lang="en-GB" dirty="0" smtClean="0"/>
              <a:t>	</a:t>
            </a:r>
            <a:r>
              <a:rPr lang="en-GB" sz="2000" dirty="0" err="1" smtClean="0">
                <a:latin typeface="Lucida Console" pitchFamily="49" charset="0"/>
              </a:rPr>
              <a:t>System.out.println</a:t>
            </a:r>
            <a:r>
              <a:rPr lang="en-GB" sz="2000" dirty="0" smtClean="0">
                <a:latin typeface="Lucida Console" pitchFamily="49" charset="0"/>
              </a:rPr>
              <a:t>(</a:t>
            </a:r>
            <a:r>
              <a:rPr lang="en-GB" i="1" dirty="0" smtClean="0"/>
              <a:t>expr</a:t>
            </a:r>
            <a:r>
              <a:rPr lang="en-GB" sz="2000" dirty="0" smtClean="0">
                <a:latin typeface="Lucida Console" pitchFamily="49" charset="0"/>
              </a:rPr>
              <a:t>);</a:t>
            </a:r>
            <a:endParaRPr lang="en-GB" altLang="en-US" dirty="0">
              <a:solidFill>
                <a:schemeClr val="tx1"/>
              </a:solidFill>
            </a:endParaRPr>
          </a:p>
          <a:p>
            <a:pPr lvl="1">
              <a:spcBef>
                <a:spcPts val="1400"/>
              </a:spcBef>
              <a:defRPr/>
            </a:pPr>
            <a:r>
              <a:rPr lang="en-GB" altLang="en-US" dirty="0">
                <a:solidFill>
                  <a:schemeClr val="tx1"/>
                </a:solidFill>
              </a:rPr>
              <a:t>i</a:t>
            </a:r>
            <a:r>
              <a:rPr lang="en-GB" altLang="en-US" dirty="0" smtClean="0">
                <a:solidFill>
                  <a:schemeClr val="tx1"/>
                </a:solidFill>
              </a:rPr>
              <a:t>f you need more than one value,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 string concatenation</a:t>
            </a:r>
          </a:p>
          <a:p>
            <a:pPr lvl="1">
              <a:spcBef>
                <a:spcPts val="800"/>
              </a:spcBef>
              <a:defRPr/>
            </a:pPr>
            <a:r>
              <a:rPr lang="en-GB" altLang="en-US" dirty="0">
                <a:solidFill>
                  <a:schemeClr val="tx1"/>
                </a:solidFill>
              </a:rPr>
              <a:t>n</a:t>
            </a:r>
            <a:r>
              <a:rPr lang="en-GB" altLang="en-US" dirty="0" smtClean="0">
                <a:solidFill>
                  <a:schemeClr val="tx1"/>
                </a:solidFill>
              </a:rPr>
              <a:t>eed to explicitly specify any spaces between values</a:t>
            </a:r>
          </a:p>
        </p:txBody>
      </p:sp>
    </p:spTree>
    <p:extLst>
      <p:ext uri="{BB962C8B-B14F-4D97-AF65-F5344CB8AC3E}">
        <p14:creationId xmlns:p14="http://schemas.microsoft.com/office/powerpoint/2010/main" val="3617655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99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b="1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</a:t>
            </a:r>
            <a:r>
              <a:rPr lang="en-US" b="1" dirty="0" smtClean="0"/>
              <a:t>single expression</a:t>
            </a:r>
            <a:r>
              <a:rPr lang="en-US" dirty="0" smtClean="0"/>
              <a:t>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7087784" y="1952857"/>
            <a:ext cx="183525" cy="693892"/>
          </a:xfrm>
          <a:prstGeom prst="leftBrace">
            <a:avLst>
              <a:gd name="adj1" fmla="val 24483"/>
              <a:gd name="adj2" fmla="val 43019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54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4313" y="1964946"/>
            <a:ext cx="9204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b="1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</a:t>
            </a:r>
            <a:r>
              <a:rPr lang="en-US" b="1" dirty="0" smtClean="0"/>
              <a:t>single expression</a:t>
            </a:r>
            <a:r>
              <a:rPr lang="en-US" dirty="0" smtClean="0"/>
              <a:t>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5742" y="1978090"/>
            <a:ext cx="1158665" cy="356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b="1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"3"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endParaRPr lang="en-GB" altLang="en-US" kern="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</a:t>
            </a:r>
            <a:r>
              <a:rPr lang="en-US" b="1" dirty="0" smtClean="0"/>
              <a:t>single expression</a:t>
            </a:r>
            <a:r>
              <a:rPr lang="en-US" dirty="0" smtClean="0"/>
              <a:t>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30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745" y="3722914"/>
            <a:ext cx="3368312" cy="620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print('$'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(dollars))</a:t>
            </a: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("$"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dollars);</a:t>
            </a:r>
            <a:endParaRPr lang="en-GB" altLang="en-US" sz="170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single expression,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45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745" y="3722914"/>
            <a:ext cx="3368312" cy="620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print('$'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(dollars))</a:t>
            </a: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("$"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dollars);</a:t>
            </a:r>
            <a:endParaRPr lang="en-GB" altLang="en-US" sz="170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111" y="4537668"/>
            <a:ext cx="193895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oncatenation is needed to prevent a space after the $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369157" y="4156112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single expression,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71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745" y="3722914"/>
            <a:ext cx="3368312" cy="620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print('$'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(dollars))</a:t>
            </a: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("$"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dollars);</a:t>
            </a:r>
            <a:endParaRPr lang="en-GB" altLang="en-US" sz="170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9329" y="4629082"/>
            <a:ext cx="20847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Need to convert </a:t>
            </a:r>
            <a:r>
              <a:rPr lang="en-US" dirty="0" smtClean="0">
                <a:latin typeface="Lucida Console" panose="020B0609040504020204" pitchFamily="49" charset="0"/>
              </a:rPr>
              <a:t>dollars</a:t>
            </a:r>
            <a:r>
              <a:rPr lang="en-US" dirty="0" smtClean="0"/>
              <a:t> to a string,</a:t>
            </a:r>
          </a:p>
          <a:p>
            <a:pPr algn="l"/>
            <a:r>
              <a:rPr lang="en-US" dirty="0"/>
              <a:t>b</a:t>
            </a:r>
            <a:r>
              <a:rPr lang="en-US" dirty="0" smtClean="0"/>
              <a:t>ecause Python's + operand will give an error if we try to add </a:t>
            </a:r>
            <a:br>
              <a:rPr lang="en-US" dirty="0" smtClean="0"/>
            </a:br>
            <a:r>
              <a:rPr lang="en-US" dirty="0" smtClean="0"/>
              <a:t>a string to an int.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2581273" y="4180114"/>
            <a:ext cx="850406" cy="4489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87111" y="4537668"/>
            <a:ext cx="193895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oncatenation is needed to prevent a space after the $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369157" y="4156112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single expression,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9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Python vs. Java</a:t>
            </a:r>
            <a:endParaRPr lang="en-GB" alt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7513" y="787400"/>
            <a:ext cx="4306887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0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745" y="3722914"/>
            <a:ext cx="3368312" cy="6204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print('$'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(dollars))</a:t>
            </a: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0457" y="3722914"/>
            <a:ext cx="4907793" cy="72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("$"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dollars);</a:t>
            </a:r>
            <a:endParaRPr lang="en-GB" altLang="en-US" sz="170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9329" y="4629082"/>
            <a:ext cx="20847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Need to convert </a:t>
            </a:r>
            <a:r>
              <a:rPr lang="en-US" dirty="0" smtClean="0">
                <a:latin typeface="Lucida Console" panose="020B0609040504020204" pitchFamily="49" charset="0"/>
              </a:rPr>
              <a:t>dollars</a:t>
            </a:r>
            <a:r>
              <a:rPr lang="en-US" dirty="0" smtClean="0"/>
              <a:t> to a string,</a:t>
            </a:r>
          </a:p>
          <a:p>
            <a:pPr algn="l"/>
            <a:r>
              <a:rPr lang="en-US" dirty="0"/>
              <a:t>b</a:t>
            </a:r>
            <a:r>
              <a:rPr lang="en-US" dirty="0" smtClean="0"/>
              <a:t>ecause Python's + operand will give an error if we try to add </a:t>
            </a:r>
            <a:br>
              <a:rPr lang="en-US" dirty="0" smtClean="0"/>
            </a:br>
            <a:r>
              <a:rPr lang="en-US" dirty="0" smtClean="0"/>
              <a:t>a string to an int.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2581273" y="4180114"/>
            <a:ext cx="850406" cy="4489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87111" y="4537668"/>
            <a:ext cx="193895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oncatenation is needed to prevent a space after the $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369157" y="4156112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single expression,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38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50457" y="3722914"/>
            <a:ext cx="4907793" cy="72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Printing Values: Other Examples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844550"/>
            <a:ext cx="8172450" cy="5614988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GB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/>
            <a:endParaRPr lang="en-GB" alt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GB" altLang="en-US" dirty="0"/>
          </a:p>
          <a:p>
            <a:pPr lvl="0">
              <a:buNone/>
            </a:pPr>
            <a:r>
              <a:rPr lang="en-GB" altLang="en-US" sz="2000" dirty="0">
                <a:latin typeface="Lucida Console" panose="020B0609040504020204" pitchFamily="49" charset="0"/>
              </a:rPr>
              <a:t>  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		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6225" y="787400"/>
            <a:ext cx="3482975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 = 3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 = 5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print(a, b)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print('$'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(dollars))</a:t>
            </a: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7487" y="787400"/>
            <a:ext cx="5116513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pPr marL="0" indent="0">
              <a:buNone/>
            </a:pPr>
            <a:r>
              <a:rPr lang="en-GB" altLang="en-US" sz="17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3;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b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5;</a:t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(a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b);</a:t>
            </a:r>
          </a:p>
          <a:p>
            <a:pPr marL="0" indent="0">
              <a:buNone/>
            </a:pPr>
            <a:endParaRPr lang="en-GB" altLang="en-US" sz="17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7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("$"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GB" altLang="en-US" sz="1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17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dollars);</a:t>
            </a:r>
            <a:endParaRPr lang="en-GB" altLang="en-US" sz="170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0884" y="4561670"/>
            <a:ext cx="37930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In Java, there's no need to convert!</a:t>
            </a:r>
          </a:p>
          <a:p>
            <a:pPr algn="l"/>
            <a:r>
              <a:rPr lang="en-US" dirty="0" smtClean="0"/>
              <a:t>As long as one of the operands is a string,</a:t>
            </a:r>
          </a:p>
          <a:p>
            <a:pPr algn="l"/>
            <a:r>
              <a:rPr lang="en-US" dirty="0" smtClean="0"/>
              <a:t>the + operand will convert the other one</a:t>
            </a:r>
            <a:br>
              <a:rPr lang="en-US" dirty="0" smtClean="0"/>
            </a:br>
            <a:r>
              <a:rPr lang="en-US" dirty="0" smtClean="0"/>
              <a:t>as needed and then concatenate.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7163586" y="4180114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89329" y="4629082"/>
            <a:ext cx="20847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Need to convert </a:t>
            </a:r>
            <a:r>
              <a:rPr lang="en-US" dirty="0" smtClean="0">
                <a:latin typeface="Lucida Console" panose="020B0609040504020204" pitchFamily="49" charset="0"/>
              </a:rPr>
              <a:t>dollars</a:t>
            </a:r>
            <a:r>
              <a:rPr lang="en-US" dirty="0" smtClean="0"/>
              <a:t> to a string,</a:t>
            </a:r>
          </a:p>
          <a:p>
            <a:pPr algn="l"/>
            <a:r>
              <a:rPr lang="en-US" dirty="0"/>
              <a:t>b</a:t>
            </a:r>
            <a:r>
              <a:rPr lang="en-US" dirty="0" smtClean="0"/>
              <a:t>ecause Python's + operand will give an error if we try to add </a:t>
            </a:r>
            <a:br>
              <a:rPr lang="en-US" dirty="0" smtClean="0"/>
            </a:br>
            <a:r>
              <a:rPr lang="en-US" dirty="0" smtClean="0"/>
              <a:t>a string to an int.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2581273" y="4180114"/>
            <a:ext cx="850406" cy="4489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87111" y="4537668"/>
            <a:ext cx="193895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oncatenation is needed to prevent a space after the $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369157" y="4156112"/>
            <a:ext cx="260472" cy="3815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759200" y="923925"/>
            <a:ext cx="0" cy="3419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6138" y="2425077"/>
            <a:ext cx="3184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wo expressions: their values are printed, separated by a space: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07" y="2425077"/>
            <a:ext cx="46965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 get the same output in Java, we use + to get a single expression, and we add our own space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1311985" y="2043539"/>
            <a:ext cx="185452" cy="581478"/>
          </a:xfrm>
          <a:prstGeom prst="leftBrace">
            <a:avLst>
              <a:gd name="adj1" fmla="val 24483"/>
              <a:gd name="adj2" fmla="val 48908"/>
            </a:avLst>
          </a:prstGeom>
          <a:noFill/>
          <a:ln w="952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Lucida Console" panose="020B0609040504020204" pitchFamily="49" charset="0"/>
              </a:rPr>
              <a:t>println</a:t>
            </a:r>
            <a:r>
              <a:rPr lang="en-GB" altLang="en-US" smtClean="0"/>
              <a:t>  vs.  </a:t>
            </a:r>
            <a:r>
              <a:rPr lang="en-GB" altLang="en-US" smtClean="0">
                <a:latin typeface="Lucida Console" panose="020B0609040504020204" pitchFamily="49" charset="0"/>
              </a:rPr>
              <a:t>print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7675" y="844550"/>
            <a:ext cx="8516938" cy="5614988"/>
          </a:xfrm>
        </p:spPr>
        <p:txBody>
          <a:bodyPr/>
          <a:lstStyle/>
          <a:p>
            <a:r>
              <a:rPr lang="en-GB" altLang="en-US" dirty="0" smtClean="0"/>
              <a:t>After printing a value,  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println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dirty="0" smtClean="0"/>
              <a:t> </a:t>
            </a:r>
            <a:br>
              <a:rPr lang="en-GB" altLang="en-US" dirty="0" smtClean="0"/>
            </a:br>
            <a:r>
              <a:rPr lang="en-GB" altLang="en-US" dirty="0" smtClean="0"/>
              <a:t>prints an invisible newline character (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"\n"</a:t>
            </a:r>
            <a:r>
              <a:rPr lang="en-GB" altLang="en-US" dirty="0" smtClean="0"/>
              <a:t>).</a:t>
            </a:r>
          </a:p>
          <a:p>
            <a:pPr lvl="1"/>
            <a:r>
              <a:rPr lang="en-GB" altLang="en-US" dirty="0" smtClean="0"/>
              <a:t>causes subsequent output to appear on the next line</a:t>
            </a:r>
          </a:p>
          <a:p>
            <a:pPr>
              <a:buFontTx/>
              <a:buChar char="•"/>
            </a:pPr>
            <a:r>
              <a:rPr lang="en-GB" altLang="en-US" dirty="0" smtClean="0"/>
              <a:t>To omit the newline, use  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dirty="0" smtClean="0">
                <a:latin typeface="Lucida Console" panose="020B0609040504020204" pitchFamily="49" charset="0"/>
              </a:rPr>
              <a:t> </a:t>
            </a:r>
            <a:r>
              <a:rPr lang="en-GB" altLang="en-US" dirty="0" smtClean="0"/>
              <a:t>instead. </a:t>
            </a:r>
          </a:p>
        </p:txBody>
      </p:sp>
    </p:spTree>
    <p:extLst>
      <p:ext uri="{BB962C8B-B14F-4D97-AF65-F5344CB8AC3E}">
        <p14:creationId xmlns:p14="http://schemas.microsoft.com/office/powerpoint/2010/main" val="78882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756263"/>
            <a:ext cx="6537960" cy="2638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Lucida Console" panose="020B0609040504020204" pitchFamily="49" charset="0"/>
              </a:rPr>
              <a:t>println</a:t>
            </a:r>
            <a:r>
              <a:rPr lang="en-GB" altLang="en-US" smtClean="0"/>
              <a:t>  vs.  </a:t>
            </a:r>
            <a:r>
              <a:rPr lang="en-GB" altLang="en-US" smtClean="0">
                <a:latin typeface="Lucida Console" panose="020B0609040504020204" pitchFamily="49" charset="0"/>
              </a:rPr>
              <a:t>print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7675" y="844550"/>
            <a:ext cx="8516938" cy="5614988"/>
          </a:xfrm>
        </p:spPr>
        <p:txBody>
          <a:bodyPr/>
          <a:lstStyle/>
          <a:p>
            <a:r>
              <a:rPr lang="en-GB" altLang="en-US" dirty="0" smtClean="0"/>
              <a:t>After printing a value,  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println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dirty="0" smtClean="0"/>
              <a:t> </a:t>
            </a:r>
            <a:br>
              <a:rPr lang="en-GB" altLang="en-US" dirty="0" smtClean="0"/>
            </a:br>
            <a:r>
              <a:rPr lang="en-GB" altLang="en-US" dirty="0" smtClean="0"/>
              <a:t>prints an invisible newline character (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"\n"</a:t>
            </a:r>
            <a:r>
              <a:rPr lang="en-GB" altLang="en-US" dirty="0" smtClean="0"/>
              <a:t>).</a:t>
            </a:r>
          </a:p>
          <a:p>
            <a:pPr lvl="1"/>
            <a:r>
              <a:rPr lang="en-GB" altLang="en-US" dirty="0" smtClean="0"/>
              <a:t>causes subsequent output to appear on the next line</a:t>
            </a:r>
          </a:p>
          <a:p>
            <a:pPr>
              <a:buFontTx/>
              <a:buChar char="•"/>
            </a:pPr>
            <a:r>
              <a:rPr lang="en-GB" altLang="en-US" dirty="0" smtClean="0"/>
              <a:t>To omit the newline, use  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dirty="0" smtClean="0">
                <a:latin typeface="Lucida Console" panose="020B0609040504020204" pitchFamily="49" charset="0"/>
              </a:rPr>
              <a:t> </a:t>
            </a:r>
            <a:r>
              <a:rPr lang="en-GB" altLang="en-US" dirty="0" smtClean="0"/>
              <a:t>instead. </a:t>
            </a:r>
          </a:p>
          <a:p>
            <a:pPr>
              <a:buFontTx/>
              <a:buChar char="•"/>
            </a:pPr>
            <a:r>
              <a:rPr lang="en-GB" altLang="en-US" dirty="0" smtClean="0"/>
              <a:t>For example:</a:t>
            </a:r>
            <a:endParaRPr lang="en-GB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GB" altLang="en-US" dirty="0" smtClean="0">
                <a:latin typeface="Lucida Console" panose="020B0609040504020204" pitchFamily="49" charset="0"/>
              </a:rPr>
              <a:t>			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("</a:t>
            </a:r>
            <a:r>
              <a:rPr lang="en-GB" altLang="en-US" dirty="0" smtClean="0">
                <a:latin typeface="Lucida Console" panose="020B0609040504020204" pitchFamily="49" charset="0"/>
              </a:rPr>
              <a:t>$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");</a:t>
            </a:r>
            <a:br>
              <a:rPr lang="en-GB" altLang="en-US" sz="2000" dirty="0" smtClean="0">
                <a:latin typeface="Lucida Console" panose="020B0609040504020204" pitchFamily="49" charset="0"/>
              </a:rPr>
            </a:br>
            <a:r>
              <a:rPr lang="en-GB" altLang="en-US" sz="2000" dirty="0" smtClean="0">
                <a:latin typeface="Lucida Console" panose="020B0609040504020204" pitchFamily="49" charset="0"/>
              </a:rPr>
              <a:t> 	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(dollars);</a:t>
            </a:r>
          </a:p>
          <a:p>
            <a:pPr marL="0" lvl="0" indent="0">
              <a:buNone/>
              <a:tabLst>
                <a:tab pos="347663" algn="l"/>
              </a:tabLst>
            </a:pPr>
            <a:r>
              <a:rPr lang="en-GB" altLang="en-US" dirty="0" smtClean="0"/>
              <a:t>	is equivalent to:</a:t>
            </a:r>
            <a:endParaRPr lang="en-GB" altLang="en-US" dirty="0">
              <a:latin typeface="Lucida Console" panose="020B0609040504020204" pitchFamily="49" charset="0"/>
            </a:endParaRPr>
          </a:p>
          <a:p>
            <a:pPr lvl="0">
              <a:spcBef>
                <a:spcPts val="500"/>
              </a:spcBef>
              <a:buNone/>
            </a:pPr>
            <a:r>
              <a:rPr lang="en-GB" altLang="en-US" dirty="0">
                <a:latin typeface="Lucida Console" panose="020B0609040504020204" pitchFamily="49" charset="0"/>
              </a:rPr>
              <a:t>			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("</a:t>
            </a:r>
            <a:r>
              <a:rPr lang="en-GB" altLang="en-US" dirty="0" smtClean="0">
                <a:latin typeface="Lucida Console" panose="020B0609040504020204" pitchFamily="49" charset="0"/>
              </a:rPr>
              <a:t>$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 + dollars);</a:t>
            </a:r>
            <a:endParaRPr lang="en-GB" altLang="en-US" sz="20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01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20640"/>
            <a:ext cx="7321731" cy="1476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Lucida Console" panose="020B0609040504020204" pitchFamily="49" charset="0"/>
              </a:rPr>
              <a:t>println</a:t>
            </a:r>
            <a:r>
              <a:rPr lang="en-GB" altLang="en-US" smtClean="0"/>
              <a:t>  vs.  </a:t>
            </a:r>
            <a:r>
              <a:rPr lang="en-GB" altLang="en-US" smtClean="0">
                <a:latin typeface="Lucida Console" panose="020B0609040504020204" pitchFamily="49" charset="0"/>
              </a:rPr>
              <a:t>print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7675" y="844550"/>
            <a:ext cx="8516938" cy="5614988"/>
          </a:xfrm>
        </p:spPr>
        <p:txBody>
          <a:bodyPr/>
          <a:lstStyle/>
          <a:p>
            <a:r>
              <a:rPr lang="en-GB" altLang="en-US" dirty="0" smtClean="0"/>
              <a:t>After printing a value,  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println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dirty="0" smtClean="0"/>
              <a:t> </a:t>
            </a:r>
            <a:br>
              <a:rPr lang="en-GB" altLang="en-US" dirty="0" smtClean="0"/>
            </a:br>
            <a:r>
              <a:rPr lang="en-GB" altLang="en-US" dirty="0" smtClean="0"/>
              <a:t>prints an invisible newline character (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"\n"</a:t>
            </a:r>
            <a:r>
              <a:rPr lang="en-GB" altLang="en-US" dirty="0" smtClean="0"/>
              <a:t>).</a:t>
            </a:r>
          </a:p>
          <a:p>
            <a:pPr lvl="1"/>
            <a:r>
              <a:rPr lang="en-GB" altLang="en-US" dirty="0" smtClean="0"/>
              <a:t>causes subsequent output to appear on the next line</a:t>
            </a:r>
          </a:p>
          <a:p>
            <a:pPr>
              <a:buFontTx/>
              <a:buChar char="•"/>
            </a:pPr>
            <a:r>
              <a:rPr lang="en-GB" altLang="en-US" dirty="0" smtClean="0"/>
              <a:t>To omit the newline, use  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GB" altLang="en-US" dirty="0" smtClean="0">
                <a:latin typeface="Lucida Console" panose="020B0609040504020204" pitchFamily="49" charset="0"/>
              </a:rPr>
              <a:t> </a:t>
            </a:r>
            <a:r>
              <a:rPr lang="en-GB" altLang="en-US" dirty="0" smtClean="0"/>
              <a:t>instead. </a:t>
            </a:r>
          </a:p>
          <a:p>
            <a:pPr>
              <a:buFontTx/>
              <a:buChar char="•"/>
            </a:pPr>
            <a:r>
              <a:rPr lang="en-GB" altLang="en-US" dirty="0" smtClean="0"/>
              <a:t>For example:</a:t>
            </a:r>
            <a:endParaRPr lang="en-GB" altLang="en-US" dirty="0" smtClean="0">
              <a:latin typeface="Lucida Console" panose="020B0609040504020204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GB" altLang="en-US" dirty="0" smtClean="0">
                <a:latin typeface="Lucida Console" panose="020B0609040504020204" pitchFamily="49" charset="0"/>
              </a:rPr>
              <a:t>			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</a:t>
            </a:r>
            <a:r>
              <a:rPr lang="en-GB" altLang="en-US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("</a:t>
            </a:r>
            <a:r>
              <a:rPr lang="en-GB" altLang="en-US" dirty="0" smtClean="0">
                <a:latin typeface="Lucida Console" panose="020B0609040504020204" pitchFamily="49" charset="0"/>
              </a:rPr>
              <a:t>$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");</a:t>
            </a:r>
            <a:br>
              <a:rPr lang="en-GB" altLang="en-US" sz="2000" dirty="0" smtClean="0">
                <a:latin typeface="Lucida Console" panose="020B0609040504020204" pitchFamily="49" charset="0"/>
              </a:rPr>
            </a:br>
            <a:r>
              <a:rPr lang="en-GB" altLang="en-US" sz="2000" dirty="0" smtClean="0">
                <a:latin typeface="Lucida Console" panose="020B0609040504020204" pitchFamily="49" charset="0"/>
              </a:rPr>
              <a:t> 	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(dollars);</a:t>
            </a:r>
          </a:p>
          <a:p>
            <a:pPr marL="0" lvl="0" indent="0">
              <a:buNone/>
              <a:tabLst>
                <a:tab pos="347663" algn="l"/>
              </a:tabLst>
            </a:pPr>
            <a:r>
              <a:rPr lang="en-GB" altLang="en-US" dirty="0" smtClean="0"/>
              <a:t>	is equivalent to:</a:t>
            </a:r>
            <a:endParaRPr lang="en-GB" altLang="en-US" dirty="0">
              <a:latin typeface="Lucida Console" panose="020B0609040504020204" pitchFamily="49" charset="0"/>
            </a:endParaRPr>
          </a:p>
          <a:p>
            <a:pPr lvl="0">
              <a:spcBef>
                <a:spcPts val="500"/>
              </a:spcBef>
              <a:buNone/>
            </a:pPr>
            <a:r>
              <a:rPr lang="en-GB" altLang="en-US" dirty="0">
                <a:latin typeface="Lucida Console" panose="020B0609040504020204" pitchFamily="49" charset="0"/>
              </a:rPr>
              <a:t>			</a:t>
            </a:r>
            <a:r>
              <a:rPr lang="en-GB" altLang="en-US" sz="20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("</a:t>
            </a:r>
            <a:r>
              <a:rPr lang="en-GB" altLang="en-US" dirty="0" smtClean="0">
                <a:latin typeface="Lucida Console" panose="020B0609040504020204" pitchFamily="49" charset="0"/>
              </a:rPr>
              <a:t>$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" + dollars);</a:t>
            </a:r>
            <a:endParaRPr lang="en-GB" altLang="en-US" sz="2000" dirty="0">
              <a:latin typeface="Lucida Console" panose="020B0609040504020204" pitchFamily="49" charset="0"/>
            </a:endParaRPr>
          </a:p>
          <a:p>
            <a:pPr lvl="0">
              <a:buFontTx/>
              <a:buChar char="•"/>
            </a:pPr>
            <a:r>
              <a:rPr lang="en-GB" altLang="en-US" dirty="0" smtClean="0"/>
              <a:t>Recall this is how we omit the newline in Python:</a:t>
            </a:r>
            <a:endParaRPr lang="en-GB" altLang="en-US" dirty="0">
              <a:latin typeface="Lucida Console" panose="020B0609040504020204" pitchFamily="49" charset="0"/>
            </a:endParaRPr>
          </a:p>
          <a:p>
            <a:pPr lvl="0">
              <a:spcBef>
                <a:spcPts val="500"/>
              </a:spcBef>
              <a:buNone/>
            </a:pPr>
            <a:r>
              <a:rPr lang="en-GB" altLang="en-US" dirty="0">
                <a:latin typeface="Lucida Console" panose="020B0609040504020204" pitchFamily="49" charset="0"/>
              </a:rPr>
              <a:t>			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print('</a:t>
            </a:r>
            <a:r>
              <a:rPr lang="en-GB" altLang="en-US" dirty="0" smtClean="0">
                <a:latin typeface="Lucida Console" panose="020B0609040504020204" pitchFamily="49" charset="0"/>
              </a:rPr>
              <a:t>$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', </a:t>
            </a:r>
            <a:r>
              <a:rPr lang="en-GB" altLang="en-US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end=''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);</a:t>
            </a:r>
            <a:r>
              <a:rPr lang="en-GB" altLang="en-US" sz="2000" dirty="0">
                <a:latin typeface="Lucida Console" panose="020B0609040504020204" pitchFamily="49" charset="0"/>
              </a:rPr>
              <a:t/>
            </a:r>
            <a:br>
              <a:rPr lang="en-GB" altLang="en-US" sz="2000" dirty="0">
                <a:latin typeface="Lucida Console" panose="020B0609040504020204" pitchFamily="49" charset="0"/>
              </a:rPr>
            </a:br>
            <a:r>
              <a:rPr lang="en-GB" altLang="en-US" sz="2000" dirty="0">
                <a:latin typeface="Lucida Console" panose="020B0609040504020204" pitchFamily="49" charset="0"/>
              </a:rPr>
              <a:t> 	</a:t>
            </a:r>
            <a:r>
              <a:rPr lang="en-GB" altLang="en-US" sz="2000" dirty="0" smtClean="0">
                <a:latin typeface="Lucida Console" panose="020B0609040504020204" pitchFamily="49" charset="0"/>
              </a:rPr>
              <a:t>print(dollars)</a:t>
            </a:r>
            <a:endParaRPr lang="en-GB" altLang="en-US" dirty="0" smtClean="0"/>
          </a:p>
          <a:p>
            <a:pPr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50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 </a:t>
            </a:r>
            <a:r>
              <a:rPr lang="en-GB" altLang="en-US" b="1" i="1" dirty="0" smtClean="0">
                <a:solidFill>
                  <a:srgbClr val="0000FF"/>
                </a:solidFill>
                <a:latin typeface="+mj-lt"/>
              </a:rPr>
              <a:t>this version still doesn't work!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4210" y="4347411"/>
            <a:ext cx="2069432" cy="10748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 </a:t>
            </a:r>
            <a:r>
              <a:rPr lang="en-GB" altLang="en-US" b="1" i="1" dirty="0" smtClean="0">
                <a:solidFill>
                  <a:srgbClr val="0000FF"/>
                </a:solidFill>
                <a:latin typeface="+mj-lt"/>
              </a:rPr>
              <a:t>this version still doesn't work!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pennies = 6;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6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709" y="990600"/>
            <a:ext cx="7184571" cy="1478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>
                <a:solidFill>
                  <a:schemeClr val="accent2"/>
                </a:solidFill>
              </a:rPr>
              <a:t>declaring</a:t>
            </a:r>
            <a:r>
              <a:rPr lang="en-US" altLang="en-US" dirty="0" smtClean="0"/>
              <a:t> the variable.</a:t>
            </a:r>
          </a:p>
        </p:txBody>
      </p:sp>
    </p:spTree>
    <p:extLst>
      <p:ext uri="{BB962C8B-B14F-4D97-AF65-F5344CB8AC3E}">
        <p14:creationId xmlns:p14="http://schemas.microsoft.com/office/powerpoint/2010/main" val="243050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</a:t>
            </a:r>
          </a:p>
        </p:txBody>
      </p:sp>
    </p:spTree>
    <p:extLst>
      <p:ext uri="{BB962C8B-B14F-4D97-AF65-F5344CB8AC3E}">
        <p14:creationId xmlns:p14="http://schemas.microsoft.com/office/powerpoint/2010/main" val="33343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</a:t>
            </a:r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 flipH="1" flipV="1">
            <a:off x="2428875" y="4057650"/>
            <a:ext cx="357188" cy="4540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4" name="Text Box 11"/>
          <p:cNvSpPr txBox="1">
            <a:spLocks noChangeArrowheads="1"/>
          </p:cNvSpPr>
          <p:nvPr/>
        </p:nvSpPr>
        <p:spPr bwMode="auto">
          <a:xfrm>
            <a:off x="2339975" y="4475163"/>
            <a:ext cx="1493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of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5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98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</a:t>
            </a:r>
          </a:p>
        </p:txBody>
      </p:sp>
      <p:sp>
        <p:nvSpPr>
          <p:cNvPr id="50181" name="Line 8"/>
          <p:cNvSpPr>
            <a:spLocks noChangeShapeType="1"/>
          </p:cNvSpPr>
          <p:nvPr/>
        </p:nvSpPr>
        <p:spPr bwMode="auto">
          <a:xfrm flipH="1">
            <a:off x="1325563" y="4046538"/>
            <a:ext cx="268287" cy="4524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 flipH="1" flipV="1">
            <a:off x="2428875" y="4057650"/>
            <a:ext cx="357188" cy="4540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9436" y="4479925"/>
            <a:ext cx="15074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 of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4" name="Text Box 11"/>
          <p:cNvSpPr txBox="1">
            <a:spLocks noChangeArrowheads="1"/>
          </p:cNvSpPr>
          <p:nvPr/>
        </p:nvSpPr>
        <p:spPr bwMode="auto">
          <a:xfrm>
            <a:off x="2339975" y="4475163"/>
            <a:ext cx="1493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of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0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</a:t>
            </a:r>
          </a:p>
        </p:txBody>
      </p:sp>
      <p:sp>
        <p:nvSpPr>
          <p:cNvPr id="50181" name="Line 8"/>
          <p:cNvSpPr>
            <a:spLocks noChangeShapeType="1"/>
          </p:cNvSpPr>
          <p:nvPr/>
        </p:nvSpPr>
        <p:spPr bwMode="auto">
          <a:xfrm flipH="1">
            <a:off x="1325563" y="4046538"/>
            <a:ext cx="268287" cy="4524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 flipH="1" flipV="1">
            <a:off x="2428875" y="4057650"/>
            <a:ext cx="357188" cy="4540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9436" y="4479925"/>
            <a:ext cx="15074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 of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4" name="Text Box 11"/>
          <p:cNvSpPr txBox="1">
            <a:spLocks noChangeArrowheads="1"/>
          </p:cNvSpPr>
          <p:nvPr/>
        </p:nvSpPr>
        <p:spPr bwMode="auto">
          <a:xfrm>
            <a:off x="2339975" y="4475163"/>
            <a:ext cx="1493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of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1269" y="3675618"/>
            <a:ext cx="34676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count</a:t>
            </a:r>
            <a:r>
              <a:rPr lang="en-US" dirty="0"/>
              <a:t> </a:t>
            </a:r>
            <a:r>
              <a:rPr lang="en-US" dirty="0" smtClean="0"/>
              <a:t>will store an integer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3496354" y="387350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238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   	</a:t>
            </a:r>
          </a:p>
          <a:p>
            <a:pPr lvl="2" indent="0" eaLnBrk="1" hangingPunct="1">
              <a:spcBef>
                <a:spcPts val="1400"/>
              </a:spcBef>
            </a:pPr>
            <a:r>
              <a:rPr lang="en-US" altLang="en-US" dirty="0" smtClean="0"/>
              <a:t>double area;		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1497013" y="4524828"/>
            <a:ext cx="268287" cy="4524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H="1" flipV="1">
            <a:off x="2787650" y="4521653"/>
            <a:ext cx="157163" cy="4683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47688" y="4958216"/>
            <a:ext cx="1493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 of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498725" y="4953453"/>
            <a:ext cx="1493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7675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476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of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variable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1269" y="3675618"/>
            <a:ext cx="34676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count</a:t>
            </a:r>
            <a:r>
              <a:rPr lang="en-US" dirty="0"/>
              <a:t> </a:t>
            </a:r>
            <a:r>
              <a:rPr lang="en-US" dirty="0" smtClean="0"/>
              <a:t>will store an integer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3496354" y="387350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281269" y="4195412"/>
            <a:ext cx="37632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area</a:t>
            </a:r>
            <a:r>
              <a:rPr lang="en-US" dirty="0"/>
              <a:t> </a:t>
            </a:r>
            <a:r>
              <a:rPr lang="en-US" dirty="0" smtClean="0"/>
              <a:t>will store a </a:t>
            </a:r>
            <a:br>
              <a:rPr lang="en-US" dirty="0" smtClean="0"/>
            </a:br>
            <a:r>
              <a:rPr lang="en-US" dirty="0" smtClean="0"/>
              <a:t>floating-point number (one with a decimal)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3496354" y="4385131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661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8662" y="5200650"/>
            <a:ext cx="7958137" cy="1657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   	</a:t>
            </a:r>
          </a:p>
          <a:p>
            <a:pPr lvl="2" indent="0" eaLnBrk="1" hangingPunct="1">
              <a:spcBef>
                <a:spcPts val="1400"/>
              </a:spcBef>
            </a:pPr>
            <a:r>
              <a:rPr lang="en-US" altLang="en-US" dirty="0" smtClean="0"/>
              <a:t>double area;		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Optional: you can assign an initial value at the same time: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 = 0;</a:t>
            </a:r>
            <a:br>
              <a:rPr lang="en-US" altLang="en-US" dirty="0" smtClean="0"/>
            </a:br>
            <a:r>
              <a:rPr lang="en-US" altLang="en-US" dirty="0" smtClean="0"/>
              <a:t>double area = 125.5;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1269" y="3675618"/>
            <a:ext cx="34676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count</a:t>
            </a:r>
            <a:r>
              <a:rPr lang="en-US" dirty="0"/>
              <a:t> </a:t>
            </a:r>
            <a:r>
              <a:rPr lang="en-US" dirty="0" smtClean="0"/>
              <a:t>will store an integer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496354" y="387350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281269" y="4195412"/>
            <a:ext cx="37632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area</a:t>
            </a:r>
            <a:r>
              <a:rPr lang="en-US" dirty="0"/>
              <a:t> </a:t>
            </a:r>
            <a:r>
              <a:rPr lang="en-US" dirty="0" smtClean="0"/>
              <a:t>will store a </a:t>
            </a:r>
            <a:br>
              <a:rPr lang="en-US" dirty="0" smtClean="0"/>
            </a:br>
            <a:r>
              <a:rPr lang="en-US" dirty="0" smtClean="0"/>
              <a:t>floating-point number (one with a decimal)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496354" y="4385131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448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8662" y="5200650"/>
            <a:ext cx="7958137" cy="1657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   	</a:t>
            </a:r>
          </a:p>
          <a:p>
            <a:pPr lvl="2" indent="0" eaLnBrk="1" hangingPunct="1">
              <a:spcBef>
                <a:spcPts val="1400"/>
              </a:spcBef>
            </a:pPr>
            <a:r>
              <a:rPr lang="en-US" altLang="en-US" dirty="0" smtClean="0"/>
              <a:t>double area;		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Optional: you can assign an initial value at the same time: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 = 0, </a:t>
            </a:r>
            <a:r>
              <a:rPr lang="en-US" altLang="en-US" dirty="0" smtClean="0">
                <a:solidFill>
                  <a:srgbClr val="0000FF"/>
                </a:solidFill>
              </a:rPr>
              <a:t>sum = 0, total;</a:t>
            </a:r>
            <a:br>
              <a:rPr lang="en-US" altLang="en-US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double area = 125.5;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1269" y="3675618"/>
            <a:ext cx="34676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count</a:t>
            </a:r>
            <a:r>
              <a:rPr lang="en-US" dirty="0"/>
              <a:t> </a:t>
            </a:r>
            <a:r>
              <a:rPr lang="en-US" dirty="0" smtClean="0"/>
              <a:t>will store an integer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496354" y="387350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281269" y="4195412"/>
            <a:ext cx="37632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area</a:t>
            </a:r>
            <a:r>
              <a:rPr lang="en-US" dirty="0"/>
              <a:t> </a:t>
            </a:r>
            <a:r>
              <a:rPr lang="en-US" dirty="0" smtClean="0"/>
              <a:t>will store a </a:t>
            </a:r>
            <a:br>
              <a:rPr lang="en-US" dirty="0" smtClean="0"/>
            </a:br>
            <a:r>
              <a:rPr lang="en-US" dirty="0" smtClean="0"/>
              <a:t>floating-point number (one with a decimal)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496354" y="4385131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982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2" y="5200650"/>
            <a:ext cx="7958137" cy="1657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08100" y="2722563"/>
            <a:ext cx="2184400" cy="401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 Variable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requires that we specify the type of data </a:t>
            </a:r>
            <a:br>
              <a:rPr lang="en-US" altLang="en-US" dirty="0" smtClean="0"/>
            </a:br>
            <a:r>
              <a:rPr lang="en-US" altLang="en-US" dirty="0" smtClean="0"/>
              <a:t>that a variable will store before we attempt to use it.</a:t>
            </a:r>
          </a:p>
          <a:p>
            <a:pPr eaLnBrk="1" hangingPunct="1"/>
            <a:r>
              <a:rPr lang="en-US" altLang="en-US" dirty="0" smtClean="0"/>
              <a:t>This is called </a:t>
            </a:r>
            <a:r>
              <a:rPr lang="en-US" altLang="en-US" i="1" dirty="0" smtClean="0"/>
              <a:t>declaring</a:t>
            </a:r>
            <a:r>
              <a:rPr lang="en-US" altLang="en-US" dirty="0" smtClean="0"/>
              <a:t> the variable.</a:t>
            </a:r>
          </a:p>
          <a:p>
            <a:pPr lvl="1" eaLnBrk="1" hangingPunct="1"/>
            <a:r>
              <a:rPr lang="en-US" altLang="en-US" dirty="0" smtClean="0"/>
              <a:t>syntax:	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	type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i="1" dirty="0" smtClean="0"/>
              <a:t>variable</a:t>
            </a:r>
            <a:r>
              <a:rPr lang="en-US" altLang="en-US" dirty="0" smtClean="0">
                <a:latin typeface="Lucida Console" panose="020B0609040504020204" pitchFamily="49" charset="0"/>
              </a:rPr>
              <a:t>;	</a:t>
            </a:r>
            <a:r>
              <a:rPr lang="en-US" altLang="en-US" i="1" dirty="0" smtClean="0"/>
              <a:t> 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examples: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count;   	</a:t>
            </a:r>
          </a:p>
          <a:p>
            <a:pPr lvl="2" indent="0" eaLnBrk="1" hangingPunct="1">
              <a:spcBef>
                <a:spcPts val="1400"/>
              </a:spcBef>
            </a:pPr>
            <a:r>
              <a:rPr lang="en-US" altLang="en-US" dirty="0" smtClean="0"/>
              <a:t>double area;		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Optional: you can assign an initial value at the same time:</a:t>
            </a:r>
          </a:p>
          <a:p>
            <a:pPr lvl="2" indent="0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count = 0, sum = 0, total;</a:t>
            </a:r>
            <a:br>
              <a:rPr lang="en-US" altLang="en-US" dirty="0" smtClean="0"/>
            </a:br>
            <a:r>
              <a:rPr lang="en-US" altLang="en-US" dirty="0" smtClean="0"/>
              <a:t>double area = 125.5;</a:t>
            </a:r>
          </a:p>
          <a:p>
            <a:pPr lvl="2" indent="0" eaLnBrk="1" hangingPunct="1"/>
            <a:r>
              <a:rPr lang="en-US" altLang="en-US" b="1" dirty="0">
                <a:solidFill>
                  <a:schemeClr val="accent2"/>
                </a:solidFill>
              </a:rPr>
              <a:t>f</a:t>
            </a:r>
            <a:r>
              <a:rPr lang="en-US" altLang="en-US" b="1" dirty="0" smtClean="0">
                <a:solidFill>
                  <a:schemeClr val="accent2"/>
                </a:solidFill>
              </a:rPr>
              <a:t>inal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FF"/>
                </a:solidFill>
              </a:rPr>
              <a:t>double PI = 3.14159; </a:t>
            </a:r>
            <a:r>
              <a:rPr lang="en-US" altLang="en-US" dirty="0" smtClean="0">
                <a:solidFill>
                  <a:srgbClr val="FF0000"/>
                </a:solidFill>
              </a:rPr>
              <a:t>// constant variable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1269" y="3675618"/>
            <a:ext cx="34676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count</a:t>
            </a:r>
            <a:r>
              <a:rPr lang="en-US" dirty="0"/>
              <a:t> </a:t>
            </a:r>
            <a:r>
              <a:rPr lang="en-US" dirty="0" smtClean="0"/>
              <a:t>will store an integer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496354" y="3873500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281269" y="4195412"/>
            <a:ext cx="37632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says that</a:t>
            </a:r>
            <a:r>
              <a:rPr lang="en-US" dirty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area</a:t>
            </a:r>
            <a:r>
              <a:rPr lang="en-US" dirty="0"/>
              <a:t> </a:t>
            </a:r>
            <a:r>
              <a:rPr lang="en-US" dirty="0" smtClean="0"/>
              <a:t>will store a </a:t>
            </a:r>
            <a:br>
              <a:rPr lang="en-US" dirty="0" smtClean="0"/>
            </a:br>
            <a:r>
              <a:rPr lang="en-US" dirty="0" smtClean="0"/>
              <a:t>floating-point number (one with a decimal)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496354" y="4385131"/>
            <a:ext cx="73818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111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667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"Welcome to CS 112!";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746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Welcome to CS 112!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;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257676" y="4014788"/>
            <a:ext cx="1472614" cy="108585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730290" y="3914775"/>
            <a:ext cx="1248026" cy="1185863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137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n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;	</a:t>
            </a:r>
            <a:r>
              <a:rPr lang="en-US" altLang="en-US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a string of one char</a:t>
            </a:r>
            <a:endParaRPr lang="en-US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308184" y="3957638"/>
            <a:ext cx="6641" cy="942975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21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179762"/>
            <a:ext cx="2971800" cy="2249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92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"\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n"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;	</a:t>
            </a:r>
            <a:r>
              <a:rPr lang="en-US" altLang="en-US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a string of ? char</a:t>
            </a:r>
            <a:endParaRPr lang="en-US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308184" y="3957638"/>
            <a:ext cx="6641" cy="942975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461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"\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n"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;	</a:t>
            </a:r>
            <a:r>
              <a:rPr lang="en-US" altLang="en-US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newline character</a:t>
            </a:r>
            <a:endParaRPr lang="en-US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308184" y="3957638"/>
            <a:ext cx="6641" cy="942975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34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"Welcome to CS 112!";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en-US" dirty="0" smtClean="0"/>
              <a:t>  </a:t>
            </a:r>
            <a:r>
              <a:rPr lang="en-US" altLang="en-US" dirty="0"/>
              <a:t>- </a:t>
            </a:r>
            <a:r>
              <a:rPr lang="en-US" altLang="en-US" dirty="0" smtClean="0"/>
              <a:t>a single character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char 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 = </a:t>
            </a:r>
            <a:r>
              <a:rPr lang="en-GB" altLang="en-US" dirty="0"/>
              <a:t>'</a:t>
            </a:r>
            <a:r>
              <a:rPr lang="en-US" altLang="en-US" dirty="0" smtClean="0"/>
              <a:t>Z</a:t>
            </a:r>
            <a:r>
              <a:rPr lang="en-GB" altLang="en-US" dirty="0"/>
              <a:t>'</a:t>
            </a:r>
            <a:r>
              <a:rPr lang="en-US" altLang="en-US" dirty="0" smtClean="0"/>
              <a:t>;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927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"Welcome to CS 112!";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en-US" dirty="0" smtClean="0"/>
              <a:t>  </a:t>
            </a:r>
            <a:r>
              <a:rPr lang="en-US" altLang="en-US" dirty="0"/>
              <a:t>- </a:t>
            </a:r>
            <a:r>
              <a:rPr lang="en-US" altLang="en-US" dirty="0" smtClean="0"/>
              <a:t>a single character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char 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 = </a:t>
            </a:r>
            <a:r>
              <a:rPr lang="en-GB" altLang="en-US" dirty="0">
                <a:solidFill>
                  <a:srgbClr val="0000FF"/>
                </a:solidFill>
              </a:rPr>
              <a:t>'</a:t>
            </a:r>
            <a:r>
              <a:rPr lang="en-US" altLang="en-US" dirty="0" smtClean="0"/>
              <a:t>Z</a:t>
            </a:r>
            <a:r>
              <a:rPr lang="en-GB" altLang="en-US" dirty="0">
                <a:solidFill>
                  <a:srgbClr val="0000FF"/>
                </a:solidFill>
              </a:rPr>
              <a:t>'</a:t>
            </a:r>
            <a:r>
              <a:rPr lang="en-US" altLang="en-US" dirty="0" smtClean="0"/>
              <a:t>;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3571875" y="5029200"/>
            <a:ext cx="1000125" cy="1143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238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"Welcome to CS 112!";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en-US" dirty="0" smtClean="0"/>
              <a:t>  </a:t>
            </a:r>
            <a:r>
              <a:rPr lang="en-US" altLang="en-US" dirty="0"/>
              <a:t>- </a:t>
            </a:r>
            <a:r>
              <a:rPr lang="en-US" altLang="en-US" dirty="0" smtClean="0"/>
              <a:t>a single character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char 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 = </a:t>
            </a:r>
            <a:r>
              <a:rPr lang="en-GB" altLang="en-US" dirty="0"/>
              <a:t>'</a:t>
            </a:r>
            <a:r>
              <a:rPr lang="en-US" altLang="en-US" dirty="0" smtClean="0"/>
              <a:t>Z</a:t>
            </a:r>
            <a:r>
              <a:rPr lang="en-GB" altLang="en-US" dirty="0"/>
              <a:t>'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nline</a:t>
            </a:r>
            <a:r>
              <a:rPr lang="en-US" altLang="en-US" dirty="0" smtClean="0"/>
              <a:t> = </a:t>
            </a:r>
            <a:r>
              <a:rPr lang="en-GB" altLang="en-US" dirty="0"/>
              <a:t>'</a:t>
            </a:r>
            <a:r>
              <a:rPr lang="en-US" altLang="en-US" dirty="0" smtClean="0"/>
              <a:t>\n</a:t>
            </a:r>
            <a:r>
              <a:rPr lang="en-GB" altLang="en-US" dirty="0"/>
              <a:t>'</a:t>
            </a:r>
            <a:r>
              <a:rPr lang="en-US" altLang="en-US" dirty="0" smtClean="0"/>
              <a:t>;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16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43900" cy="5562600"/>
          </a:xfrm>
        </p:spPr>
        <p:txBody>
          <a:bodyPr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/>
              <a:t>  - an integer</a:t>
            </a:r>
          </a:p>
          <a:p>
            <a:pPr marL="457200" lvl="1" indent="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	</a:t>
            </a: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</a:rPr>
              <a:t>count = 0;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double</a:t>
            </a:r>
            <a:r>
              <a:rPr lang="en-US" altLang="en-US" dirty="0" smtClean="0"/>
              <a:t>  - a floating-point number (one with a decimal)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double area = 125.5;</a:t>
            </a: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String</a:t>
            </a:r>
            <a:r>
              <a:rPr lang="en-US" altLang="en-US" dirty="0" smtClean="0"/>
              <a:t> - a sequence of 0 or more characters</a:t>
            </a:r>
          </a:p>
          <a:p>
            <a:pPr marL="914400" lvl="1" indent="-457200" eaLnBrk="1" hangingPunct="1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String message = "Welcome to CS 112!";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altLang="en-US" sz="2000" dirty="0" smtClean="0">
                <a:latin typeface="Lucida Console" panose="020B0609040504020204" pitchFamily="49" charset="0"/>
              </a:rPr>
              <a:t>char</a:t>
            </a:r>
            <a:r>
              <a:rPr lang="en-US" altLang="en-US" dirty="0" smtClean="0"/>
              <a:t>  </a:t>
            </a:r>
            <a:r>
              <a:rPr lang="en-US" altLang="en-US" dirty="0"/>
              <a:t>- </a:t>
            </a:r>
            <a:r>
              <a:rPr lang="en-US" altLang="en-US" dirty="0" smtClean="0"/>
              <a:t>a single character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 smtClean="0"/>
              <a:t>	char 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 = </a:t>
            </a:r>
            <a:r>
              <a:rPr lang="en-GB" altLang="en-US" dirty="0"/>
              <a:t>'</a:t>
            </a:r>
            <a:r>
              <a:rPr lang="en-US" altLang="en-US" dirty="0" smtClean="0"/>
              <a:t>Z</a:t>
            </a:r>
            <a:r>
              <a:rPr lang="en-GB" altLang="en-US" dirty="0"/>
              <a:t>'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nline</a:t>
            </a:r>
            <a:r>
              <a:rPr lang="en-US" altLang="en-US" dirty="0" smtClean="0"/>
              <a:t> = </a:t>
            </a:r>
            <a:r>
              <a:rPr lang="en-GB" altLang="en-US" dirty="0"/>
              <a:t>'</a:t>
            </a:r>
            <a:r>
              <a:rPr lang="en-US" altLang="en-US" dirty="0" smtClean="0"/>
              <a:t>\n</a:t>
            </a:r>
            <a:r>
              <a:rPr lang="en-GB" altLang="en-US" dirty="0"/>
              <a:t>'</a:t>
            </a:r>
            <a:r>
              <a:rPr lang="en-US" altLang="en-US" dirty="0" smtClean="0"/>
              <a:t>;</a:t>
            </a:r>
            <a:endParaRPr lang="en-US" altLang="en-US" dirty="0" smtClean="0"/>
          </a:p>
          <a:p>
            <a:pPr eaLnBrk="1" hangingPunct="1">
              <a:tabLst>
                <a:tab pos="914400" algn="l"/>
              </a:tabLst>
            </a:pPr>
            <a:r>
              <a:rPr lang="en-US" altLang="en-US" dirty="0" smtClean="0"/>
              <a:t>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boolean</a:t>
            </a:r>
            <a:r>
              <a:rPr lang="en-US" altLang="en-US" dirty="0" smtClean="0"/>
              <a:t>  </a:t>
            </a:r>
            <a:r>
              <a:rPr lang="en-US" altLang="en-US" dirty="0"/>
              <a:t>- either 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dirty="0"/>
              <a:t>  or 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false</a:t>
            </a:r>
          </a:p>
          <a:p>
            <a:pPr lvl="2" indent="0" eaLnBrk="1" hangingPunct="1">
              <a:spcBef>
                <a:spcPts val="1000"/>
              </a:spcBef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 err="1"/>
              <a:t>isPrime</a:t>
            </a:r>
            <a:r>
              <a:rPr lang="en-US" altLang="en-US" dirty="0"/>
              <a:t> = false;</a:t>
            </a:r>
          </a:p>
          <a:p>
            <a:pPr eaLnBrk="1" hangingPunct="1">
              <a:tabLst>
                <a:tab pos="914400" algn="l"/>
              </a:tabLst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5002" y="6153834"/>
            <a:ext cx="33278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unlike in Python, the </a:t>
            </a: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literals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i="1" dirty="0" smtClean="0"/>
              <a:t>not</a:t>
            </a:r>
            <a:r>
              <a:rPr lang="en-US" dirty="0" smtClean="0"/>
              <a:t> capitalized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629150" y="6115415"/>
            <a:ext cx="740227" cy="4553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76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7" name="Explosion 2 6"/>
          <p:cNvSpPr/>
          <p:nvPr/>
        </p:nvSpPr>
        <p:spPr bwMode="auto">
          <a:xfrm flipH="1">
            <a:off x="1475873" y="1715979"/>
            <a:ext cx="4684295" cy="3497179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8" name="Explosion 2 7"/>
          <p:cNvSpPr/>
          <p:nvPr/>
        </p:nvSpPr>
        <p:spPr bwMode="auto">
          <a:xfrm>
            <a:off x="1347537" y="1715979"/>
            <a:ext cx="4812631" cy="3112695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955" y="1987240"/>
            <a:ext cx="4720389" cy="295465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Recall in Python</a:t>
            </a:r>
          </a:p>
          <a:p>
            <a:endParaRPr lang="en-US" dirty="0"/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5</a:t>
            </a:r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10.5</a:t>
            </a:r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‘christine’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49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7" name="Explosion 2 6"/>
          <p:cNvSpPr/>
          <p:nvPr/>
        </p:nvSpPr>
        <p:spPr bwMode="auto">
          <a:xfrm flipH="1">
            <a:off x="1475873" y="1715979"/>
            <a:ext cx="4684295" cy="3497179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8" name="Explosion 2 7"/>
          <p:cNvSpPr/>
          <p:nvPr/>
        </p:nvSpPr>
        <p:spPr bwMode="auto">
          <a:xfrm>
            <a:off x="1347537" y="1715979"/>
            <a:ext cx="4812631" cy="3112695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955" y="1987240"/>
            <a:ext cx="4720389" cy="295465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Not in Java!</a:t>
            </a:r>
          </a:p>
          <a:p>
            <a:endParaRPr lang="en-US" dirty="0"/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5</a:t>
            </a:r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10.5</a:t>
            </a:r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‘christine’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x</a:t>
            </a:r>
            <a:r>
              <a:rPr lang="en-US" sz="2800" dirty="0" smtClean="0"/>
              <a:t> = 7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68955" y="1987240"/>
            <a:ext cx="442161" cy="67574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2490036" y="2271621"/>
            <a:ext cx="4190069" cy="235627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711116" y="2158400"/>
            <a:ext cx="3879681" cy="2646953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70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73053" y="244642"/>
            <a:ext cx="2005263" cy="577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Commonly Used Data Types</a:t>
            </a:r>
          </a:p>
        </p:txBody>
      </p:sp>
      <p:sp>
        <p:nvSpPr>
          <p:cNvPr id="7" name="Explosion 2 6"/>
          <p:cNvSpPr/>
          <p:nvPr/>
        </p:nvSpPr>
        <p:spPr bwMode="auto">
          <a:xfrm flipH="1">
            <a:off x="1475873" y="1715979"/>
            <a:ext cx="4684295" cy="3497179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8" name="Explosion 2 7"/>
          <p:cNvSpPr/>
          <p:nvPr/>
        </p:nvSpPr>
        <p:spPr bwMode="auto">
          <a:xfrm>
            <a:off x="1347537" y="1715979"/>
            <a:ext cx="4812631" cy="3112695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960158"/>
            <a:ext cx="8229600" cy="421653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Important!</a:t>
            </a:r>
          </a:p>
          <a:p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ariable names must be unique within </a:t>
            </a:r>
          </a:p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 scope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 smtClean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Cannot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reassign the data type </a:t>
            </a:r>
          </a:p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of a variable!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94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 </a:t>
            </a:r>
            <a:r>
              <a:rPr lang="en-GB" altLang="en-US" b="1" i="1" dirty="0" smtClean="0">
                <a:solidFill>
                  <a:srgbClr val="0000FF"/>
                </a:solidFill>
                <a:latin typeface="+mj-lt"/>
              </a:rPr>
              <a:t>here's the fixed version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quarters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3357563"/>
            <a:ext cx="4327526" cy="2000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vs. </a:t>
            </a:r>
            <a:r>
              <a:rPr lang="en-GB" altLang="en-US" dirty="0" smtClean="0"/>
              <a:t>Java</a:t>
            </a:r>
            <a:endParaRPr lang="en-GB" altLang="en-US" sz="2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787400"/>
            <a:ext cx="4306887" cy="3944938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Python</a:t>
            </a: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 smtClean="0">
              <a:solidFill>
                <a:schemeClr val="tx1"/>
              </a:solidFill>
            </a:endParaRPr>
          </a:p>
          <a:p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 smtClean="0">
                <a:solidFill>
                  <a:schemeClr val="tx1"/>
                </a:solidFill>
              </a:rPr>
              <a:t>Classes are only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used to define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new data types. </a:t>
            </a:r>
          </a:p>
          <a:p>
            <a:pPr lvl="1"/>
            <a:r>
              <a:rPr lang="en-GB" altLang="en-US" i="1" dirty="0" smtClean="0">
                <a:solidFill>
                  <a:schemeClr val="tx1"/>
                </a:solidFill>
              </a:rPr>
              <a:t>not</a:t>
            </a:r>
            <a:r>
              <a:rPr lang="en-GB" altLang="en-US" dirty="0" smtClean="0">
                <a:solidFill>
                  <a:schemeClr val="tx1"/>
                </a:solidFill>
              </a:rPr>
              <a:t> all programs </a:t>
            </a:r>
            <a:br>
              <a:rPr lang="en-GB" altLang="en-US" dirty="0" smtClean="0">
                <a:solidFill>
                  <a:schemeClr val="tx1"/>
                </a:solidFill>
              </a:rPr>
            </a:br>
            <a:r>
              <a:rPr lang="en-GB" altLang="en-US" dirty="0" smtClean="0">
                <a:solidFill>
                  <a:schemeClr val="tx1"/>
                </a:solidFill>
              </a:rPr>
              <a:t>need a class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6438" y="787400"/>
            <a:ext cx="4564062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Font typeface="Times New Roman" pitchFamily="18" charset="0"/>
              <a:buNone/>
            </a:pPr>
            <a:r>
              <a:rPr lang="en-GB" altLang="en-US" b="1" kern="0" dirty="0" smtClean="0">
                <a:solidFill>
                  <a:schemeClr val="tx1"/>
                </a:solidFill>
              </a:rPr>
              <a:t>Java</a:t>
            </a: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endParaRPr lang="en-GB" altLang="en-US" kern="0" dirty="0">
              <a:solidFill>
                <a:schemeClr val="tx1"/>
              </a:solidFill>
            </a:endParaRPr>
          </a:p>
          <a:p>
            <a:endParaRPr lang="en-GB" altLang="en-US" kern="0" dirty="0" smtClean="0">
              <a:solidFill>
                <a:schemeClr val="tx1"/>
              </a:solidFill>
            </a:endParaRPr>
          </a:p>
          <a:p>
            <a:r>
              <a:rPr lang="en-GB" altLang="en-US" kern="0" dirty="0" smtClean="0">
                <a:solidFill>
                  <a:schemeClr val="tx1"/>
                </a:solidFill>
              </a:rPr>
              <a:t>Classes define data types,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but they also serve as "containers" for other code.</a:t>
            </a:r>
          </a:p>
          <a:p>
            <a:pPr lvl="1"/>
            <a:r>
              <a:rPr lang="en-GB" altLang="en-US" i="1" kern="0" dirty="0">
                <a:solidFill>
                  <a:schemeClr val="tx1"/>
                </a:solidFill>
              </a:rPr>
              <a:t>a</a:t>
            </a:r>
            <a:r>
              <a:rPr lang="en-GB" altLang="en-US" i="1" kern="0" dirty="0" smtClean="0">
                <a:solidFill>
                  <a:schemeClr val="tx1"/>
                </a:solidFill>
              </a:rPr>
              <a:t>ll</a:t>
            </a:r>
            <a:r>
              <a:rPr lang="en-GB" altLang="en-US" kern="0" dirty="0" smtClean="0">
                <a:solidFill>
                  <a:schemeClr val="tx1"/>
                </a:solidFill>
              </a:rPr>
              <a:t> programs (in Java) need </a:t>
            </a:r>
            <a:br>
              <a:rPr lang="en-GB" altLang="en-US" kern="0" dirty="0" smtClean="0">
                <a:solidFill>
                  <a:schemeClr val="tx1"/>
                </a:solidFill>
              </a:rPr>
            </a:br>
            <a:r>
              <a:rPr lang="en-GB" altLang="en-US" kern="0" dirty="0" smtClean="0">
                <a:solidFill>
                  <a:schemeClr val="tx1"/>
                </a:solidFill>
              </a:rPr>
              <a:t>at least one class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3" y="1454150"/>
            <a:ext cx="270668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'hello!')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469" y="1454150"/>
            <a:ext cx="4611457" cy="17256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t"/>
          <a:lstStyle>
            <a:lvl1pPr algn="l">
              <a:spcBef>
                <a:spcPts val="2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lvl="0"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GB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HelloWorld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static void 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main(String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[]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("hello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GB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03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   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 we don't declare a variable's type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 </a:t>
            </a:r>
            <a:r>
              <a:rPr lang="en-GB" altLang="en-US" i="1" dirty="0" smtClean="0">
                <a:solidFill>
                  <a:srgbClr val="0000FF"/>
                </a:solidFill>
                <a:latin typeface="+mj-lt"/>
              </a:rPr>
              <a:t>here's the fixed version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quarters = 10; 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declare and assign, or...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from Python to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   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 we don't declare a variable's type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 </a:t>
            </a:r>
            <a:r>
              <a:rPr lang="en-GB" altLang="en-US" i="1" dirty="0" smtClean="0">
                <a:solidFill>
                  <a:srgbClr val="0000FF"/>
                </a:solidFill>
                <a:latin typeface="+mj-lt"/>
              </a:rPr>
              <a:t>here's the fixed version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quarters = 10; 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declare and assign, or...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dimes = 3;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nickels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pennies = 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declare first, assign later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3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10    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7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(input('Enter the number of quarters: '))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2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input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('Enter the number of quarters: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')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7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input('Enter the number of quarters: ')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3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7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6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3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smtClean="0">
                <a:latin typeface="+mj-lt"/>
              </a:rPr>
              <a:t>Python:</a:t>
            </a:r>
            <a:endParaRPr lang="en-GB" altLang="en-US" b="1" dirty="0">
              <a:latin typeface="+mj-lt"/>
            </a:endParaRPr>
          </a:p>
          <a:p>
            <a:pPr lvl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quarters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(input('Enter the number of quarters: '))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</a:t>
            </a:r>
            <a:endParaRPr lang="en-GB" alt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dimes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(input('Enter the number of dimes: '))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nickels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(input('Enter the number of nickels: '))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pennies </a:t>
            </a:r>
            <a:r>
              <a:rPr lang="en-GB" altLang="en-US" sz="1800" dirty="0">
                <a:latin typeface="Lucida Console" panose="020B0609040504020204" pitchFamily="49" charset="0"/>
              </a:rPr>
              <a:t>= </a:t>
            </a:r>
            <a:r>
              <a:rPr lang="en-GB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(input('Enter the number of pennies: '))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cents </a:t>
            </a:r>
            <a:r>
              <a:rPr lang="en-GB" altLang="en-US" sz="1800" dirty="0">
                <a:latin typeface="Lucida Console" panose="020B0609040504020204" pitchFamily="49" charset="0"/>
              </a:rPr>
              <a:t>= 25*quarters + 10*dimes + 5*nickels +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pennies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print('total </a:t>
            </a:r>
            <a:r>
              <a:rPr lang="en-GB" altLang="en-US" sz="1800" dirty="0">
                <a:latin typeface="Lucida Console" panose="020B0609040504020204" pitchFamily="49" charset="0"/>
              </a:rPr>
              <a:t>in cents is: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', cents)</a:t>
            </a:r>
            <a:endParaRPr lang="en-GB" altLang="en-US" b="1" dirty="0" smtClean="0">
              <a:latin typeface="+mj-lt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		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user (keyboard) input?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</a:t>
            </a:r>
            <a:r>
              <a:rPr lang="en-GB" altLang="en-US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Cloud Callout 4"/>
          <p:cNvSpPr/>
          <p:nvPr/>
        </p:nvSpPr>
        <p:spPr bwMode="auto">
          <a:xfrm>
            <a:off x="4977063" y="2887580"/>
            <a:ext cx="3882190" cy="2566737"/>
          </a:xfrm>
          <a:prstGeom prst="cloudCallout">
            <a:avLst>
              <a:gd name="adj1" fmla="val -65681"/>
              <a:gd name="adj2" fmla="val -48528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charset="0"/>
              </a:rPr>
              <a:t>In Java need to explicitly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charset="0"/>
              </a:rPr>
              <a:t> connect to the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desired input stream!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Input from the User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 smtClean="0">
                <a:latin typeface="+mj-lt"/>
              </a:rPr>
              <a:t>Java:</a:t>
            </a:r>
            <a:endParaRPr lang="en-GB" altLang="en-US" b="1" i="1" dirty="0" smtClean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class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ChangeAdder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public static void main(String[]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Scanner</a:t>
            </a:r>
            <a:r>
              <a:rPr lang="en-GB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console = new Scanner(System.in);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quarters = </a:t>
            </a:r>
            <a:r>
              <a:rPr lang="en-GB" altLang="en-US" sz="1800" dirty="0">
                <a:latin typeface="Lucida Console" panose="020B0609040504020204" pitchFamily="49" charset="0"/>
              </a:rPr>
              <a:t>?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dimes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nickels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pennies = ?;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18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GB" altLang="en-US" sz="1800" dirty="0" smtClean="0">
                <a:latin typeface="Lucida Console" panose="020B0609040504020204" pitchFamily="49" charset="0"/>
              </a:rPr>
              <a:t> cents;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cents = 25*quarters + 10*dimes + 5*nickels + pennies;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GB" alt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("total in cents is: " + cents);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4977063" y="2887580"/>
            <a:ext cx="3882190" cy="2566737"/>
          </a:xfrm>
          <a:prstGeom prst="cloudCallout">
            <a:avLst>
              <a:gd name="adj1" fmla="val -65681"/>
              <a:gd name="adj2" fmla="val -48528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7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charset="0"/>
              </a:rPr>
              <a:t>In Java need to explicitly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charset="0"/>
              </a:rPr>
              <a:t> connect to the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desired input stream!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597837</TotalTime>
  <Words>6367</Words>
  <Application>Microsoft Office PowerPoint</Application>
  <PresentationFormat>On-screen Show (4:3)</PresentationFormat>
  <Paragraphs>2062</Paragraphs>
  <Slides>116</Slides>
  <Notes>114</Notes>
  <HiddenSlides>74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116</vt:i4>
      </vt:variant>
      <vt:variant>
        <vt:lpstr>Custom Shows</vt:lpstr>
      </vt:variant>
      <vt:variant>
        <vt:i4>1</vt:i4>
      </vt:variant>
    </vt:vector>
  </HeadingPairs>
  <TitlesOfParts>
    <vt:vector size="128" baseType="lpstr">
      <vt:lpstr>Arial</vt:lpstr>
      <vt:lpstr>Arial Narrow</vt:lpstr>
      <vt:lpstr>Courier New</vt:lpstr>
      <vt:lpstr>Helvetica</vt:lpstr>
      <vt:lpstr>Lucida Console</vt:lpstr>
      <vt:lpstr>Lucida Sans</vt:lpstr>
      <vt:lpstr>Times New Roman</vt:lpstr>
      <vt:lpstr>Verdana</vt:lpstr>
      <vt:lpstr>Wingdings</vt:lpstr>
      <vt:lpstr>Default Design</vt:lpstr>
      <vt:lpstr>2_Default Design</vt:lpstr>
      <vt:lpstr>Python, Java Compare/Contrast Language Overview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Python vs. Java (cont.)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Converting from Python to Java</vt:lpstr>
      <vt:lpstr>Printing Values</vt:lpstr>
      <vt:lpstr>Printing Values</vt:lpstr>
      <vt:lpstr>Printing Values: Other Examples</vt:lpstr>
      <vt:lpstr>Printing Values: Other Examples</vt:lpstr>
      <vt:lpstr>Printing Values: Other Examples</vt:lpstr>
      <vt:lpstr>Printing Values: Other Examples</vt:lpstr>
      <vt:lpstr>Printing Values: Other Examples</vt:lpstr>
      <vt:lpstr>Printing Values: Other Examples</vt:lpstr>
      <vt:lpstr>Printing Values: Other Examples</vt:lpstr>
      <vt:lpstr>Printing Values: Other Examples</vt:lpstr>
      <vt:lpstr>Printing Values: Other Examples</vt:lpstr>
      <vt:lpstr>println  vs.  print</vt:lpstr>
      <vt:lpstr>println  vs.  print</vt:lpstr>
      <vt:lpstr>println  vs.  print</vt:lpstr>
      <vt:lpstr>Converting from Python to Java</vt:lpstr>
      <vt:lpstr>Converting from Python to Java</vt:lpstr>
      <vt:lpstr>Declaring a Variable</vt:lpstr>
      <vt:lpstr>Declaring a Variable</vt:lpstr>
      <vt:lpstr>Declaring a Variable</vt:lpstr>
      <vt:lpstr>Declaring a Variable</vt:lpstr>
      <vt:lpstr>Declaring a Variable</vt:lpstr>
      <vt:lpstr>Declaring a Variable</vt:lpstr>
      <vt:lpstr>Declaring a Variable</vt:lpstr>
      <vt:lpstr>Declaring a Variable</vt:lpstr>
      <vt:lpstr>Declaring a Variable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Commonly Used Data Types</vt:lpstr>
      <vt:lpstr>Converting from Python to Java</vt:lpstr>
      <vt:lpstr>Converting from Python to Java</vt:lpstr>
      <vt:lpstr>Converting from Python to Java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Getting Input from the User</vt:lpstr>
      <vt:lpstr>Scanner Methods: A Partial List</vt:lpstr>
      <vt:lpstr>Scanner Methods: A Partial List</vt:lpstr>
      <vt:lpstr>Scanner Methods: A Partial List</vt:lpstr>
      <vt:lpstr>Scanner Methods: A Partial List</vt:lpstr>
      <vt:lpstr>How should you fill in the blank?</vt:lpstr>
      <vt:lpstr>How should you fill in the blank?</vt:lpstr>
      <vt:lpstr>How should you fill in the blank?</vt:lpstr>
      <vt:lpstr>Getting Input from the User</vt:lpstr>
      <vt:lpstr>Getting Input from the User</vt:lpstr>
      <vt:lpstr>Getting Input from the User</vt:lpstr>
      <vt:lpstr>Acknowledgments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111: Introduction</dc:title>
  <dc:creator>dsullivan;papadakis</dc:creator>
  <cp:lastModifiedBy>christine</cp:lastModifiedBy>
  <cp:revision>2007</cp:revision>
  <cp:lastPrinted>2018-01-18T13:50:28Z</cp:lastPrinted>
  <dcterms:modified xsi:type="dcterms:W3CDTF">2020-01-23T23:37:42Z</dcterms:modified>
</cp:coreProperties>
</file>