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04" r:id="rId3"/>
    <p:sldId id="308" r:id="rId4"/>
    <p:sldId id="301" r:id="rId5"/>
    <p:sldId id="296" r:id="rId6"/>
    <p:sldId id="297" r:id="rId7"/>
    <p:sldId id="307" r:id="rId8"/>
    <p:sldId id="306" r:id="rId9"/>
    <p:sldId id="300" r:id="rId10"/>
    <p:sldId id="298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Sheet1!$E$39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Sheet1!$C$40:$C$47</c:f>
              <c:strCache>
                <c:ptCount val="8"/>
                <c:pt idx="0">
                  <c:v>A+</c:v>
                </c:pt>
                <c:pt idx="1">
                  <c:v>A</c:v>
                </c:pt>
                <c:pt idx="2">
                  <c:v>B+</c:v>
                </c:pt>
                <c:pt idx="3">
                  <c:v>B</c:v>
                </c:pt>
                <c:pt idx="4">
                  <c:v>C+</c:v>
                </c:pt>
                <c:pt idx="5">
                  <c:v>D+</c:v>
                </c:pt>
                <c:pt idx="6">
                  <c:v>D</c:v>
                </c:pt>
                <c:pt idx="7">
                  <c:v>F</c:v>
                </c:pt>
              </c:strCache>
            </c:strRef>
          </c:cat>
          <c:val>
            <c:numRef>
              <c:f>Sheet1!$E$40:$E$47</c:f>
              <c:numCache>
                <c:formatCode>0.0</c:formatCode>
                <c:ptCount val="8"/>
                <c:pt idx="0">
                  <c:v>41.228070175438596</c:v>
                </c:pt>
                <c:pt idx="1">
                  <c:v>18.421052631578945</c:v>
                </c:pt>
                <c:pt idx="2">
                  <c:v>16.666666666666664</c:v>
                </c:pt>
                <c:pt idx="3">
                  <c:v>7.0175438596491224</c:v>
                </c:pt>
                <c:pt idx="4">
                  <c:v>5.2631578947368416</c:v>
                </c:pt>
                <c:pt idx="5">
                  <c:v>0</c:v>
                </c:pt>
                <c:pt idx="6">
                  <c:v>2.6315789473684208</c:v>
                </c:pt>
                <c:pt idx="7">
                  <c:v>8.7719298245614024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1-46D2-880D-DDB4CA1C5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1686256"/>
        <c:axId val="1561690416"/>
      </c:barChart>
      <c:lineChart>
        <c:grouping val="standard"/>
        <c:varyColors val="0"/>
        <c:ser>
          <c:idx val="1"/>
          <c:order val="1"/>
          <c:tx>
            <c:strRef>
              <c:f>Sheet1!$F$39</c:f>
              <c:strCache>
                <c:ptCount val="1"/>
                <c:pt idx="0">
                  <c:v>누적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Sheet1!$C$40:$C$47</c:f>
              <c:strCache>
                <c:ptCount val="8"/>
                <c:pt idx="0">
                  <c:v>A+</c:v>
                </c:pt>
                <c:pt idx="1">
                  <c:v>A</c:v>
                </c:pt>
                <c:pt idx="2">
                  <c:v>B+</c:v>
                </c:pt>
                <c:pt idx="3">
                  <c:v>B</c:v>
                </c:pt>
                <c:pt idx="4">
                  <c:v>C+</c:v>
                </c:pt>
                <c:pt idx="5">
                  <c:v>D+</c:v>
                </c:pt>
                <c:pt idx="6">
                  <c:v>D</c:v>
                </c:pt>
                <c:pt idx="7">
                  <c:v>F</c:v>
                </c:pt>
              </c:strCache>
            </c:strRef>
          </c:cat>
          <c:val>
            <c:numRef>
              <c:f>Sheet1!$F$40:$F$47</c:f>
              <c:numCache>
                <c:formatCode>0.0</c:formatCode>
                <c:ptCount val="8"/>
                <c:pt idx="0">
                  <c:v>41.228070175438596</c:v>
                </c:pt>
                <c:pt idx="1">
                  <c:v>59.649122807017541</c:v>
                </c:pt>
                <c:pt idx="2">
                  <c:v>76.315789473684205</c:v>
                </c:pt>
                <c:pt idx="3">
                  <c:v>83.333333333333329</c:v>
                </c:pt>
                <c:pt idx="4">
                  <c:v>88.596491228070164</c:v>
                </c:pt>
                <c:pt idx="5">
                  <c:v>88.596491228070164</c:v>
                </c:pt>
                <c:pt idx="6">
                  <c:v>91.228070175438589</c:v>
                </c:pt>
                <c:pt idx="7">
                  <c:v>99.999999999999986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D1-46D2-880D-DDB4CA1C5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1687504"/>
        <c:axId val="1561689584"/>
      </c:lineChart>
      <c:catAx>
        <c:axId val="156168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1690416"/>
        <c:crosses val="autoZero"/>
        <c:auto val="1"/>
        <c:lblAlgn val="ctr"/>
        <c:lblOffset val="100"/>
        <c:noMultiLvlLbl val="0"/>
      </c:catAx>
      <c:valAx>
        <c:axId val="156169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1686256"/>
        <c:crosses val="autoZero"/>
        <c:crossBetween val="between"/>
      </c:valAx>
      <c:valAx>
        <c:axId val="1561689584"/>
        <c:scaling>
          <c:orientation val="minMax"/>
          <c:max val="100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1687504"/>
        <c:crosses val="max"/>
        <c:crossBetween val="between"/>
      </c:valAx>
      <c:catAx>
        <c:axId val="156168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616895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rgbClr val="EEECE1"/>
      </a:solidFill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1AC64-369F-4A76-AEED-D1A5C5ACA9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2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자료구조 </a:t>
            </a:r>
            <a:r>
              <a:rPr lang="en-US" altLang="ko-KR" sz="3200" b="1" dirty="0" smtClean="0"/>
              <a:t>(COSE213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2022.9.1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2400" dirty="0" err="1" smtClean="0">
                <a:solidFill>
                  <a:schemeClr val="tx2">
                    <a:lumMod val="75000"/>
                  </a:schemeClr>
                </a:solidFill>
              </a:rPr>
              <a:t>이도길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당부하는 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8759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 smtClean="0"/>
              <a:t>시간 투자를 아끼지 말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전공필수 과목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컴퓨터학에서 가장 중요한 </a:t>
            </a:r>
            <a:r>
              <a:rPr lang="ko-KR" altLang="en-US" dirty="0" smtClean="0"/>
              <a:t>과목 중 하나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과제를 스스로 해결할 것</a:t>
            </a:r>
            <a:endParaRPr lang="en-US" altLang="ko-KR" dirty="0" smtClean="0"/>
          </a:p>
          <a:p>
            <a:pPr lvl="2"/>
            <a:r>
              <a:rPr lang="ko-KR" altLang="en-US" dirty="0"/>
              <a:t>모든 프로그래밍 과제는 철저하게 </a:t>
            </a:r>
            <a:r>
              <a:rPr lang="ko-KR" altLang="en-US" dirty="0" err="1"/>
              <a:t>개인과제임</a:t>
            </a:r>
            <a:endParaRPr lang="en-US" altLang="ko-KR" dirty="0"/>
          </a:p>
          <a:p>
            <a:pPr lvl="2"/>
            <a:r>
              <a:rPr lang="ko-KR" altLang="en-US" dirty="0"/>
              <a:t>표절 </a:t>
            </a:r>
            <a:r>
              <a:rPr lang="ko-KR" altLang="en-US" dirty="0" err="1"/>
              <a:t>적발시</a:t>
            </a:r>
            <a:r>
              <a:rPr lang="ko-KR" altLang="en-US" dirty="0"/>
              <a:t> </a:t>
            </a:r>
            <a:r>
              <a:rPr lang="en-US" altLang="ko-KR" dirty="0"/>
              <a:t>F </a:t>
            </a:r>
            <a:r>
              <a:rPr lang="ko-KR" altLang="en-US" dirty="0" smtClean="0"/>
              <a:t>학점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성적 정정 요구 금지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학생을 동일한 기준으로 평가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개인 사정을 참작하지 않음 </a:t>
            </a:r>
            <a:r>
              <a:rPr lang="en-US" altLang="ko-KR" dirty="0" smtClean="0"/>
              <a:t>(</a:t>
            </a:r>
            <a:r>
              <a:rPr lang="ko-KR" altLang="en-US" dirty="0"/>
              <a:t>장학금</a:t>
            </a:r>
            <a:r>
              <a:rPr lang="en-US" altLang="ko-KR" dirty="0"/>
              <a:t>, </a:t>
            </a:r>
            <a:r>
              <a:rPr lang="ko-KR" altLang="en-US" dirty="0" err="1"/>
              <a:t>학사경고</a:t>
            </a:r>
            <a:r>
              <a:rPr lang="en-US" altLang="ko-KR" dirty="0"/>
              <a:t>, </a:t>
            </a:r>
            <a:r>
              <a:rPr lang="ko-KR" altLang="en-US" dirty="0"/>
              <a:t>졸업</a:t>
            </a:r>
            <a:r>
              <a:rPr lang="en-US" altLang="ko-KR" dirty="0"/>
              <a:t>, </a:t>
            </a:r>
            <a:r>
              <a:rPr lang="ko-KR" altLang="en-US" dirty="0" err="1"/>
              <a:t>타과생</a:t>
            </a:r>
            <a:r>
              <a:rPr lang="en-US" altLang="ko-KR" dirty="0"/>
              <a:t>, </a:t>
            </a:r>
            <a:r>
              <a:rPr lang="ko-KR" altLang="en-US" dirty="0"/>
              <a:t>교환학생</a:t>
            </a:r>
            <a:r>
              <a:rPr lang="en-US" altLang="ko-KR" dirty="0"/>
              <a:t>, </a:t>
            </a:r>
            <a:r>
              <a:rPr lang="ko-KR" altLang="en-US" dirty="0"/>
              <a:t>외국인학생</a:t>
            </a:r>
            <a:r>
              <a:rPr lang="en-US" altLang="ko-KR" dirty="0"/>
              <a:t>, </a:t>
            </a:r>
            <a:r>
              <a:rPr lang="ko-KR" altLang="en-US" dirty="0"/>
              <a:t>장애학생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강의 </a:t>
            </a:r>
            <a:r>
              <a:rPr lang="ko-KR" altLang="en-US" dirty="0" smtClean="0"/>
              <a:t>영상 </a:t>
            </a:r>
            <a:r>
              <a:rPr lang="ko-KR" altLang="en-US" dirty="0" err="1" smtClean="0"/>
              <a:t>업로드시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기한 내 영상 </a:t>
            </a:r>
            <a:r>
              <a:rPr lang="ko-KR" altLang="en-US" dirty="0" smtClean="0"/>
              <a:t>출석 필수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영상 삭제 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재업로드</a:t>
            </a:r>
            <a:r>
              <a:rPr lang="ko-KR" altLang="en-US" dirty="0" smtClean="0"/>
              <a:t> 요구 금지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수업과 관련된 질문은 블랙보드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토론실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강의 </a:t>
            </a:r>
            <a:r>
              <a:rPr lang="en-US" altLang="ko-KR" dirty="0" smtClean="0">
                <a:sym typeface="Wingdings" panose="05000000000000000000" pitchFamily="2" charset="2"/>
              </a:rPr>
              <a:t>Q&amp;A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en-US" altLang="ko-KR" dirty="0" smtClean="0">
                <a:sym typeface="Wingdings" panose="05000000000000000000" pitchFamily="2" charset="2"/>
              </a:rPr>
              <a:t>…</a:t>
            </a:r>
          </a:p>
          <a:p>
            <a:pPr lvl="2"/>
            <a:r>
              <a:rPr lang="ko-KR" altLang="en-US" dirty="0" smtClean="0"/>
              <a:t>메일로 </a:t>
            </a:r>
            <a:r>
              <a:rPr lang="ko-KR" altLang="en-US" dirty="0"/>
              <a:t>문의 </a:t>
            </a:r>
            <a:r>
              <a:rPr lang="ko-KR" altLang="en-US" dirty="0" smtClean="0"/>
              <a:t>지양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프로그래밍 버그 해결 요청 불가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청강생 허용하지 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0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강사</a:t>
            </a:r>
            <a:endParaRPr lang="en-US" altLang="ko-KR" dirty="0"/>
          </a:p>
          <a:p>
            <a:pPr lvl="1"/>
            <a:r>
              <a:rPr lang="ko-KR" altLang="en-US" dirty="0" err="1"/>
              <a:t>이도길</a:t>
            </a:r>
            <a:r>
              <a:rPr lang="ko-KR" altLang="en-US" dirty="0"/>
              <a:t> </a:t>
            </a:r>
            <a:r>
              <a:rPr lang="en-US" altLang="ko-KR" dirty="0"/>
              <a:t>(motdg@korea.ac.kr)</a:t>
            </a:r>
          </a:p>
          <a:p>
            <a:pPr lvl="1"/>
            <a:r>
              <a:rPr lang="ko-KR" altLang="en-US" dirty="0"/>
              <a:t>민족문화연구원</a:t>
            </a:r>
            <a:endParaRPr lang="en-US" altLang="ko-KR" dirty="0"/>
          </a:p>
          <a:p>
            <a:pPr lvl="1"/>
            <a:r>
              <a:rPr lang="ko-KR" altLang="en-US" dirty="0"/>
              <a:t>고려대 컴퓨터학과 학사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석사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박사 </a:t>
            </a:r>
            <a:r>
              <a:rPr lang="ko-KR" altLang="en-US" dirty="0"/>
              <a:t>졸업</a:t>
            </a:r>
            <a:endParaRPr lang="en-US" altLang="ko-KR" dirty="0"/>
          </a:p>
          <a:p>
            <a:pPr lvl="1"/>
            <a:r>
              <a:rPr lang="ko-KR" altLang="en-US" dirty="0" err="1"/>
              <a:t>세부전공</a:t>
            </a:r>
            <a:r>
              <a:rPr lang="en-US" altLang="ko-KR" dirty="0"/>
              <a:t>: </a:t>
            </a:r>
            <a:r>
              <a:rPr lang="ko-KR" altLang="en-US" dirty="0" err="1"/>
              <a:t>자연어처리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1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COSE213, </a:t>
            </a:r>
            <a:r>
              <a:rPr lang="ko-KR" altLang="en-US" dirty="0" smtClean="0"/>
              <a:t>분반 </a:t>
            </a:r>
            <a:r>
              <a:rPr lang="en-US" altLang="ko-KR" dirty="0" smtClean="0"/>
              <a:t>01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수업 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 </a:t>
            </a:r>
            <a:r>
              <a:rPr lang="en-US" altLang="ko-KR" dirty="0"/>
              <a:t>3-4</a:t>
            </a:r>
            <a:r>
              <a:rPr lang="ko-KR" altLang="en-US" dirty="0" smtClean="0"/>
              <a:t>교시 </a:t>
            </a:r>
            <a:r>
              <a:rPr lang="en-US" altLang="ko-KR" dirty="0" smtClean="0"/>
              <a:t>(</a:t>
            </a:r>
            <a:r>
              <a:rPr lang="en-US" altLang="ko-KR" dirty="0"/>
              <a:t>12:00~13:50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목 </a:t>
            </a:r>
            <a:r>
              <a:rPr lang="en-US" altLang="ko-KR" dirty="0"/>
              <a:t>4</a:t>
            </a:r>
            <a:r>
              <a:rPr lang="ko-KR" altLang="en-US" dirty="0" smtClean="0"/>
              <a:t>교시 </a:t>
            </a:r>
            <a:r>
              <a:rPr lang="en-US" altLang="ko-KR" dirty="0" smtClean="0"/>
              <a:t>(</a:t>
            </a:r>
            <a:r>
              <a:rPr lang="en-US" altLang="ko-KR" dirty="0"/>
              <a:t>13:00~13:50)</a:t>
            </a:r>
            <a:endParaRPr lang="ko-KR" altLang="en-US" dirty="0"/>
          </a:p>
          <a:p>
            <a:pPr lvl="1"/>
            <a:r>
              <a:rPr lang="ko-KR" altLang="en-US" dirty="0" smtClean="0"/>
              <a:t>강의실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우정관</a:t>
            </a:r>
            <a:r>
              <a:rPr lang="ko-KR" altLang="en-US" dirty="0" smtClean="0"/>
              <a:t> </a:t>
            </a:r>
            <a:r>
              <a:rPr lang="en-US" altLang="ko-KR" dirty="0" smtClean="0"/>
              <a:t>205</a:t>
            </a:r>
            <a:r>
              <a:rPr lang="ko-KR" altLang="en-US" dirty="0" smtClean="0"/>
              <a:t>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수용인원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수강인원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79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정원 </a:t>
            </a:r>
            <a:r>
              <a:rPr lang="en-US" altLang="ko-KR" dirty="0" smtClean="0"/>
              <a:t>80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); </a:t>
            </a:r>
            <a:r>
              <a:rPr lang="ko-KR" altLang="en-US" dirty="0" smtClean="0"/>
              <a:t>학과제한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8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프로그래밍을 통한 문제 해결의 기본이 되는 다양한 자료구조의 기본 구조와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자료구조를 설계하고 코드로 구현할 수 있는 능력을 갖춘다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Structures: A Pseudocode Approach with C (2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Edition).</a:t>
            </a:r>
          </a:p>
          <a:p>
            <a:pPr lvl="2"/>
            <a:r>
              <a:rPr lang="en-US" altLang="ko-KR" dirty="0" smtClean="0"/>
              <a:t>by Richard F. </a:t>
            </a:r>
            <a:r>
              <a:rPr lang="en-US" altLang="ko-KR" dirty="0" err="1" smtClean="0"/>
              <a:t>Gilberg</a:t>
            </a:r>
            <a:r>
              <a:rPr lang="en-US" altLang="ko-KR" dirty="0" smtClean="0"/>
              <a:t> &amp; Behrouz A. </a:t>
            </a:r>
            <a:r>
              <a:rPr lang="en-US" altLang="ko-KR" dirty="0" err="1" smtClean="0"/>
              <a:t>Forouzan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3933056"/>
            <a:ext cx="2066174" cy="24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4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강의방식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필요에 따라 강의 영상으로 대체 및 </a:t>
            </a:r>
            <a:r>
              <a:rPr lang="ko-KR" altLang="en-US" dirty="0" smtClean="0"/>
              <a:t>보충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18, 20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/ 12</a:t>
            </a:r>
            <a:r>
              <a:rPr lang="ko-KR" altLang="en-US" dirty="0" smtClean="0"/>
              <a:t>월 </a:t>
            </a:r>
            <a:r>
              <a:rPr lang="en-US" altLang="ko-KR" smtClean="0"/>
              <a:t>13</a:t>
            </a:r>
            <a:r>
              <a:rPr lang="ko-KR" altLang="en-US" smtClean="0"/>
              <a:t>일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15</a:t>
            </a:r>
            <a:r>
              <a:rPr lang="ko-KR" altLang="en-US" dirty="0" smtClean="0"/>
              <a:t>주 </a:t>
            </a:r>
            <a:r>
              <a:rPr lang="ko-KR" altLang="en-US" dirty="0"/>
              <a:t>수업 </a:t>
            </a:r>
            <a:r>
              <a:rPr lang="ko-KR" altLang="en-US" dirty="0" smtClean="0"/>
              <a:t>진행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중간고사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기말고사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주씩 포함</a:t>
            </a:r>
            <a:r>
              <a:rPr lang="en-US" altLang="ko-KR" sz="1600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수업자료</a:t>
            </a:r>
            <a:r>
              <a:rPr lang="en-US" altLang="ko-KR" dirty="0"/>
              <a:t>(</a:t>
            </a:r>
            <a:r>
              <a:rPr lang="en-US" altLang="ko-KR" dirty="0" err="1"/>
              <a:t>ppt</a:t>
            </a:r>
            <a:r>
              <a:rPr lang="en-US" altLang="ko-KR" dirty="0"/>
              <a:t>) / </a:t>
            </a:r>
            <a:r>
              <a:rPr lang="ko-KR" altLang="en-US" dirty="0" err="1"/>
              <a:t>강의영상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블랙보드</a:t>
            </a:r>
            <a:r>
              <a:rPr lang="en-US" altLang="ko-KR" dirty="0" smtClean="0">
                <a:sym typeface="Wingdings" panose="05000000000000000000" pitchFamily="2" charset="2"/>
              </a:rPr>
              <a:t>”</a:t>
            </a:r>
            <a:r>
              <a:rPr lang="ko-KR" altLang="en-US" dirty="0" smtClean="0">
                <a:sym typeface="Wingdings" panose="05000000000000000000" pitchFamily="2" charset="2"/>
              </a:rPr>
              <a:t>강의자료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ko-KR" altLang="en-US" dirty="0">
                <a:sym typeface="Wingdings" panose="05000000000000000000" pitchFamily="2" charset="2"/>
              </a:rPr>
              <a:t>업로드</a:t>
            </a:r>
            <a:endParaRPr lang="en-US" altLang="ko-KR" dirty="0"/>
          </a:p>
          <a:p>
            <a:pPr lvl="2"/>
            <a:r>
              <a:rPr lang="ko-KR" altLang="en-US" dirty="0" err="1" smtClean="0"/>
              <a:t>강의영상은</a:t>
            </a:r>
            <a:r>
              <a:rPr lang="ko-KR" altLang="en-US" dirty="0" smtClean="0"/>
              <a:t> 수업일로부터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 이내에 시청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블랙보드</a:t>
            </a:r>
            <a:r>
              <a:rPr lang="en-US" altLang="ko-KR" dirty="0" smtClean="0">
                <a:sym typeface="Wingdings" panose="05000000000000000000" pitchFamily="2" charset="2"/>
              </a:rPr>
              <a:t>”</a:t>
            </a:r>
            <a:r>
              <a:rPr lang="ko-KR" altLang="en-US" dirty="0" smtClean="0"/>
              <a:t>영상출석현황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약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 이후 예고없이 삭제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출석확인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자율화</a:t>
            </a:r>
            <a:endParaRPr lang="en-US" altLang="ko-KR" dirty="0" smtClean="0"/>
          </a:p>
          <a:p>
            <a:pPr lvl="2"/>
            <a:r>
              <a:rPr lang="ko-KR" altLang="en-US" dirty="0" err="1"/>
              <a:t>출석점수는</a:t>
            </a:r>
            <a:r>
              <a:rPr lang="ko-KR" altLang="en-US" dirty="0"/>
              <a:t> 학점에 반영하지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r>
              <a:rPr lang="ko-KR" altLang="en-US" dirty="0" err="1" smtClean="0"/>
              <a:t>수강요건</a:t>
            </a:r>
            <a:endParaRPr lang="en-US" altLang="ko-KR" dirty="0" smtClean="0"/>
          </a:p>
          <a:p>
            <a:pPr lvl="1"/>
            <a:r>
              <a:rPr lang="ko-KR" altLang="en-US" dirty="0"/>
              <a:t>프로그래밍 과제를 수행하기 위해서는 </a:t>
            </a:r>
            <a:r>
              <a:rPr lang="en-US" altLang="ko-KR" dirty="0"/>
              <a:t>C </a:t>
            </a:r>
            <a:r>
              <a:rPr lang="ko-KR" altLang="en-US" dirty="0"/>
              <a:t>언어에 능통해야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/>
              <a:t>모든 프로그래밍 과제는 철저하게 </a:t>
            </a:r>
            <a:r>
              <a:rPr lang="ko-KR" altLang="en-US" dirty="0" err="1" smtClean="0"/>
              <a:t>개인과제임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표절 </a:t>
            </a:r>
            <a:r>
              <a:rPr lang="ko-KR" altLang="en-US" dirty="0" err="1"/>
              <a:t>적발시</a:t>
            </a:r>
            <a:r>
              <a:rPr lang="ko-KR" altLang="en-US" dirty="0"/>
              <a:t> </a:t>
            </a:r>
            <a:r>
              <a:rPr lang="en-US" altLang="ko-KR" dirty="0"/>
              <a:t>F </a:t>
            </a:r>
            <a:r>
              <a:rPr lang="ko-KR" altLang="en-US" dirty="0" smtClean="0"/>
              <a:t>학점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04875" y="340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87" y="2545829"/>
            <a:ext cx="14954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성적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중간고사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기말고사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점수 비공개 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개인별 점수는 </a:t>
            </a:r>
            <a:r>
              <a:rPr lang="ko-KR" altLang="en-US" dirty="0" err="1">
                <a:sym typeface="Wingdings" panose="05000000000000000000" pitchFamily="2" charset="2"/>
              </a:rPr>
              <a:t>블랙보드에</a:t>
            </a:r>
            <a:r>
              <a:rPr lang="ko-KR" altLang="en-US" dirty="0">
                <a:sym typeface="Wingdings" panose="05000000000000000000" pitchFamily="2" charset="2"/>
              </a:rPr>
              <a:t> 공개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 smtClean="0"/>
              <a:t>시험 날짜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학교 시험기간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 화요일 수업 시간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과제 </a:t>
            </a:r>
            <a:r>
              <a:rPr lang="ko-KR" altLang="en-US" dirty="0" smtClean="0"/>
              <a:t>기한 </a:t>
            </a:r>
            <a:r>
              <a:rPr lang="ko-KR" altLang="en-US" dirty="0" smtClean="0"/>
              <a:t>내 </a:t>
            </a:r>
            <a:r>
              <a:rPr lang="ko-KR" altLang="en-US" dirty="0" smtClean="0"/>
              <a:t>제출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/>
              <a:t>절대평가</a:t>
            </a:r>
            <a:endParaRPr lang="en-US" altLang="ko-KR" dirty="0"/>
          </a:p>
          <a:p>
            <a:pPr lvl="2"/>
            <a:r>
              <a:rPr lang="ko-KR" altLang="en-US" dirty="0"/>
              <a:t>전체 인원 </a:t>
            </a:r>
            <a:r>
              <a:rPr lang="en-US" altLang="ko-KR" dirty="0"/>
              <a:t>50% </a:t>
            </a:r>
            <a:r>
              <a:rPr lang="ko-KR" altLang="en-US" dirty="0"/>
              <a:t>이상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A </a:t>
            </a:r>
            <a:r>
              <a:rPr lang="ko-KR" altLang="en-US" dirty="0"/>
              <a:t>학점 이상</a:t>
            </a:r>
            <a:r>
              <a:rPr lang="en-US" altLang="ko-KR" dirty="0"/>
              <a:t>(A+, A)</a:t>
            </a:r>
          </a:p>
          <a:p>
            <a:pPr lvl="2"/>
            <a:r>
              <a:rPr lang="ko-KR" altLang="en-US" dirty="0"/>
              <a:t>학점 부여는 성적 구간에 따라 차등 </a:t>
            </a:r>
            <a:r>
              <a:rPr lang="en-US" altLang="ko-KR" dirty="0"/>
              <a:t>(B+, B, C+, </a:t>
            </a:r>
            <a:r>
              <a:rPr lang="en-US" altLang="ko-KR" dirty="0" smtClean="0"/>
              <a:t>C, …, F)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F </a:t>
            </a:r>
            <a:r>
              <a:rPr lang="ko-KR" altLang="en-US" dirty="0" smtClean="0"/>
              <a:t>학점</a:t>
            </a:r>
            <a:endParaRPr lang="en-US" altLang="ko-KR" dirty="0"/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중간고사 </a:t>
            </a:r>
            <a:r>
              <a:rPr lang="ko-KR" altLang="en-US" dirty="0">
                <a:sym typeface="Wingdings" panose="05000000000000000000" pitchFamily="2" charset="2"/>
              </a:rPr>
              <a:t>또는 </a:t>
            </a:r>
            <a:r>
              <a:rPr lang="ko-KR" altLang="en-US" dirty="0" smtClean="0">
                <a:sym typeface="Wingdings" panose="05000000000000000000" pitchFamily="2" charset="2"/>
              </a:rPr>
              <a:t>기말고사 </a:t>
            </a:r>
            <a:r>
              <a:rPr lang="ko-KR" altLang="en-US" dirty="0" err="1" smtClean="0">
                <a:sym typeface="Wingdings" panose="05000000000000000000" pitchFamily="2" charset="2"/>
              </a:rPr>
              <a:t>미응시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과제 </a:t>
            </a:r>
            <a:r>
              <a:rPr lang="en-US" altLang="ko-KR" dirty="0">
                <a:sym typeface="Wingdings" panose="05000000000000000000" pitchFamily="2" charset="2"/>
              </a:rPr>
              <a:t>50% </a:t>
            </a:r>
            <a:r>
              <a:rPr lang="ko-KR" altLang="en-US" dirty="0">
                <a:sym typeface="Wingdings" panose="05000000000000000000" pitchFamily="2" charset="2"/>
              </a:rPr>
              <a:t>이하 </a:t>
            </a:r>
            <a:r>
              <a:rPr lang="ko-KR" altLang="en-US" dirty="0" smtClean="0">
                <a:sym typeface="Wingdings" panose="05000000000000000000" pitchFamily="2" charset="2"/>
              </a:rPr>
              <a:t>제출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/>
              <a:t>출석 </a:t>
            </a:r>
            <a:r>
              <a:rPr lang="en-US" altLang="ko-KR" dirty="0"/>
              <a:t>1/2 </a:t>
            </a:r>
            <a:r>
              <a:rPr lang="ko-KR" altLang="en-US" dirty="0"/>
              <a:t>이상 </a:t>
            </a:r>
            <a:r>
              <a:rPr lang="ko-KR" altLang="en-US" dirty="0" err="1" smtClean="0"/>
              <a:t>결석시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 출석 포함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6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0" dirty="0"/>
              <a:t>출석 및 </a:t>
            </a:r>
            <a:r>
              <a:rPr lang="ko-KR" altLang="en-US" b="0" dirty="0" err="1"/>
              <a:t>성적관련</a:t>
            </a:r>
            <a:r>
              <a:rPr lang="ko-KR" altLang="en-US" b="0" dirty="0"/>
              <a:t> 자료 제출 요청 </a:t>
            </a:r>
            <a:r>
              <a:rPr lang="ko-KR" altLang="en-US" b="0" dirty="0" smtClean="0"/>
              <a:t>시 제출 의무가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295525"/>
            <a:ext cx="69151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0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운영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성적분포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42" y="1835496"/>
            <a:ext cx="3324957" cy="184818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56995" y="3636764"/>
            <a:ext cx="20002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2020-1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자료구조</a:t>
            </a:r>
            <a:r>
              <a:rPr lang="ko-KR" altLang="en-US" dirty="0"/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31" y="4296749"/>
            <a:ext cx="3346750" cy="18602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56995" y="6157044"/>
            <a:ext cx="20002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2021-1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자료구조</a:t>
            </a:r>
            <a:r>
              <a:rPr lang="ko-KR" altLang="en-US" dirty="0"/>
              <a:t> </a:t>
            </a:r>
          </a:p>
        </p:txBody>
      </p:sp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87661"/>
              </p:ext>
            </p:extLst>
          </p:nvPr>
        </p:nvGraphicFramePr>
        <p:xfrm>
          <a:off x="5218573" y="2728328"/>
          <a:ext cx="3447874" cy="1910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012160" y="4644876"/>
            <a:ext cx="20002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2022-1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자료구조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4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시험</a:t>
            </a:r>
            <a:endParaRPr lang="en-US" altLang="ko-KR" dirty="0"/>
          </a:p>
          <a:p>
            <a:pPr lvl="1"/>
            <a:r>
              <a:rPr lang="ko-KR" altLang="en-US" dirty="0"/>
              <a:t>중간고사</a:t>
            </a:r>
            <a:r>
              <a:rPr lang="en-US" altLang="ko-KR" dirty="0"/>
              <a:t>, </a:t>
            </a:r>
            <a:r>
              <a:rPr lang="ko-KR" altLang="en-US" dirty="0"/>
              <a:t>기말고사</a:t>
            </a:r>
            <a:endParaRPr lang="en-US" altLang="ko-KR" dirty="0"/>
          </a:p>
          <a:p>
            <a:pPr lvl="1"/>
            <a:r>
              <a:rPr lang="ko-KR" altLang="en-US" dirty="0" err="1"/>
              <a:t>대면시험</a:t>
            </a:r>
            <a:r>
              <a:rPr lang="en-US" altLang="ko-KR" dirty="0"/>
              <a:t>, </a:t>
            </a:r>
            <a:r>
              <a:rPr lang="ko-KR" altLang="en-US" dirty="0" smtClean="0"/>
              <a:t>필기시험</a:t>
            </a:r>
            <a:endParaRPr lang="en-US" altLang="ko-KR" dirty="0"/>
          </a:p>
          <a:p>
            <a:pPr lvl="2"/>
            <a:r>
              <a:rPr lang="ko-KR" altLang="en-US" dirty="0" smtClean="0"/>
              <a:t>개인 사정에 따라 다른 방식으로의 대체는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질병으로 인한 </a:t>
            </a:r>
            <a:r>
              <a:rPr lang="ko-KR" altLang="en-US" dirty="0" err="1" smtClean="0"/>
              <a:t>결시의</a:t>
            </a:r>
            <a:r>
              <a:rPr lang="ko-KR" altLang="en-US" dirty="0" smtClean="0"/>
              <a:t> 경우 응시한 시험 점수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환산하여 인정</a:t>
            </a:r>
            <a:endParaRPr lang="en-US" altLang="ko-KR" dirty="0" smtClean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 환경 </a:t>
            </a:r>
            <a:r>
              <a:rPr lang="en-US" altLang="ko-KR" dirty="0" smtClean="0"/>
              <a:t>(WSL </a:t>
            </a:r>
            <a:r>
              <a:rPr lang="ko-KR" altLang="en-US" dirty="0" smtClean="0"/>
              <a:t>설치 권장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(ANSI) C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소스코드 제출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과제에 대한 답안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제공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</a:t>
            </a:r>
            <a:r>
              <a:rPr lang="ko-KR" altLang="en-US" dirty="0"/>
              <a:t>과제 수</a:t>
            </a:r>
            <a:endParaRPr lang="en-US" altLang="ko-KR" dirty="0"/>
          </a:p>
          <a:p>
            <a:pPr lvl="2"/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 </a:t>
            </a:r>
            <a:r>
              <a:rPr lang="en-US" altLang="ko-KR" dirty="0" smtClean="0"/>
              <a:t>: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 smtClean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smtClean="0"/>
              <a:t>학기 </a:t>
            </a:r>
            <a:r>
              <a:rPr lang="en-US" altLang="ko-KR" dirty="0" smtClean="0"/>
              <a:t>/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 </a:t>
            </a:r>
            <a:r>
              <a:rPr lang="en-US" altLang="ko-KR" dirty="0" smtClean="0"/>
              <a:t>/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 </a:t>
            </a:r>
            <a:r>
              <a:rPr lang="en-US" altLang="ko-KR" dirty="0" smtClean="0"/>
              <a:t>: </a:t>
            </a:r>
            <a:r>
              <a:rPr lang="en-US" altLang="ko-KR" dirty="0"/>
              <a:t>8</a:t>
            </a:r>
            <a:r>
              <a:rPr lang="ko-KR" altLang="en-US" dirty="0" smtClean="0"/>
              <a:t>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515</Words>
  <Application>Microsoft Office PowerPoint</Application>
  <PresentationFormat>화면 슬라이드 쇼(4:3)</PresentationFormat>
  <Paragraphs>109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자료구조 (COSE213)</vt:lpstr>
      <vt:lpstr>강사 소개</vt:lpstr>
      <vt:lpstr>과목</vt:lpstr>
      <vt:lpstr>강의 내용 (자료구조)</vt:lpstr>
      <vt:lpstr>강의 운영</vt:lpstr>
      <vt:lpstr>수업 운영</vt:lpstr>
      <vt:lpstr>수업 운영</vt:lpstr>
      <vt:lpstr>수업 운영</vt:lpstr>
      <vt:lpstr>수업 운영</vt:lpstr>
      <vt:lpstr>당부하는 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(COSE2)</dc:title>
  <dc:creator>Microsoft Corporation</dc:creator>
  <cp:lastModifiedBy>user</cp:lastModifiedBy>
  <cp:revision>61</cp:revision>
  <dcterms:created xsi:type="dcterms:W3CDTF">2006-10-05T04:04:58Z</dcterms:created>
  <dcterms:modified xsi:type="dcterms:W3CDTF">2022-08-31T15:14:36Z</dcterms:modified>
</cp:coreProperties>
</file>