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272" r:id="rId3"/>
    <p:sldId id="273" r:id="rId4"/>
    <p:sldId id="268" r:id="rId5"/>
    <p:sldId id="271" r:id="rId6"/>
    <p:sldId id="261" r:id="rId7"/>
    <p:sldId id="263" r:id="rId8"/>
    <p:sldId id="265" r:id="rId9"/>
    <p:sldId id="267" r:id="rId10"/>
    <p:sldId id="264" r:id="rId11"/>
    <p:sldId id="266" r:id="rId12"/>
    <p:sldId id="260" r:id="rId13"/>
    <p:sldId id="262" r:id="rId14"/>
    <p:sldId id="269" r:id="rId15"/>
    <p:sldId id="270" r:id="rId16"/>
    <p:sldId id="257" r:id="rId17"/>
  </p:sldIdLst>
  <p:sldSz cx="9144000" cy="6858000" type="screen4x3"/>
  <p:notesSz cx="6858000" cy="9144000"/>
  <p:embeddedFontLst>
    <p:embeddedFont>
      <p:font typeface="D2Coding" panose="020B0609020101020101" pitchFamily="49" charset="-127"/>
      <p:regular r:id="rId19"/>
      <p:bold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108" y="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7E7F1-5D7B-4152-85F7-14F3C75DB844}" type="datetimeFigureOut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1AC64-369F-4A76-AEED-D1A5C5ACA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830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AF763-4009-4CA5-930F-2643547D4BC8}" type="datetime1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 rot="10800000">
            <a:off x="467544" y="3429000"/>
            <a:ext cx="8208912" cy="90264"/>
          </a:xfrm>
          <a:prstGeom prst="rect">
            <a:avLst/>
          </a:prstGeom>
          <a:gradFill>
            <a:gsLst>
              <a:gs pos="0">
                <a:schemeClr val="tx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4F0A3-64CA-4C64-B7AD-04828FC444EE}" type="datetime1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B049-A90C-4D9A-9A51-3CD3539681C4}" type="datetime1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>
            <a:lvl1pPr>
              <a:defRPr sz="2400" b="1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A049F-B633-4DA0-B1F1-4CA71DC99299}" type="datetime1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99792" y="6356350"/>
            <a:ext cx="3744416" cy="365125"/>
          </a:xfrm>
        </p:spPr>
        <p:txBody>
          <a:bodyPr/>
          <a:lstStyle>
            <a:lvl1pPr>
              <a:defRPr b="1"/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 rot="10800000">
            <a:off x="467544" y="1052736"/>
            <a:ext cx="8208912" cy="90264"/>
          </a:xfrm>
          <a:prstGeom prst="rect">
            <a:avLst/>
          </a:prstGeom>
          <a:gradFill>
            <a:gsLst>
              <a:gs pos="0">
                <a:schemeClr val="tx2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ABABE-8F49-42BD-BEB1-24A7281F9E98}" type="datetime1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kumimoji="0" lang="ko-KR" alt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0EEFC-5C13-4D51-8889-21C8CB13D295}" type="datetime1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D6CB-538F-4726-AD74-8606DCFC8829}" type="datetime1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78A68-59C9-4483-ADC3-A42E8C52FF08}" type="datetime1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D70FD-2920-4C0D-9039-F03AC5454AE3}" type="datetime1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C5DC6-ACD4-4049-B46C-A9CD59667F72}" type="datetime1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1A7B-FB7B-4649-9770-8B14EF6A3424}" type="datetime1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B75F-5A3C-4F03-9B7B-F1D30801B111}" type="datetime1">
              <a:rPr lang="ko-KR" altLang="en-US" smtClean="0"/>
              <a:t>2022-09-06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open4tech.com/memory-layout-embedded-c-program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 dirty="0" smtClean="0"/>
              <a:t>C </a:t>
            </a:r>
            <a:r>
              <a:rPr lang="ko-KR" altLang="en-US" sz="3200" b="1" dirty="0" smtClean="0"/>
              <a:t>언어 리뷰</a:t>
            </a:r>
            <a:r>
              <a:rPr lang="en-US" altLang="ko-KR" sz="3200" b="1" dirty="0" smtClean="0"/>
              <a:t/>
            </a:r>
            <a:br>
              <a:rPr lang="en-US" altLang="ko-KR" sz="3200" b="1" dirty="0" smtClean="0"/>
            </a:br>
            <a:r>
              <a:rPr lang="en-US" altLang="ko-KR" sz="3200" b="1" dirty="0" smtClean="0"/>
              <a:t>(memory</a:t>
            </a:r>
            <a:r>
              <a:rPr lang="ko-KR" altLang="en-US" sz="3200" b="1" dirty="0" smtClean="0"/>
              <a:t>와</a:t>
            </a:r>
            <a:r>
              <a:rPr lang="en-US" altLang="ko-KR" sz="3200" b="1" dirty="0" smtClean="0"/>
              <a:t> pointer</a:t>
            </a:r>
            <a:r>
              <a:rPr lang="ko-KR" altLang="en-US" sz="3200" b="1" dirty="0" smtClean="0"/>
              <a:t>를</a:t>
            </a:r>
            <a:r>
              <a:rPr lang="en-US" altLang="ko-KR" sz="3200" b="1" dirty="0" smtClean="0"/>
              <a:t> </a:t>
            </a:r>
            <a:r>
              <a:rPr lang="ko-KR" altLang="en-US" sz="3200" b="1" dirty="0" smtClean="0"/>
              <a:t>중심으로</a:t>
            </a:r>
            <a:r>
              <a:rPr lang="en-US" altLang="ko-KR" sz="3200" b="1" dirty="0" smtClean="0"/>
              <a:t>)</a:t>
            </a:r>
            <a:endParaRPr lang="ko-KR" altLang="en-US" sz="32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4268688"/>
            <a:ext cx="6400800" cy="1752600"/>
          </a:xfrm>
        </p:spPr>
        <p:txBody>
          <a:bodyPr>
            <a:normAutofit/>
          </a:bodyPr>
          <a:lstStyle/>
          <a:p>
            <a:r>
              <a:rPr lang="ko-KR" altLang="en-US" sz="2400" dirty="0" smtClean="0">
                <a:solidFill>
                  <a:schemeClr val="tx2">
                    <a:lumMod val="75000"/>
                  </a:schemeClr>
                </a:solidFill>
              </a:rPr>
              <a:t>고려대학교 민족문화연구원</a:t>
            </a:r>
            <a:endParaRPr lang="en-US" altLang="ko-KR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altLang="ko-KR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ko-KR" altLang="en-US" sz="2400" dirty="0" err="1" smtClean="0">
                <a:solidFill>
                  <a:schemeClr val="tx2">
                    <a:lumMod val="75000"/>
                  </a:schemeClr>
                </a:solidFill>
              </a:rPr>
              <a:t>이도길</a:t>
            </a:r>
            <a:endParaRPr lang="ko-KR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55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Function pointer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function pointer </a:t>
            </a:r>
            <a:r>
              <a:rPr lang="en-US" altLang="ko-KR" dirty="0" smtClean="0"/>
              <a:t>declaration</a:t>
            </a:r>
          </a:p>
          <a:p>
            <a:pPr lvl="1"/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return_type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(*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func_name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)(parameters) 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763688" y="2348880"/>
            <a:ext cx="5724644" cy="42473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#include &lt;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stdio.h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void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say_hello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num_times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 {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k;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for (k = 0; k &lt;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num_times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; k++)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printf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("Hello\n");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main() {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void (*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funptr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)(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);  /* function pointer */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funptr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say_hello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; /* pointer assignment */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funptr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(3); /* function call */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return 0;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1859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Function pointer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Function pointers as arguments</a:t>
            </a:r>
          </a:p>
          <a:p>
            <a:pPr lvl="1"/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예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 void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qsort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(void *base,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size_t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nmemb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size_t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size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b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(*</a:t>
            </a:r>
            <a:r>
              <a:rPr lang="en-US" altLang="ko-KR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compar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)(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const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void *,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const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void *));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763688" y="2348880"/>
            <a:ext cx="5256584" cy="433965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#include &lt;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stdio.h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#include &lt;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stdlib.h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compare (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const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void *elem1, 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const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void *elem2) {</a:t>
            </a: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if ((*(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*)elem1) == (*(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*)elem2))</a:t>
            </a: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    return 0;</a:t>
            </a: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else if ((*(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*)elem1) &lt; (*(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*)elem2))</a:t>
            </a: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    return -1;</a:t>
            </a: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else</a:t>
            </a: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    return 1;</a:t>
            </a: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} </a:t>
            </a:r>
          </a:p>
          <a:p>
            <a:endParaRPr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main() {</a:t>
            </a: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arr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[5] = {52, 23, 56, 19, 4};</a:t>
            </a: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width, 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sizeof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arr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)/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sizeof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arr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[0]);</a:t>
            </a: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width = 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sizeof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arr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[0]);</a:t>
            </a: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qsort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((void *)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arr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, width, compare);</a:t>
            </a: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for (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= 0; 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&lt; 5; 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++)</a:t>
            </a: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        </a:t>
            </a:r>
            <a:r>
              <a:rPr lang="en-US" altLang="ko-KR" sz="12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printf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("%d ", </a:t>
            </a:r>
            <a:r>
              <a:rPr lang="en-US" altLang="ko-KR" sz="12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arr</a:t>
            </a:r>
            <a:r>
              <a:rPr lang="en-US" altLang="ko-KR" sz="1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[</a:t>
            </a:r>
            <a:r>
              <a:rPr lang="en-US" altLang="ko-KR" sz="1200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i</a:t>
            </a:r>
            <a:r>
              <a:rPr lang="en-US" altLang="ko-KR" sz="1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]);</a:t>
            </a:r>
            <a:endParaRPr lang="en-US" altLang="ko-KR" sz="1200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return 0;</a:t>
            </a:r>
          </a:p>
          <a:p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en-US" altLang="ko-KR" sz="1200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3555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함수로의 인자 전달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Call-by-value</a:t>
            </a:r>
          </a:p>
          <a:p>
            <a:pPr lvl="1"/>
            <a:r>
              <a:rPr lang="ko-KR" altLang="en-US" dirty="0" smtClean="0"/>
              <a:t>함수의 매개변수는 모두 값으로 전달됨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복사본이 만들어짐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선언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호출시</a:t>
            </a:r>
            <a:r>
              <a:rPr lang="ko-KR" altLang="en-US" dirty="0" smtClean="0"/>
              <a:t> 포인터를 사용하는 이유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인자의 내용을 변경해야 할 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scanf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("%d", &amp;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num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1"/>
            <a:r>
              <a:rPr lang="ko-KR" altLang="en-US" dirty="0" smtClean="0"/>
              <a:t>커다란 변수를 복사하는 것보다는 포인터를 넘겨주고 해당 변수의 내용을 수정하는 것이 효율적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645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동적 메모리 할당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관련 함수들</a:t>
            </a:r>
            <a:endParaRPr lang="en-US" altLang="ko-KR" dirty="0" smtClean="0"/>
          </a:p>
          <a:p>
            <a:pPr lvl="1"/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void *</a:t>
            </a:r>
            <a:r>
              <a:rPr lang="en-US" altLang="ko-KR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malloc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size_t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 size</a:t>
            </a:r>
            <a:r>
              <a:rPr lang="en-US" altLang="ko-KR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dirty="0" smtClean="0"/>
              <a:t>size</a:t>
            </a:r>
            <a:r>
              <a:rPr lang="ko-KR" altLang="en-US" dirty="0" smtClean="0"/>
              <a:t>만큼의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연속된 메모리 </a:t>
            </a:r>
            <a:r>
              <a:rPr lang="ko-KR" altLang="en-US" dirty="0" err="1" smtClean="0"/>
              <a:t>블락을</a:t>
            </a:r>
            <a:r>
              <a:rPr lang="ko-KR" altLang="en-US" dirty="0" smtClean="0"/>
              <a:t> 할당하고 포인터를 반환</a:t>
            </a:r>
            <a:endParaRPr lang="en-US" altLang="ko-KR" dirty="0" smtClean="0"/>
          </a:p>
          <a:p>
            <a:pPr lvl="1"/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void *</a:t>
            </a:r>
            <a:r>
              <a:rPr lang="en-US" altLang="ko-KR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calloc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size_t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nmemb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size_t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 size</a:t>
            </a:r>
            <a:r>
              <a:rPr lang="en-US" altLang="ko-KR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ko-KR" altLang="en-US" dirty="0" smtClean="0"/>
              <a:t>각 </a:t>
            </a:r>
            <a:r>
              <a:rPr lang="en-US" altLang="ko-KR" dirty="0" smtClean="0"/>
              <a:t>size</a:t>
            </a:r>
            <a:r>
              <a:rPr lang="ko-KR" altLang="en-US" dirty="0" smtClean="0"/>
              <a:t>만큼의 </a:t>
            </a:r>
            <a:r>
              <a:rPr lang="en-US" altLang="ko-KR" dirty="0" err="1" smtClean="0"/>
              <a:t>nmemb</a:t>
            </a:r>
            <a:r>
              <a:rPr lang="ko-KR" altLang="en-US" dirty="0" smtClean="0"/>
              <a:t>개의 아이템에 대한 연속된 메모리 </a:t>
            </a:r>
            <a:r>
              <a:rPr lang="ko-KR" altLang="en-US" dirty="0" err="1" smtClean="0"/>
              <a:t>블락을</a:t>
            </a:r>
            <a:r>
              <a:rPr lang="ko-KR" altLang="en-US" dirty="0" smtClean="0"/>
              <a:t> 할당하고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초기화</a:t>
            </a:r>
            <a:endParaRPr lang="en-US" altLang="ko-KR" dirty="0" smtClean="0"/>
          </a:p>
          <a:p>
            <a:pPr lvl="1"/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void *</a:t>
            </a:r>
            <a:r>
              <a:rPr lang="en-US" altLang="ko-KR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realloc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(void *</a:t>
            </a:r>
            <a:r>
              <a:rPr lang="en-US" altLang="ko-KR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, </a:t>
            </a:r>
            <a:r>
              <a:rPr lang="en-US" altLang="ko-KR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size_t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 size</a:t>
            </a:r>
            <a:r>
              <a:rPr lang="en-US" altLang="ko-KR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dirty="0" err="1" smtClean="0"/>
              <a:t>Ptr</a:t>
            </a:r>
            <a:r>
              <a:rPr lang="ko-KR" altLang="en-US" dirty="0" smtClean="0"/>
              <a:t>가 가리키는 메모리의 크기를 </a:t>
            </a:r>
            <a:r>
              <a:rPr lang="en-US" altLang="ko-KR" dirty="0" smtClean="0"/>
              <a:t>size</a:t>
            </a:r>
            <a:r>
              <a:rPr lang="ko-KR" altLang="en-US" dirty="0" smtClean="0"/>
              <a:t>만큼 변화시킴</a:t>
            </a:r>
            <a:endParaRPr lang="en-US" altLang="ko-KR" dirty="0" smtClean="0"/>
          </a:p>
          <a:p>
            <a:pPr lvl="1"/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void free(void *</a:t>
            </a:r>
            <a:r>
              <a:rPr lang="en-US" altLang="ko-KR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);</a:t>
            </a:r>
          </a:p>
          <a:p>
            <a:pPr lvl="2"/>
            <a:r>
              <a:rPr lang="en-US" altLang="ko-KR" dirty="0" err="1" smtClean="0"/>
              <a:t>ptr</a:t>
            </a:r>
            <a:r>
              <a:rPr lang="ko-KR" altLang="en-US" dirty="0" smtClean="0"/>
              <a:t>가 가리키는 메모리 </a:t>
            </a:r>
            <a:r>
              <a:rPr lang="ko-KR" altLang="en-US" dirty="0" err="1" smtClean="0"/>
              <a:t>블락을</a:t>
            </a:r>
            <a:r>
              <a:rPr lang="ko-KR" altLang="en-US" dirty="0" smtClean="0"/>
              <a:t> 해제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주의사항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할당된 메모리는 반드시 해제해야 함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5129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Memory leak (</a:t>
            </a:r>
            <a:r>
              <a:rPr lang="ko-KR" altLang="en-US" dirty="0" smtClean="0"/>
              <a:t>메모리 누수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메모리의 주소를 잃어버리는 경우</a:t>
            </a:r>
            <a:endParaRPr lang="en-US" altLang="ko-KR" dirty="0" smtClean="0"/>
          </a:p>
          <a:p>
            <a:r>
              <a:rPr lang="en-US" altLang="ko-KR" dirty="0" smtClean="0"/>
              <a:t>free </a:t>
            </a:r>
            <a:r>
              <a:rPr lang="ko-KR" altLang="en-US" dirty="0" smtClean="0"/>
              <a:t>함수가 호출되지 않은 경우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프로그램이 종료되어도 </a:t>
            </a:r>
            <a:r>
              <a:rPr lang="en-US" altLang="ko-KR" dirty="0" smtClean="0"/>
              <a:t>heap</a:t>
            </a:r>
            <a:r>
              <a:rPr lang="ko-KR" altLang="en-US" dirty="0" smtClean="0"/>
              <a:t>에 할당된 메모리가 반환되지 않음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가용 메모리의 양 감소 </a:t>
            </a:r>
            <a:r>
              <a:rPr lang="en-US" altLang="ko-KR" dirty="0" smtClean="0">
                <a:sym typeface="Wingdings" panose="05000000000000000000" pitchFamily="2" charset="2"/>
              </a:rPr>
              <a:t/>
            </a:r>
            <a:br>
              <a:rPr lang="en-US" altLang="ko-KR" dirty="0" smtClean="0">
                <a:sym typeface="Wingdings" panose="05000000000000000000" pitchFamily="2" charset="2"/>
              </a:rPr>
            </a:b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반복적인 누수가 발생하면 </a:t>
            </a:r>
            <a:r>
              <a:rPr lang="en-US" altLang="ko-KR" dirty="0" smtClean="0">
                <a:sym typeface="Wingdings" panose="05000000000000000000" pitchFamily="2" charset="2"/>
              </a:rPr>
              <a:t>out of memory </a:t>
            </a:r>
            <a:r>
              <a:rPr lang="ko-KR" altLang="en-US" dirty="0" smtClean="0">
                <a:sym typeface="Wingdings" panose="05000000000000000000" pitchFamily="2" charset="2"/>
              </a:rPr>
              <a:t>오류 발생</a:t>
            </a:r>
            <a:r>
              <a:rPr lang="en-US" altLang="ko-KR" dirty="0" smtClean="0">
                <a:sym typeface="Wingdings" panose="05000000000000000000" pitchFamily="2" charset="2"/>
              </a:rPr>
              <a:t>!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흔한 프로그래밍 실수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/>
              <a:t>해제된 포인터를 사용하는 경우 </a:t>
            </a:r>
            <a:r>
              <a:rPr lang="en-US" altLang="ko-KR" dirty="0" smtClean="0"/>
              <a:t>(dangling pointer)</a:t>
            </a:r>
          </a:p>
          <a:p>
            <a:pPr lvl="1"/>
            <a:r>
              <a:rPr lang="en-US" altLang="ko-KR" dirty="0" smtClean="0"/>
              <a:t>Double free (</a:t>
            </a:r>
            <a:r>
              <a:rPr lang="ko-KR" altLang="en-US" dirty="0" smtClean="0"/>
              <a:t>이중 해제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할당 범위를 벗어난 메모리 영역에 접근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7296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가변 길이 배열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함수 내에서 변수 기반의 크기를 가지는 배열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C99 </a:t>
            </a:r>
            <a:r>
              <a:rPr lang="ko-KR" altLang="en-US" dirty="0" smtClean="0"/>
              <a:t>표준</a:t>
            </a:r>
            <a:endParaRPr lang="en-US" altLang="ko-KR" dirty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a[size]; // size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가 변수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배열을 위한 메모리 할당이 </a:t>
            </a:r>
            <a:r>
              <a:rPr lang="en-US" altLang="ko-KR" dirty="0" smtClean="0"/>
              <a:t>runtime</a:t>
            </a:r>
            <a:r>
              <a:rPr lang="ko-KR" altLang="en-US" dirty="0" smtClean="0"/>
              <a:t>에 결정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함수가 종료될 때 메모리가 자동으로 해제됨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함수는 이 메모리에 대한 포인터를 반환하면 안 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크기가 결정된 후에는 크기를 변경할 수 없음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58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valgrind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프로그램의 디버깅과 프로파일링을 위한 도구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/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$ 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sudo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apt install 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valgrind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dirty="0"/>
          </a:p>
          <a:p>
            <a:r>
              <a:rPr lang="ko-KR" altLang="en-US" dirty="0" smtClean="0"/>
              <a:t>프로그램 </a:t>
            </a:r>
            <a:r>
              <a:rPr lang="ko-KR" altLang="en-US" dirty="0" err="1" smtClean="0"/>
              <a:t>실행문</a:t>
            </a:r>
            <a:r>
              <a:rPr lang="ko-KR" altLang="en-US" dirty="0" smtClean="0"/>
              <a:t> 앞에 </a:t>
            </a:r>
            <a:r>
              <a:rPr lang="en-US" altLang="ko-KR" dirty="0" err="1" smtClean="0"/>
              <a:t>valgrind</a:t>
            </a:r>
            <a:r>
              <a:rPr lang="ko-KR" altLang="en-US" dirty="0" smtClean="0"/>
              <a:t>를 입력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$ 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valgrind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a.out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151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Preparation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OS (</a:t>
            </a:r>
            <a:r>
              <a:rPr lang="ko-KR" altLang="en-US" dirty="0" smtClean="0"/>
              <a:t>운영체제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컴퓨터 자원을 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사용자를 위한 소프트웨어를 제공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사용자와 하드웨어간의 인터페이스 역할을 수행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C compiler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Text editor</a:t>
            </a:r>
          </a:p>
          <a:p>
            <a:pPr lvl="1"/>
            <a:r>
              <a:rPr lang="ko-KR" altLang="en-US" dirty="0" smtClean="0"/>
              <a:t>소스코드</a:t>
            </a:r>
            <a:r>
              <a:rPr lang="en-US" altLang="ko-KR" dirty="0" smtClean="0"/>
              <a:t>(.c, .h) </a:t>
            </a:r>
            <a:r>
              <a:rPr lang="ko-KR" altLang="en-US" dirty="0" smtClean="0"/>
              <a:t>작성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7" y="2924944"/>
            <a:ext cx="6023041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15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Program output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sea.c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컴파일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실행</a:t>
            </a:r>
            <a:endParaRPr lang="en-US" altLang="ko-KR" dirty="0" smtClean="0"/>
          </a:p>
          <a:p>
            <a:pPr lvl="1"/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$ ./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a.out</a:t>
            </a:r>
            <a:endParaRPr lang="en-US" altLang="ko-KR" dirty="0" smtClean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ko-KR" altLang="en-US" dirty="0" smtClean="0"/>
              <a:t>결과</a:t>
            </a:r>
            <a:r>
              <a:rPr lang="en-US" altLang="ko-KR" dirty="0"/>
              <a:t> :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from sea to shining C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1757715"/>
            <a:ext cx="4570482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#include &lt;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stdio.h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main(void)</a:t>
            </a:r>
          </a:p>
          <a:p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printf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 “from sea to shining C\n”);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return 0;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31840" y="4377298"/>
            <a:ext cx="2262158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$ </a:t>
            </a:r>
            <a:r>
              <a:rPr lang="ko-KR" altLang="en-US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gcc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-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o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dirty="0" err="1">
                <a:latin typeface="D2Coding" panose="020B0609020101020101" pitchFamily="49" charset="-127"/>
                <a:ea typeface="D2Coding" panose="020B0609020101020101" pitchFamily="49" charset="-127"/>
              </a:rPr>
              <a:t>sea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sea.c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sea </a:t>
            </a:r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생성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043608" y="4377298"/>
            <a:ext cx="1454244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$ 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gcc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sea.c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a.out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dirty="0">
                <a:latin typeface="D2Coding" panose="020B0609020101020101" pitchFamily="49" charset="-127"/>
                <a:ea typeface="D2Coding" panose="020B0609020101020101" pitchFamily="49" charset="-127"/>
              </a:rPr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73689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변수의 유형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static(</a:t>
            </a:r>
            <a:r>
              <a:rPr lang="ko-KR" altLang="en-US" dirty="0" smtClean="0"/>
              <a:t>정적</a:t>
            </a:r>
            <a:r>
              <a:rPr lang="en-US" altLang="ko-KR" dirty="0" smtClean="0"/>
              <a:t>) / global(</a:t>
            </a:r>
            <a:r>
              <a:rPr lang="ko-KR" altLang="en-US" dirty="0" smtClean="0"/>
              <a:t>전역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정적</a:t>
            </a:r>
            <a:r>
              <a:rPr lang="en-US" altLang="ko-KR" dirty="0" smtClean="0"/>
              <a:t>/</a:t>
            </a:r>
            <a:r>
              <a:rPr lang="ko-KR" altLang="en-US" dirty="0" smtClean="0"/>
              <a:t>전역 변수들은 프로그램이 시작될 때 메모리 공간에 할당되고 프로그램이 종료될 때까지 남아있음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전역 변수는 모든 함수에서 접근할 수 있음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정적 변수의 접근 범위</a:t>
            </a:r>
            <a:r>
              <a:rPr lang="en-US" altLang="ko-KR" dirty="0" smtClean="0"/>
              <a:t>(scope)</a:t>
            </a:r>
            <a:r>
              <a:rPr lang="ko-KR" altLang="en-US" dirty="0" smtClean="0"/>
              <a:t>는 해당 변수를 선언한 함수로 제한됨</a:t>
            </a:r>
            <a:endParaRPr lang="en-US" altLang="ko-KR" dirty="0" smtClean="0"/>
          </a:p>
          <a:p>
            <a:r>
              <a:rPr lang="en-US" altLang="ko-KR" dirty="0" smtClean="0"/>
              <a:t>automatic(</a:t>
            </a:r>
            <a:r>
              <a:rPr lang="ko-KR" altLang="en-US" dirty="0" smtClean="0"/>
              <a:t>자동</a:t>
            </a:r>
            <a:r>
              <a:rPr lang="en-US" altLang="ko-KR" dirty="0" smtClean="0"/>
              <a:t>) / local(</a:t>
            </a:r>
            <a:r>
              <a:rPr lang="ko-KR" altLang="en-US" dirty="0" smtClean="0"/>
              <a:t>지역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함수</a:t>
            </a:r>
            <a:r>
              <a:rPr lang="en-US" altLang="ko-KR" dirty="0" smtClean="0"/>
              <a:t> </a:t>
            </a:r>
            <a:r>
              <a:rPr lang="ko-KR" altLang="en-US" dirty="0" smtClean="0"/>
              <a:t>안에서 선언되는 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접근 범위는 함수 내로 제한되고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함수가 호출되는 동안만 존재</a:t>
            </a:r>
            <a:endParaRPr lang="en-US" altLang="ko-KR" dirty="0" smtClean="0"/>
          </a:p>
          <a:p>
            <a:r>
              <a:rPr lang="en-US" altLang="ko-KR" dirty="0" smtClean="0"/>
              <a:t>dynamic(</a:t>
            </a:r>
            <a:r>
              <a:rPr lang="ko-KR" altLang="en-US" dirty="0" smtClean="0"/>
              <a:t>동적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Heap </a:t>
            </a:r>
            <a:r>
              <a:rPr lang="ko-KR" altLang="en-US" dirty="0" smtClean="0"/>
              <a:t>메모리 영역에 할당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메모리 해제</a:t>
            </a:r>
            <a:r>
              <a:rPr lang="en-US" altLang="ko-KR" dirty="0" smtClean="0"/>
              <a:t>(release)</a:t>
            </a:r>
            <a:r>
              <a:rPr lang="ko-KR" altLang="en-US" dirty="0" smtClean="0"/>
              <a:t>하기 전까지 메모리에 존재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3856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메모리 </a:t>
            </a:r>
            <a:r>
              <a:rPr lang="ko-KR" altLang="en-US" smtClean="0"/>
              <a:t>레이아웃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15616" y="6102011"/>
            <a:ext cx="7182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https://open4tech.com/memory-layout-embedded-c-programs/</a:t>
            </a:r>
            <a:endParaRPr lang="ko-KR" altLang="en-US" dirty="0"/>
          </a:p>
        </p:txBody>
      </p:sp>
      <p:pic>
        <p:nvPicPr>
          <p:cNvPr id="1026" name="Picture 2" descr="https://open4tech.com/wp-content/uploads/2017/04/Memory_Layou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238" y="1715243"/>
            <a:ext cx="4359002" cy="438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761644" y="5795972"/>
            <a:ext cx="1430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/>
              <a:t>low </a:t>
            </a:r>
            <a:r>
              <a:rPr lang="en-US" altLang="ko-KR" dirty="0" smtClean="0"/>
              <a:t>address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5724128" y="1484784"/>
            <a:ext cx="15279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/>
              <a:t>high address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7587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메모리 할당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변수 </a:t>
            </a:r>
            <a:r>
              <a:rPr lang="ko-KR" altLang="en-US" dirty="0" err="1" smtClean="0"/>
              <a:t>선언시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Stack </a:t>
            </a:r>
            <a:r>
              <a:rPr lang="ko-KR" altLang="en-US" dirty="0" smtClean="0"/>
              <a:t>메모리 영역에 자동으로 공간을 할</a:t>
            </a:r>
            <a:r>
              <a:rPr lang="ko-KR" altLang="en-US" dirty="0"/>
              <a:t>당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배열</a:t>
            </a:r>
            <a:r>
              <a:rPr lang="en-US" altLang="ko-KR" dirty="0" smtClean="0"/>
              <a:t>(array)</a:t>
            </a:r>
            <a:r>
              <a:rPr lang="ko-KR" altLang="en-US" dirty="0" smtClean="0"/>
              <a:t>은 메모리의 연속된 공간</a:t>
            </a:r>
            <a:r>
              <a:rPr lang="en-US" altLang="ko-KR" dirty="0" smtClean="0"/>
              <a:t>(contiguous blocks)</a:t>
            </a:r>
            <a:r>
              <a:rPr lang="ko-KR" altLang="en-US" dirty="0" smtClean="0"/>
              <a:t>에 할당됨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Dynamic </a:t>
            </a:r>
            <a:r>
              <a:rPr lang="en-US" altLang="ko-KR" dirty="0"/>
              <a:t>memory allocation</a:t>
            </a:r>
            <a:r>
              <a:rPr lang="en-US" altLang="ko-KR" b="0" dirty="0"/>
              <a:t> is the process of allocating and freeing </a:t>
            </a:r>
            <a:r>
              <a:rPr lang="en-US" altLang="ko-KR" b="0" dirty="0" smtClean="0"/>
              <a:t>memory as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needed</a:t>
            </a:r>
          </a:p>
          <a:p>
            <a:pPr lvl="1"/>
            <a:r>
              <a:rPr lang="en-US" altLang="ko-KR" dirty="0" smtClean="0"/>
              <a:t>Heap </a:t>
            </a:r>
            <a:r>
              <a:rPr lang="ko-KR" altLang="en-US" dirty="0" smtClean="0"/>
              <a:t>영역에 메모리를 할당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619672" y="1772816"/>
            <a:ext cx="4916731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x;</a:t>
            </a:r>
            <a:b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printf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("%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ld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", 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sizeof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x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));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/* output: 4 */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19672" y="3790781"/>
            <a:ext cx="5262979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arr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[10];</a:t>
            </a:r>
            <a:b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printf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("%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ld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",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sizeof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arr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)); /* output: 40 */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10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Pointer (</a:t>
            </a:r>
            <a:r>
              <a:rPr lang="ko-KR" altLang="en-US" dirty="0" smtClean="0"/>
              <a:t>포인터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포인터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메모리 위치의 주소를 저장하는 변수</a:t>
            </a:r>
            <a:endParaRPr lang="en-US" altLang="ko-KR" dirty="0" smtClean="0"/>
          </a:p>
          <a:p>
            <a:r>
              <a:rPr lang="ko-KR" altLang="en-US" dirty="0" smtClean="0"/>
              <a:t>참조</a:t>
            </a:r>
            <a:r>
              <a:rPr lang="en-US" altLang="ko-KR" dirty="0" smtClean="0"/>
              <a:t>(referencing)</a:t>
            </a:r>
          </a:p>
          <a:p>
            <a:pPr lvl="1"/>
            <a:r>
              <a:rPr lang="en-US" altLang="ko-KR" dirty="0"/>
              <a:t>Pointers can be assigned the address of a variable using </a:t>
            </a:r>
            <a:r>
              <a:rPr lang="en-US" altLang="ko-KR" dirty="0" smtClean="0"/>
              <a:t>the </a:t>
            </a:r>
            <a:r>
              <a:rPr lang="en-US" altLang="ko-KR" dirty="0" smtClean="0">
                <a:solidFill>
                  <a:srgbClr val="FF0000"/>
                </a:solidFill>
              </a:rPr>
              <a:t>&amp; operator</a:t>
            </a:r>
          </a:p>
          <a:p>
            <a:r>
              <a:rPr lang="ko-KR" altLang="en-US" dirty="0" err="1" smtClean="0"/>
              <a:t>역참조</a:t>
            </a:r>
            <a:r>
              <a:rPr lang="en-US" altLang="ko-KR" dirty="0" smtClean="0"/>
              <a:t>(dereferencing)</a:t>
            </a:r>
          </a:p>
          <a:p>
            <a:pPr lvl="1"/>
            <a:r>
              <a:rPr lang="en-US" altLang="ko-KR" dirty="0" smtClean="0"/>
              <a:t>To see what a pointer is pointing to, use </a:t>
            </a:r>
            <a:r>
              <a:rPr lang="en-US" altLang="ko-KR" dirty="0" smtClean="0">
                <a:solidFill>
                  <a:srgbClr val="FF0000"/>
                </a:solidFill>
              </a:rPr>
              <a:t>* operator</a:t>
            </a:r>
            <a:r>
              <a:rPr lang="en-US" altLang="ko-KR" dirty="0" smtClean="0"/>
              <a:t>, as in *p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87624" y="4377298"/>
            <a:ext cx="2146742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sv-SE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int x = 12;</a:t>
            </a:r>
            <a:br>
              <a:rPr lang="sv-SE" altLang="ko-KR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sv-SE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int *p = NULL;</a:t>
            </a:r>
            <a:br>
              <a:rPr lang="sv-SE" altLang="ko-KR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sv-SE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int **ptr = NULL;</a:t>
            </a:r>
            <a:br>
              <a:rPr lang="sv-SE" altLang="ko-KR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sv-SE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 = &amp;x;</a:t>
            </a:r>
            <a:br>
              <a:rPr lang="sv-SE" altLang="ko-KR" dirty="0">
                <a:latin typeface="D2Coding" panose="020B0609020101020101" pitchFamily="49" charset="-127"/>
                <a:ea typeface="D2Coding" panose="020B0609020101020101" pitchFamily="49" charset="-127"/>
              </a:rPr>
            </a:br>
            <a:r>
              <a:rPr lang="sv-SE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ptr = &amp;p;</a:t>
            </a:r>
            <a:endParaRPr lang="ko-KR" altLang="en-US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7125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Void pointer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 void pointer is used to refer to any address type in </a:t>
            </a:r>
            <a:r>
              <a:rPr lang="en-US" altLang="ko-KR" dirty="0" smtClean="0"/>
              <a:t>memory</a:t>
            </a:r>
          </a:p>
          <a:p>
            <a:pPr lvl="1"/>
            <a:r>
              <a:rPr lang="ko-KR" altLang="en-US" dirty="0" smtClean="0"/>
              <a:t>어떤 데이터 타입도 참조할 수 있는 범용 포인터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)</a:t>
            </a:r>
            <a:r>
              <a:rPr lang="en-US" altLang="ko-KR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void</a:t>
            </a:r>
            <a:r>
              <a:rPr lang="en-US" altLang="ko-KR" b="1" dirty="0">
                <a:latin typeface="D2Coding" panose="020B0609020101020101" pitchFamily="49" charset="-127"/>
                <a:ea typeface="D2Coding" panose="020B0609020101020101" pitchFamily="49" charset="-127"/>
              </a:rPr>
              <a:t> *</a:t>
            </a:r>
            <a:r>
              <a:rPr lang="en-US" altLang="ko-KR" b="1" dirty="0" err="1"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b="1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err="1" smtClean="0"/>
              <a:t>역참조할</a:t>
            </a:r>
            <a:r>
              <a:rPr lang="ko-KR" altLang="en-US" dirty="0" smtClean="0"/>
              <a:t> 때는 </a:t>
            </a:r>
            <a:r>
              <a:rPr lang="ko-KR" altLang="en-US" dirty="0" err="1" smtClean="0"/>
              <a:t>형변환</a:t>
            </a:r>
            <a:r>
              <a:rPr lang="en-US" altLang="ko-KR" dirty="0" smtClean="0"/>
              <a:t>(casting)</a:t>
            </a:r>
            <a:r>
              <a:rPr lang="ko-KR" altLang="en-US" dirty="0" smtClean="0"/>
              <a:t>해야 함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763688" y="3602047"/>
            <a:ext cx="6532558" cy="31393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x = 33;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float y = 12.4;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char c = 'a';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void *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= &amp;x;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printf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("void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points to %d\n", *((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*)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));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= &amp;y;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printf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("void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points to %f\n", *((float *)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));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= &amp;c;</a:t>
            </a: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  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printf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("void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points to %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c\n",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*((char *)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ptr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));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3081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배열과 포인터의 관계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배열의 이름은 배열의 첫번째 </a:t>
            </a:r>
            <a:r>
              <a:rPr lang="en-US" altLang="ko-KR" dirty="0" smtClean="0"/>
              <a:t>element</a:t>
            </a:r>
            <a:r>
              <a:rPr lang="ko-KR" altLang="en-US" dirty="0" smtClean="0"/>
              <a:t>를 가리키는 주소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포인터 연산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763688" y="2348880"/>
            <a:ext cx="3877985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vector[5] = {1, 2, 3, 4, 5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};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int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*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pv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= 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vector;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*(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pv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 + 3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) = 6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// </a:t>
            </a:r>
            <a:r>
              <a:rPr lang="en-US" altLang="ko-KR" dirty="0" err="1">
                <a:latin typeface="D2Coding" panose="020B0609020101020101" pitchFamily="49" charset="-127"/>
                <a:ea typeface="D2Coding" panose="020B0609020101020101" pitchFamily="49" charset="-127"/>
              </a:rPr>
              <a:t>pv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</a:rPr>
              <a:t>[3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] = 6;</a:t>
            </a:r>
          </a:p>
          <a:p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pv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++;</a:t>
            </a:r>
          </a:p>
          <a:p>
            <a:r>
              <a:rPr lang="ko-KR" altLang="en-US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dirty="0" err="1" smtClean="0">
                <a:latin typeface="D2Coding" panose="020B0609020101020101" pitchFamily="49" charset="-127"/>
                <a:ea typeface="D2Coding" panose="020B0609020101020101" pitchFamily="49" charset="-127"/>
              </a:rPr>
              <a:t>pv</a:t>
            </a:r>
            <a:r>
              <a:rPr lang="en-US" altLang="ko-KR" dirty="0" smtClean="0">
                <a:latin typeface="D2Coding" panose="020B0609020101020101" pitchFamily="49" charset="-127"/>
                <a:ea typeface="D2Coding" panose="020B0609020101020101" pitchFamily="49" charset="-127"/>
              </a:rPr>
              <a:t>; // vector[1];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4988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4193</TotalTime>
  <Words>910</Words>
  <Application>Microsoft Office PowerPoint</Application>
  <PresentationFormat>화면 슬라이드 쇼(4:3)</PresentationFormat>
  <Paragraphs>209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Arial</vt:lpstr>
      <vt:lpstr>D2Coding</vt:lpstr>
      <vt:lpstr>Wingdings</vt:lpstr>
      <vt:lpstr>맑은 고딕</vt:lpstr>
      <vt:lpstr>Office 테마</vt:lpstr>
      <vt:lpstr>C 언어 리뷰 (memory와 pointer를 중심으로)</vt:lpstr>
      <vt:lpstr>Preparation</vt:lpstr>
      <vt:lpstr>Program output</vt:lpstr>
      <vt:lpstr>변수의 유형</vt:lpstr>
      <vt:lpstr>메모리 레이아웃</vt:lpstr>
      <vt:lpstr>메모리 할당</vt:lpstr>
      <vt:lpstr>Pointer (포인터)</vt:lpstr>
      <vt:lpstr>Void pointer</vt:lpstr>
      <vt:lpstr>배열과 포인터의 관계</vt:lpstr>
      <vt:lpstr>Function pointer</vt:lpstr>
      <vt:lpstr>Function pointer</vt:lpstr>
      <vt:lpstr>함수로의 인자 전달</vt:lpstr>
      <vt:lpstr>동적 메모리 할당</vt:lpstr>
      <vt:lpstr>Memory leak (메모리 누수)</vt:lpstr>
      <vt:lpstr>가변 길이 배열</vt:lpstr>
      <vt:lpstr>valgrind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C언어 리뷰</dc:title>
  <dc:creator>Microsoft Corporation</dc:creator>
  <cp:lastModifiedBy>user</cp:lastModifiedBy>
  <cp:revision>100</cp:revision>
  <dcterms:created xsi:type="dcterms:W3CDTF">2006-10-05T04:04:58Z</dcterms:created>
  <dcterms:modified xsi:type="dcterms:W3CDTF">2022-09-06T02:08:03Z</dcterms:modified>
</cp:coreProperties>
</file>