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95" r:id="rId4"/>
    <p:sldId id="290" r:id="rId5"/>
    <p:sldId id="296" r:id="rId6"/>
    <p:sldId id="299" r:id="rId7"/>
    <p:sldId id="297" r:id="rId8"/>
    <p:sldId id="301" r:id="rId9"/>
    <p:sldId id="302" r:id="rId10"/>
    <p:sldId id="298" r:id="rId11"/>
    <p:sldId id="300" r:id="rId12"/>
    <p:sldId id="273" r:id="rId13"/>
    <p:sldId id="274" r:id="rId14"/>
    <p:sldId id="265" r:id="rId15"/>
    <p:sldId id="269" r:id="rId16"/>
    <p:sldId id="266" r:id="rId17"/>
    <p:sldId id="267" r:id="rId18"/>
    <p:sldId id="272" r:id="rId19"/>
    <p:sldId id="271" r:id="rId20"/>
    <p:sldId id="282" r:id="rId21"/>
    <p:sldId id="281" r:id="rId22"/>
    <p:sldId id="276" r:id="rId23"/>
    <p:sldId id="288" r:id="rId24"/>
    <p:sldId id="277" r:id="rId25"/>
    <p:sldId id="287" r:id="rId26"/>
    <p:sldId id="278" r:id="rId27"/>
    <p:sldId id="279" r:id="rId28"/>
    <p:sldId id="286" r:id="rId29"/>
    <p:sldId id="291" r:id="rId30"/>
    <p:sldId id="280" r:id="rId31"/>
    <p:sldId id="292" r:id="rId32"/>
    <p:sldId id="293" r:id="rId33"/>
    <p:sldId id="275" r:id="rId3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D2Coding" panose="020B0609020101020101" pitchFamily="49" charset="-127"/>
      <p:regular r:id="rId38"/>
      <p:bold r:id="rId39"/>
    </p:embeddedFont>
    <p:embeddedFont>
      <p:font typeface="나눔고딕코딩" panose="020B0600000101010101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d2codingfont/" TargetMode="External"/><Relationship Id="rId2" Type="http://schemas.openxmlformats.org/officeDocument/2006/relationships/hyperlink" Target="https://notepad-plus-plus.org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slstore" TargetMode="External"/><Relationship Id="rId2" Type="http://schemas.openxmlformats.org/officeDocument/2006/relationships/hyperlink" Target="https://docs.microsoft.com/ko-kr/windows/wsl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WSL </a:t>
            </a:r>
            <a:r>
              <a:rPr lang="ko-KR" altLang="en-US" sz="3200" b="1" dirty="0" smtClean="0"/>
              <a:t>설치와 기본 리눅스 명령어 사용법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고려대학교 민족문화연구원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</a:rPr>
              <a:t>이도길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편집기 및 폰트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Notepad++</a:t>
            </a:r>
          </a:p>
          <a:p>
            <a:pPr lvl="1"/>
            <a:r>
              <a:rPr lang="en-US" altLang="ko-KR" dirty="0">
                <a:hlinkClick r:id="rId2"/>
              </a:rPr>
              <a:t>https://notepad-plus-plus.org/download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개발자용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폰트 </a:t>
            </a:r>
            <a:r>
              <a:rPr lang="en-US" altLang="ko-KR" dirty="0" smtClean="0"/>
              <a:t>(D2Coding)</a:t>
            </a:r>
          </a:p>
          <a:p>
            <a:pPr lvl="1"/>
            <a:r>
              <a:rPr lang="en-US" altLang="ko-KR" dirty="0">
                <a:hlinkClick r:id="rId3"/>
              </a:rPr>
              <a:t>https://github.com/naver/d2codingfont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편집기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Notepad++</a:t>
            </a:r>
            <a:r>
              <a:rPr lang="ko-KR" altLang="en-US" dirty="0"/>
              <a:t>에서 폰트 설정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메뉴</a:t>
            </a:r>
            <a:r>
              <a:rPr lang="en-US" altLang="ko-KR" dirty="0"/>
              <a:t>) </a:t>
            </a:r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형식 </a:t>
            </a:r>
            <a:r>
              <a:rPr lang="ko-KR" altLang="en-US" dirty="0">
                <a:sym typeface="Wingdings" panose="05000000000000000000" pitchFamily="2" charset="2"/>
              </a:rPr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 Global Styles  Default Style  </a:t>
            </a:r>
            <a:r>
              <a:rPr lang="ko-KR" altLang="en-US" dirty="0" smtClean="0">
                <a:sym typeface="Wingdings" panose="05000000000000000000" pitchFamily="2" charset="2"/>
              </a:rPr>
              <a:t>글꼴 형식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08951"/>
            <a:ext cx="6537970" cy="37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명령행</a:t>
            </a:r>
            <a:r>
              <a:rPr lang="en-US" altLang="ko-KR" dirty="0" smtClean="0"/>
              <a:t>(command line)</a:t>
            </a:r>
            <a:r>
              <a:rPr lang="ko-KR" altLang="en-US" dirty="0" smtClean="0"/>
              <a:t> 사용 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문자 삭제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백스페이스 키</a:t>
            </a:r>
            <a:r>
              <a:rPr lang="en-US" altLang="ko-KR" dirty="0" smtClean="0"/>
              <a:t>(^h)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Delete </a:t>
            </a:r>
            <a:r>
              <a:rPr lang="ko-KR" altLang="en-US" b="1" dirty="0" smtClean="0">
                <a:solidFill>
                  <a:srgbClr val="FF0000"/>
                </a:solidFill>
              </a:rPr>
              <a:t>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단어 삭제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^w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라인 삭제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^u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입력 취소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^c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자동완성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일부 입력 도중에 </a:t>
            </a:r>
            <a:r>
              <a:rPr lang="en-US" altLang="ko-KR" b="1" dirty="0" smtClean="0">
                <a:solidFill>
                  <a:srgbClr val="FF0000"/>
                </a:solidFill>
              </a:rPr>
              <a:t>Tab </a:t>
            </a:r>
            <a:r>
              <a:rPr lang="ko-KR" altLang="en-US" b="1" dirty="0" smtClean="0">
                <a:solidFill>
                  <a:srgbClr val="FF0000"/>
                </a:solidFill>
              </a:rPr>
              <a:t>키</a:t>
            </a:r>
            <a:r>
              <a:rPr lang="ko-KR" altLang="en-US" dirty="0" smtClean="0"/>
              <a:t> 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나머지 파일명을 자동으로 완성하는 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도스키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하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화살표 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이전에 입력한 명령을 보여주는 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 스크롤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마우스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휠</a:t>
            </a:r>
            <a:r>
              <a:rPr lang="ko-KR" altLang="en-US" dirty="0" smtClean="0"/>
              <a:t> 또는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스크롤바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Shift </a:t>
            </a:r>
            <a:r>
              <a:rPr lang="ko-KR" altLang="en-US" b="1" dirty="0">
                <a:solidFill>
                  <a:srgbClr val="FF0000"/>
                </a:solidFill>
              </a:rPr>
              <a:t>키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en-US" altLang="ko-KR" b="1" dirty="0" smtClean="0">
                <a:solidFill>
                  <a:srgbClr val="FF0000"/>
                </a:solidFill>
              </a:rPr>
              <a:t>Page Up/Down </a:t>
            </a:r>
            <a:r>
              <a:rPr lang="ko-KR" altLang="en-US" b="1" dirty="0" smtClean="0">
                <a:solidFill>
                  <a:srgbClr val="FF0000"/>
                </a:solidFill>
              </a:rPr>
              <a:t>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리눅스 터미널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8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문법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ko-KR" altLang="en-US" dirty="0" smtClean="0"/>
              <a:t>명령어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작업을 지시하는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명령어의 세부 기능에 대한 선택사항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명령어에 전달되는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매뉴얼 보기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도움말 보기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187624" y="1844824"/>
            <a:ext cx="684076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명령어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(command)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 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(option)] 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인자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(argument)]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187624" y="4005064"/>
            <a:ext cx="6840760" cy="5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man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명령어</a:t>
            </a: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ex) $ man</a:t>
            </a:r>
            <a:r>
              <a:rPr lang="ko-KR" altLang="en-US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ls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1187624" y="5517232"/>
            <a:ext cx="6840760" cy="5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명령어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--help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ex) $ ls --help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기본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832646"/>
              </p:ext>
            </p:extLst>
          </p:nvPr>
        </p:nvGraphicFramePr>
        <p:xfrm>
          <a:off x="467544" y="1254968"/>
          <a:ext cx="843469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5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명령어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디렉토리에</a:t>
                      </a:r>
                      <a:r>
                        <a:rPr lang="ko-KR" altLang="en-US" sz="1600" dirty="0" smtClean="0"/>
                        <a:t> 있는 파일</a:t>
                      </a:r>
                      <a:r>
                        <a:rPr lang="ko-KR" altLang="en-US" sz="1600" baseline="0" dirty="0" smtClean="0"/>
                        <a:t> 나열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ls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ls –l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디렉토리</a:t>
                      </a:r>
                      <a:r>
                        <a:rPr lang="ko-KR" altLang="en-US" sz="1600" dirty="0" smtClean="0"/>
                        <a:t> 이동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cd test/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cd 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pwd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작업 </a:t>
                      </a:r>
                      <a:r>
                        <a:rPr lang="ko-KR" altLang="en-US" sz="1600" dirty="0" err="1" smtClean="0"/>
                        <a:t>디렉토리의</a:t>
                      </a:r>
                      <a:r>
                        <a:rPr lang="ko-KR" altLang="en-US" sz="1600" dirty="0" smtClean="0"/>
                        <a:t> 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경로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1600" b="1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pwd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mkdir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디렉토리</a:t>
                      </a:r>
                      <a:r>
                        <a:rPr lang="ko-KR" altLang="en-US" sz="1600" dirty="0" smtClean="0"/>
                        <a:t> 생성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1600" b="1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test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rmdir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디렉토리</a:t>
                      </a:r>
                      <a:r>
                        <a:rPr lang="ko-KR" altLang="en-US" sz="1600" dirty="0" smtClean="0"/>
                        <a:t> 삭제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비어 있는 경우만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1600" b="1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rmdir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test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touch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기존 파일의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시간 변경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파일이 없는 경우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빈 파일 생성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touch </a:t>
                      </a:r>
                      <a:r>
                        <a:rPr lang="en-US" altLang="ko-KR" sz="1600" b="1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aaa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 복사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1600" b="1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aaa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aaa2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파일명 변경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파일 위치 이동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mv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aaa2 </a:t>
                      </a:r>
                      <a:r>
                        <a:rPr lang="en-US" altLang="ko-KR" sz="1600" b="1" baseline="0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aaa_clone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디렉토리</a:t>
                      </a:r>
                      <a:r>
                        <a:rPr lang="ko-KR" altLang="en-US" sz="1600" dirty="0" smtClean="0"/>
                        <a:t> 삭제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1600" b="1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aaa_clone</a:t>
                      </a:r>
                      <a:endParaRPr lang="en-US" altLang="ko-KR" sz="1600" b="1" dirty="0" smtClean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–r test</a:t>
                      </a:r>
                      <a:endParaRPr lang="en-US" altLang="ko-KR" sz="1600" b="1" dirty="0" smtClean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chmod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모드 변경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chmod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+</a:t>
                      </a:r>
                      <a:r>
                        <a:rPr lang="en-US" altLang="ko-KR" sz="1600" b="1" baseline="0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rw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aaa</a:t>
                      </a:r>
                      <a:endParaRPr lang="en-US" altLang="ko-KR" sz="1600" b="1" baseline="0" dirty="0" smtClean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(+ :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추가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, - :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제거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</a:b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r :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읽기</a:t>
                      </a:r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, w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 : </a:t>
                      </a:r>
                      <a:r>
                        <a:rPr lang="ko-KR" altLang="en-US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쓰기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, x : </a:t>
                      </a:r>
                      <a:r>
                        <a:rPr lang="ko-KR" altLang="en-US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실행</a:t>
                      </a: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)</a:t>
                      </a:r>
                      <a:endParaRPr lang="en-US" altLang="ko-KR" sz="1600" b="1" dirty="0" smtClean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473046"/>
                  </a:ext>
                </a:extLst>
              </a:tr>
              <a:tr h="18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clear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화면을 깨끗하게 지움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clear</a:t>
                      </a:r>
                      <a:endParaRPr lang="ko-KR" altLang="en-US" sz="1600" b="1" dirty="0">
                        <a:latin typeface="D2Coding" panose="020B0609020101020101" pitchFamily="49" charset="-127"/>
                        <a:ea typeface="나눔고딕코딩" panose="020D0009000000000000" pitchFamily="49" charset="-127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출력 명령</a:t>
            </a:r>
            <a:r>
              <a:rPr lang="ko-KR" altLang="en-US" dirty="0"/>
              <a:t>어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24784"/>
              </p:ext>
            </p:extLst>
          </p:nvPr>
        </p:nvGraphicFramePr>
        <p:xfrm>
          <a:off x="830363" y="1543040"/>
          <a:ext cx="7465378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명령어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cat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텍스트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파일의 내용을 화면에 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cat sample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텍스트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파일의 내용을 화면에 역순으로 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tac sample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35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more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텍스트 파일 내용을 화면 단위로 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more 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less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텍스트 파일 내용을 화면 단위로 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less 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head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파일의 시작 부분 출력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기본값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head sample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head -5 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tail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파일의 끝 부분 출력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기본값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tail sample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D2Coding" panose="020B0609020101020101" pitchFamily="49" charset="-127"/>
                          <a:ea typeface="나눔고딕코딩" panose="020D0009000000000000" pitchFamily="49" charset="-127"/>
                          <a:cs typeface="Courier New" panose="02070309020205020404" pitchFamily="49" charset="0"/>
                        </a:rPr>
                        <a:t>$ tail -15 sample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9740" y="4869159"/>
            <a:ext cx="7272808" cy="10801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&lt;man, more, less </a:t>
            </a:r>
            <a:r>
              <a:rPr lang="ko-KR" altLang="en-US" sz="1400" b="1" dirty="0" smtClean="0"/>
              <a:t>명령어 </a:t>
            </a:r>
            <a:r>
              <a:rPr lang="ko-KR" altLang="en-US" sz="1400" b="1" dirty="0" err="1" smtClean="0"/>
              <a:t>사용팁</a:t>
            </a:r>
            <a:r>
              <a:rPr lang="en-US" altLang="ko-KR" sz="1400" b="1" dirty="0" smtClean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화면 스크롤은 </a:t>
            </a:r>
            <a:r>
              <a:rPr lang="ko-KR" altLang="en-US" sz="1400" dirty="0" smtClean="0">
                <a:solidFill>
                  <a:srgbClr val="C00000"/>
                </a:solidFill>
              </a:rPr>
              <a:t>화살표</a:t>
            </a:r>
            <a:r>
              <a:rPr lang="en-US" altLang="ko-KR" sz="1400" dirty="0" smtClean="0">
                <a:solidFill>
                  <a:srgbClr val="C00000"/>
                </a:solidFill>
              </a:rPr>
              <a:t>/SPACE/F/B </a:t>
            </a:r>
            <a:r>
              <a:rPr lang="ko-KR" altLang="en-US" sz="1400" dirty="0" smtClean="0">
                <a:solidFill>
                  <a:srgbClr val="C00000"/>
                </a:solidFill>
              </a:rPr>
              <a:t>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등을 이용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종료는 </a:t>
            </a:r>
            <a:r>
              <a:rPr lang="en-US" altLang="ko-KR" sz="1400" dirty="0" smtClean="0">
                <a:solidFill>
                  <a:srgbClr val="C00000"/>
                </a:solidFill>
              </a:rPr>
              <a:t>Q </a:t>
            </a:r>
            <a:r>
              <a:rPr lang="ko-KR" altLang="en-US" sz="1400" dirty="0" smtClean="0">
                <a:solidFill>
                  <a:srgbClr val="C00000"/>
                </a:solidFill>
              </a:rPr>
              <a:t>키</a:t>
            </a:r>
            <a:endParaRPr lang="en-US" altLang="ko-KR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합치기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화면에 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파일을 화면에 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여러 파일을 화면에 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파일을 파일에 출력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여러 파일을 </a:t>
            </a:r>
            <a:r>
              <a:rPr lang="ko-KR" altLang="en-US" dirty="0" smtClean="0"/>
              <a:t>파일에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827584" y="1772816"/>
            <a:ext cx="3501389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cat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827584" y="2780928"/>
            <a:ext cx="3501389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cat sample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827584" y="3789040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cat sample sample2 sample3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827584" y="4869160"/>
            <a:ext cx="3501389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cat sample &gt; sample2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827584" y="5826750"/>
            <a:ext cx="5688632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cat sample sample2 sample3 &gt;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sample_all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104" y="1484784"/>
            <a:ext cx="3347864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리다이렉션</a:t>
            </a:r>
            <a:r>
              <a:rPr lang="en-US" altLang="ko-KR" sz="1600" dirty="0"/>
              <a:t>(redirection)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표준입력의 방향 전환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표준출력의 </a:t>
            </a:r>
            <a:r>
              <a:rPr lang="ko-KR" altLang="en-US" sz="1600" dirty="0"/>
              <a:t>방향 </a:t>
            </a:r>
            <a:r>
              <a:rPr lang="ko-KR" altLang="en-US" sz="1600" dirty="0" smtClean="0"/>
              <a:t>전환</a:t>
            </a:r>
            <a:endParaRPr lang="en-US" altLang="ko-KR" sz="1600" dirty="0"/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968535" y="2276872"/>
            <a:ext cx="2563905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명령어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&lt;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파일명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968535" y="3029587"/>
            <a:ext cx="2563905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명령어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&gt;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파일명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관련 명령어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0593"/>
              </p:ext>
            </p:extLst>
          </p:nvPr>
        </p:nvGraphicFramePr>
        <p:xfrm>
          <a:off x="457200" y="1556792"/>
          <a:ext cx="83521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명령어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wc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파일의 라인</a:t>
                      </a:r>
                      <a:r>
                        <a:rPr lang="en-US" altLang="ko-KR" sz="1600" dirty="0" smtClean="0"/>
                        <a:t>(newline), </a:t>
                      </a:r>
                      <a:r>
                        <a:rPr lang="ko-KR" altLang="en-US" sz="1600" dirty="0" smtClean="0"/>
                        <a:t>단어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바이트 수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grep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검색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문자 교체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삭제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46824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 내용 정렬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uniq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파일에서 중복된 줄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제거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입력에서 문자나 필드 선택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파일들에서 대응되는 행을 통합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cmp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 비교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diff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76734"/>
                  </a:ext>
                </a:extLst>
              </a:tr>
              <a:tr h="288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comm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6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iconv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방식을 변경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735059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라인</a:t>
            </a:r>
            <a:r>
              <a:rPr lang="en-US" altLang="ko-KR" dirty="0" smtClean="0"/>
              <a:t>(newline),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바이트 수 출력</a:t>
            </a:r>
            <a:endParaRPr lang="en-US" altLang="ko-KR" dirty="0" smtClean="0"/>
          </a:p>
          <a:p>
            <a:endParaRPr lang="en-US" altLang="ko-KR" u="sng" dirty="0"/>
          </a:p>
          <a:p>
            <a:endParaRPr lang="en-US" altLang="ko-KR" u="sng" dirty="0" smtClean="0"/>
          </a:p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u="sng" dirty="0" smtClean="0"/>
          </a:p>
          <a:p>
            <a:endParaRPr lang="en-US" altLang="ko-KR" u="sng" dirty="0"/>
          </a:p>
          <a:p>
            <a:endParaRPr lang="en-US" altLang="ko-KR" u="sng" dirty="0" smtClean="0"/>
          </a:p>
          <a:p>
            <a:endParaRPr lang="en-US" altLang="ko-KR" u="sng" dirty="0"/>
          </a:p>
          <a:p>
            <a:endParaRPr lang="en-US" altLang="ko-KR" u="sng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1844824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wc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graphicFrame>
        <p:nvGraphicFramePr>
          <p:cNvPr id="7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156182"/>
              </p:ext>
            </p:extLst>
          </p:nvPr>
        </p:nvGraphicFramePr>
        <p:xfrm>
          <a:off x="899592" y="3140968"/>
          <a:ext cx="5083662" cy="168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바이트 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-m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 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-w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단어 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-l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라인 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827584" y="5178098"/>
            <a:ext cx="5011356" cy="5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wc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sample 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라인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단어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바이트 수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wc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–l sample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라인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수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5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패턴에 </a:t>
            </a:r>
            <a:r>
              <a:rPr lang="ko-KR" altLang="en-US" dirty="0"/>
              <a:t>해당하는 라인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정규표현</a:t>
            </a:r>
            <a:r>
              <a:rPr lang="en-US" altLang="ko-KR" dirty="0" smtClean="0"/>
              <a:t>(regular expression)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9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7108555"/>
              </p:ext>
            </p:extLst>
          </p:nvPr>
        </p:nvGraphicFramePr>
        <p:xfrm>
          <a:off x="1106615" y="4019248"/>
          <a:ext cx="6955870" cy="168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ko-KR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대소문자를 무시하고 검색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-n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라인 번호도 함께 출력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-v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패턴과 일치하지 않는 라인을 출력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패턴과 일치하는 라인 수 출력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827584" y="1794302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grep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] </a:t>
            </a:r>
            <a:r>
              <a:rPr lang="ko-KR" altLang="en-US" sz="1600" b="1" dirty="0">
                <a:latin typeface="D2Coding" panose="020B0609020101020101" pitchFamily="49" charset="-127"/>
                <a:ea typeface="돋움" pitchFamily="50" charset="-127"/>
              </a:rPr>
              <a:t>패턴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1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환경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명령어를 사용할까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속도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견고성</a:t>
            </a:r>
            <a:endParaRPr lang="en-US" altLang="ko-KR" dirty="0" smtClean="0"/>
          </a:p>
          <a:p>
            <a:r>
              <a:rPr lang="ko-KR" altLang="en-US" dirty="0" smtClean="0"/>
              <a:t>윈도우에서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명령어를 사용하려면</a:t>
            </a:r>
            <a:r>
              <a:rPr lang="en-US" altLang="ko-KR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가상머신</a:t>
            </a:r>
            <a:r>
              <a:rPr lang="en-US" altLang="ko-KR" dirty="0" smtClean="0"/>
              <a:t>(Virtual Machine)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VMWare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부트로더</a:t>
            </a:r>
            <a:r>
              <a:rPr lang="en-US" altLang="ko-KR" dirty="0" smtClean="0"/>
              <a:t>(Bootloader)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멀티부팅</a:t>
            </a:r>
            <a:endParaRPr lang="en-US" altLang="ko-KR" dirty="0" smtClean="0"/>
          </a:p>
          <a:p>
            <a:pPr marL="1314450" lvl="2" indent="-457200"/>
            <a:r>
              <a:rPr lang="ko-KR" altLang="en-US" dirty="0" smtClean="0"/>
              <a:t>하나의 컴퓨터에 복수의 운영체제를 설치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에뮬레이터</a:t>
            </a:r>
            <a:r>
              <a:rPr lang="en-US" altLang="ko-KR" dirty="0" smtClean="0"/>
              <a:t>(Emulator)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2"/>
            <a:r>
              <a:rPr lang="ko-KR" altLang="en-US" dirty="0"/>
              <a:t>윈도우에서 리눅스처럼 보이게 해주는 프로그램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Cygwin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WSL(Windows Subsystem for Linux)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 indent="-285750"/>
            <a:r>
              <a:rPr lang="en-US" altLang="ko-KR" dirty="0" smtClean="0"/>
              <a:t>Win10(64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지원</a:t>
            </a:r>
            <a:endParaRPr lang="en-US" altLang="ko-KR" dirty="0" smtClean="0"/>
          </a:p>
          <a:p>
            <a:pPr lvl="2" indent="-285750"/>
            <a:r>
              <a:rPr lang="ko-KR" altLang="en-US" dirty="0" smtClean="0"/>
              <a:t>리눅스와 호환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특수문자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6" name="Group 12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2916719"/>
              </p:ext>
            </p:extLst>
          </p:nvPr>
        </p:nvGraphicFramePr>
        <p:xfrm>
          <a:off x="746575" y="1916832"/>
          <a:ext cx="8010889" cy="192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예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결과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라인의 시작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‘^a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로 시작하는 모든 행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$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라인의 끝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‘a$’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로 끝나는 모든 행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임의의 한 문자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r>
                        <a:rPr kumimoji="1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a..o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로 시작해서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로 끝나는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글자를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포함하는 모든 행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돋움" pitchFamily="50" charset="-127"/>
                        </a:rPr>
                        <a:t>*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앞 문자가 없거나 여러 번 반복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r>
                        <a:rPr kumimoji="1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abc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‘cont.*’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ab, </a:t>
                      </a:r>
                      <a:r>
                        <a:rPr kumimoji="1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abc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abcc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abccc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…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r>
                        <a:rPr kumimoji="1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cont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”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를 포함하는 모든 행</a:t>
                      </a:r>
                      <a:endParaRPr kumimoji="1" lang="en-US" altLang="ko-KR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827584" y="4170566"/>
            <a:ext cx="7056784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grep -v ‘^$’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sample &gt; sample2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빈 라인 제거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6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문자 교체 </a:t>
            </a:r>
            <a:r>
              <a:rPr lang="en-US" altLang="ko-KR" dirty="0"/>
              <a:t>/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속한 문자를 집합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속한 문자로 교체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옵션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2132856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tr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집합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1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집합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2]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611560" y="4846802"/>
            <a:ext cx="828092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tr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‘A-Z’ ‘a-z’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&lt;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sample	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	</a:t>
            </a:r>
            <a:r>
              <a:rPr lang="en-US" altLang="ko-KR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모든 대문자를 소문자로 교체</a:t>
            </a:r>
            <a:endParaRPr lang="en-US" altLang="ko-KR" sz="1600" b="1" dirty="0" smtClean="0">
              <a:solidFill>
                <a:srgbClr val="C00000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tr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‘ ’ ‘\n’ &lt; sample 	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	</a:t>
            </a:r>
            <a:r>
              <a:rPr lang="en-US" altLang="ko-KR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공백을 </a:t>
            </a:r>
            <a:r>
              <a:rPr lang="en-US" altLang="ko-KR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NEWLINE</a:t>
            </a:r>
            <a:r>
              <a:rPr lang="ko-KR" altLang="en-US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으로 교체</a:t>
            </a:r>
            <a:endParaRPr lang="en-US" altLang="ko-KR" sz="1600" b="1" dirty="0" smtClean="0">
              <a:solidFill>
                <a:srgbClr val="C00000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pl-PL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tr </a:t>
            </a:r>
            <a:r>
              <a:rPr lang="pl-PL" altLang="ko-KR" sz="1600" b="1" dirty="0">
                <a:latin typeface="D2Coding" panose="020B0609020101020101" pitchFamily="49" charset="-127"/>
                <a:ea typeface="돋움" pitchFamily="50" charset="-127"/>
              </a:rPr>
              <a:t>-sc </a:t>
            </a:r>
            <a:r>
              <a:rPr lang="pl-PL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‘A-Za-z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’</a:t>
            </a:r>
            <a:r>
              <a:rPr lang="pl-PL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pl-PL" altLang="ko-KR" sz="1600" b="1" dirty="0">
                <a:latin typeface="D2Coding" panose="020B0609020101020101" pitchFamily="49" charset="-127"/>
                <a:ea typeface="돋움" pitchFamily="50" charset="-127"/>
              </a:rPr>
              <a:t>‘\</a:t>
            </a:r>
            <a:r>
              <a:rPr lang="pl-PL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n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’</a:t>
            </a:r>
            <a:r>
              <a:rPr lang="pl-PL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pl-PL" altLang="ko-KR" sz="1600" b="1" dirty="0">
                <a:latin typeface="D2Coding" panose="020B0609020101020101" pitchFamily="49" charset="-127"/>
                <a:ea typeface="돋움" pitchFamily="50" charset="-127"/>
              </a:rPr>
              <a:t>&lt; </a:t>
            </a:r>
            <a:r>
              <a:rPr lang="pl-PL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sample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400" b="1" dirty="0">
                <a:latin typeface="D2Coding" panose="020B0609020101020101" pitchFamily="49" charset="-127"/>
                <a:ea typeface="돋움" pitchFamily="50" charset="-127"/>
              </a:rPr>
              <a:t>	</a:t>
            </a:r>
            <a:r>
              <a:rPr lang="en-US" altLang="ko-KR" sz="14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4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알파벳 제외한 모든 문자를 </a:t>
            </a:r>
            <a:r>
              <a:rPr lang="en-US" altLang="ko-KR" sz="14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NEWLINE</a:t>
            </a:r>
            <a:r>
              <a:rPr lang="ko-KR" altLang="en-US" sz="14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으로 교체</a:t>
            </a:r>
            <a:endParaRPr lang="en-US" altLang="ko-KR" sz="1400" b="1" dirty="0" smtClean="0">
              <a:solidFill>
                <a:srgbClr val="C00000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tr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-s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‘ ’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&lt;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sample2		</a:t>
            </a:r>
            <a:r>
              <a:rPr lang="en-US" altLang="ko-KR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연속된 공백문자를 하나로 합침</a:t>
            </a:r>
            <a:endParaRPr lang="en-US" altLang="ko-KR" sz="1600" b="1" dirty="0">
              <a:solidFill>
                <a:srgbClr val="C00000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  <p:graphicFrame>
        <p:nvGraphicFramePr>
          <p:cNvPr id="11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6071675"/>
              </p:ext>
            </p:extLst>
          </p:nvPr>
        </p:nvGraphicFramePr>
        <p:xfrm>
          <a:off x="827584" y="3209010"/>
          <a:ext cx="6955870" cy="13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집합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명시되지 않은 모든 문자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(complement)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-d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집합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명시된 문자를 삭제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-s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집합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명시된 문자가 연속으로 나타나면 하나로 축약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설명선 2 9"/>
          <p:cNvSpPr/>
          <p:nvPr/>
        </p:nvSpPr>
        <p:spPr>
          <a:xfrm>
            <a:off x="2843808" y="6081589"/>
            <a:ext cx="2995132" cy="276999"/>
          </a:xfrm>
          <a:prstGeom prst="borderCallout2">
            <a:avLst>
              <a:gd name="adj1" fmla="val 27107"/>
              <a:gd name="adj2" fmla="val -5241"/>
              <a:gd name="adj3" fmla="val 18750"/>
              <a:gd name="adj4" fmla="val -16667"/>
              <a:gd name="adj5" fmla="val -148129"/>
              <a:gd name="adj6" fmla="val -2584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‘A-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Za</a:t>
            </a:r>
            <a:r>
              <a:rPr lang="en-US" altLang="ko-KR" sz="1200" dirty="0" smtClean="0">
                <a:solidFill>
                  <a:schemeClr val="tx1"/>
                </a:solidFill>
              </a:rPr>
              <a:t>-z’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[:alpha:]</a:t>
            </a:r>
            <a:r>
              <a:rPr lang="ko-KR" altLang="en-US" sz="1200" dirty="0" smtClean="0">
                <a:solidFill>
                  <a:schemeClr val="tx1"/>
                </a:solidFill>
              </a:rPr>
              <a:t>와 동일함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 파일을 정렬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옵</a:t>
            </a:r>
            <a:r>
              <a:rPr lang="ko-KR" altLang="en-US" dirty="0"/>
              <a:t>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1794302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sort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graphicFrame>
        <p:nvGraphicFramePr>
          <p:cNvPr id="9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658987"/>
              </p:ext>
            </p:extLst>
          </p:nvPr>
        </p:nvGraphicFramePr>
        <p:xfrm>
          <a:off x="899592" y="2996952"/>
          <a:ext cx="6955870" cy="13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-n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수치 정렬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-r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역순 정렬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-k start[,stop]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필드를 기준으로 정렬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(start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에서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stop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까지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827584" y="4800054"/>
            <a:ext cx="7776864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sort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            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문자열 정렬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sort –n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         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숫자 오름차순 정렬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sort –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nr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        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숫자 내림차순 정렬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sort –k1,1 –k2,2n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  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key1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은 문자열로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, key2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는 숫자로 정렬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sort </a:t>
            </a:r>
            <a:r>
              <a:rPr lang="ko-KR" altLang="en-US" dirty="0"/>
              <a:t>명령어는 </a:t>
            </a:r>
            <a:r>
              <a:rPr lang="en-US" altLang="ko-KR" dirty="0"/>
              <a:t>locale</a:t>
            </a:r>
            <a:r>
              <a:rPr lang="ko-KR" altLang="en-US" dirty="0"/>
              <a:t>의 영향을 </a:t>
            </a:r>
            <a:r>
              <a:rPr lang="ko-KR" altLang="en-US" dirty="0" smtClean="0"/>
              <a:t>받음</a:t>
            </a:r>
            <a:endParaRPr lang="en-US" altLang="ko-KR" dirty="0"/>
          </a:p>
          <a:p>
            <a:pPr lvl="1"/>
            <a:r>
              <a:rPr lang="en-US" altLang="ko-KR" dirty="0"/>
              <a:t>locale </a:t>
            </a:r>
            <a:r>
              <a:rPr lang="ko-KR" altLang="en-US" dirty="0"/>
              <a:t>명령어로 확인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코드값에</a:t>
            </a:r>
            <a:r>
              <a:rPr lang="ko-KR" altLang="en-US" dirty="0" smtClean="0"/>
              <a:t> </a:t>
            </a:r>
            <a:r>
              <a:rPr lang="ko-KR" altLang="en-US" dirty="0"/>
              <a:t>의한 정렬 결과를 원할 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환경변수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4149080"/>
            <a:ext cx="756084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LC_ALL=C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sort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]... [</a:t>
            </a:r>
            <a:r>
              <a:rPr lang="ko-KR" altLang="en-US" sz="1600" b="1" dirty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]...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827584" y="5301208"/>
            <a:ext cx="756084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export </a:t>
            </a:r>
            <a:r>
              <a:rPr lang="en-US" altLang="ko-KR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LC_ALL=C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재부팅 전까지 유지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1844824"/>
            <a:ext cx="741682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*** WARNING *** The </a:t>
            </a:r>
            <a:r>
              <a:rPr lang="ko-KR" altLang="en-US" sz="1400" dirty="0" err="1">
                <a:solidFill>
                  <a:srgbClr val="FF0000"/>
                </a:solidFill>
              </a:rPr>
              <a:t>locale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specified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by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the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environment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affects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sort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order</a:t>
            </a:r>
            <a:r>
              <a:rPr lang="ko-KR" altLang="en-US" sz="1400" dirty="0">
                <a:solidFill>
                  <a:srgbClr val="FF0000"/>
                </a:solidFill>
              </a:rPr>
              <a:t>.  </a:t>
            </a:r>
            <a:r>
              <a:rPr lang="ko-KR" altLang="en-US" sz="1400" dirty="0" err="1">
                <a:solidFill>
                  <a:srgbClr val="FF0000"/>
                </a:solidFill>
              </a:rPr>
              <a:t>Set</a:t>
            </a:r>
            <a:r>
              <a:rPr lang="ko-KR" altLang="en-US" sz="1400" dirty="0">
                <a:solidFill>
                  <a:srgbClr val="FF0000"/>
                </a:solidFill>
              </a:rPr>
              <a:t> LC_ALL=C </a:t>
            </a:r>
            <a:r>
              <a:rPr lang="ko-KR" altLang="en-US" sz="1400" dirty="0" err="1">
                <a:solidFill>
                  <a:srgbClr val="FF0000"/>
                </a:solidFill>
              </a:rPr>
              <a:t>to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get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the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traditional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sort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order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 err="1">
                <a:solidFill>
                  <a:srgbClr val="FF0000"/>
                </a:solidFill>
              </a:rPr>
              <a:t>that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 err="1">
                <a:solidFill>
                  <a:srgbClr val="FF0000"/>
                </a:solidFill>
              </a:rPr>
              <a:t>uses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 err="1">
                <a:solidFill>
                  <a:srgbClr val="FF0000"/>
                </a:solidFill>
              </a:rPr>
              <a:t>native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byte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values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연속된 줄을 하나만 남기고 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옵션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주의사항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</a:rPr>
              <a:t>정렬된 파일에서만 실행할 것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6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349538"/>
              </p:ext>
            </p:extLst>
          </p:nvPr>
        </p:nvGraphicFramePr>
        <p:xfrm>
          <a:off x="1043608" y="3068960"/>
          <a:ext cx="6955870" cy="13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출현 횟수를 함께 출력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-d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연속해서 중복된 라인만 출력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-u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중복되지 않은 라인만 출력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827584" y="1794302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uniq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]...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입력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출력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]]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uniq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331640" y="2458631"/>
            <a:ext cx="1080120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one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two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two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three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three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three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four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four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four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four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331640" y="217059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test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3347864" y="2430180"/>
            <a:ext cx="2016224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uniq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–c test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6156176" y="2060848"/>
            <a:ext cx="1080120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1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one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2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two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3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three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4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four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3347864" y="3688092"/>
            <a:ext cx="2016224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uniq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-d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test</a:t>
            </a: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3347864" y="4818638"/>
            <a:ext cx="2016224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uniq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-u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test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6156176" y="3441871"/>
            <a:ext cx="108012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two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three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four</a:t>
            </a: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6156176" y="4818638"/>
            <a:ext cx="108012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one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652120" y="2430180"/>
            <a:ext cx="28803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652120" y="3688092"/>
            <a:ext cx="28803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652120" y="4818638"/>
            <a:ext cx="28803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699792" y="3356992"/>
            <a:ext cx="288032" cy="88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 2 16"/>
          <p:cNvSpPr/>
          <p:nvPr/>
        </p:nvSpPr>
        <p:spPr>
          <a:xfrm>
            <a:off x="6861654" y="1567825"/>
            <a:ext cx="1814802" cy="2769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464"/>
              <a:gd name="adj6" fmla="val -3327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출현 빈도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설명선 2 18"/>
          <p:cNvSpPr/>
          <p:nvPr/>
        </p:nvSpPr>
        <p:spPr>
          <a:xfrm>
            <a:off x="7092280" y="3140968"/>
            <a:ext cx="1814802" cy="2769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606"/>
              <a:gd name="adj6" fmla="val -3837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중복된 라인만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설명선 2 19"/>
          <p:cNvSpPr/>
          <p:nvPr/>
        </p:nvSpPr>
        <p:spPr>
          <a:xfrm>
            <a:off x="7092280" y="4365104"/>
            <a:ext cx="1814802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606"/>
              <a:gd name="adj6" fmla="val -3837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중복되지 않은 라인만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각 라인에서 선택된 필드를 잘라냄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7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3022283"/>
              </p:ext>
            </p:extLst>
          </p:nvPr>
        </p:nvGraphicFramePr>
        <p:xfrm>
          <a:off x="1043608" y="2996952"/>
          <a:ext cx="6955870" cy="13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선택할 문자 위치 지정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-f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필드를 지정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-d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필드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구분자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기본값은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TAB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1000804" y="1772816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cut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...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1000804" y="4604936"/>
            <a:ext cx="7027580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cut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–c 1-7 sample4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	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1~7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번째 문자 선택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cut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–c 9-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        	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9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번째 이후 문자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선택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cut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–f1            	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TAB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으로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구분된 </a:t>
            </a:r>
            <a:r>
              <a:rPr lang="ko-KR" altLang="en-US" sz="1600" b="1" dirty="0" err="1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첫번째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 필드를 선택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cut –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f2            	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TAB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으로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구분된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2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번째 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필드를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선택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cut –d‘ ’ –f1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      	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공백으로 구분된 </a:t>
            </a:r>
            <a:r>
              <a:rPr lang="ko-KR" altLang="en-US" sz="1600" b="1" dirty="0" err="1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첫번째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 필드를 선택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 이상의 파일의 같은 라인을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으로 구분하여 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옵</a:t>
            </a:r>
            <a:r>
              <a:rPr lang="ko-KR" altLang="en-US" dirty="0"/>
              <a:t>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2204864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paste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]...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graphicFrame>
        <p:nvGraphicFramePr>
          <p:cNvPr id="17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3703697"/>
              </p:ext>
            </p:extLst>
          </p:nvPr>
        </p:nvGraphicFramePr>
        <p:xfrm>
          <a:off x="1043608" y="3429000"/>
          <a:ext cx="6955870" cy="101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-d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필드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구분자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기본값은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TAB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-s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병렬 대신 직렬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(serial)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 결합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한 파일씩 처리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paste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043608" y="2111370"/>
            <a:ext cx="72008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b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c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051720" y="2111370"/>
            <a:ext cx="72008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1</a:t>
            </a: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3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6516216" y="3397206"/>
            <a:ext cx="1296144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a	1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b	2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c	3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827584" y="3643427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paste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abc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123 &gt; result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827584" y="4623519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paste </a:t>
            </a:r>
            <a:r>
              <a:rPr lang="en-US" altLang="ko-KR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돋움" pitchFamily="50" charset="-127"/>
              </a:rPr>
              <a:t>–s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abc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123 &gt; result2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6516216" y="4500409"/>
            <a:ext cx="2376264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a	b	c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1	2	3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084168" y="3643427"/>
            <a:ext cx="28803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84168" y="4623519"/>
            <a:ext cx="28803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1043608" y="17728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abc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2051720" y="17728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123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2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파일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1844824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cmp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1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2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815005" y="3450486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cmp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sample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sample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	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동일한 파일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815005" y="4221088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cmp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sample sample2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6265784" y="2695273"/>
            <a:ext cx="1814802" cy="646331"/>
          </a:xfrm>
          <a:prstGeom prst="borderCallout2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내용이 같은 두 파일을 비교하면 화면에 아무 것도 출력되지 않음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WSL : Windows Subsystem for Linux</a:t>
            </a:r>
          </a:p>
          <a:p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docs.microsoft.com/ko-kr/windows/wsl/install</a:t>
            </a:r>
            <a:endParaRPr lang="en-US" altLang="ko-KR" dirty="0" smtClean="0"/>
          </a:p>
          <a:p>
            <a:pPr lvl="2"/>
            <a:r>
              <a:rPr lang="en-US" altLang="ko-KR" dirty="0"/>
              <a:t>Windows 10 </a:t>
            </a:r>
            <a:r>
              <a:rPr lang="ko-KR" altLang="en-US" dirty="0"/>
              <a:t>버전 </a:t>
            </a:r>
            <a:r>
              <a:rPr lang="en-US" altLang="ko-KR" dirty="0"/>
              <a:t>2004 </a:t>
            </a:r>
            <a:r>
              <a:rPr lang="ko-KR" altLang="en-US" dirty="0"/>
              <a:t>이상</a:t>
            </a:r>
            <a:r>
              <a:rPr lang="en-US" altLang="ko-KR" dirty="0"/>
              <a:t>(</a:t>
            </a:r>
            <a:r>
              <a:rPr lang="ko-KR" altLang="en-US" dirty="0"/>
              <a:t>빌드 </a:t>
            </a:r>
            <a:r>
              <a:rPr lang="en-US" altLang="ko-KR" dirty="0"/>
              <a:t>19041 </a:t>
            </a:r>
            <a:r>
              <a:rPr lang="ko-KR" altLang="en-US" dirty="0"/>
              <a:t>이상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Windows 11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우분투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powershell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/>
              <a:t>wsl</a:t>
            </a:r>
            <a:r>
              <a:rPr lang="en-US" altLang="ko-KR" dirty="0"/>
              <a:t> --install -d </a:t>
            </a:r>
            <a:r>
              <a:rPr lang="en-US" altLang="ko-KR" dirty="0" smtClean="0"/>
              <a:t>Ubuntu</a:t>
            </a:r>
          </a:p>
          <a:p>
            <a:pPr lvl="2"/>
            <a:r>
              <a:rPr lang="ko-KR" altLang="en-US" dirty="0" smtClean="0"/>
              <a:t>관련 페이지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docs.microsoft.com/ko-kr/windows/wsl/install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Microsoft Store</a:t>
            </a:r>
            <a:r>
              <a:rPr lang="ko-KR" altLang="en-US" dirty="0" smtClean="0"/>
              <a:t>를 통한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aka.ms/wslstore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140968"/>
            <a:ext cx="2482042" cy="12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1844824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diff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1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2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815005" y="3450486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diff sample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sample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동일한 파일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815005" y="4221088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diff sample sample2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6265784" y="2695273"/>
            <a:ext cx="1814802" cy="646331"/>
          </a:xfrm>
          <a:prstGeom prst="borderCallout2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내용이 같은 두 파일을 비교하면 화면에 아무 것도 출력되지 않음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정렬된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파일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열의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열은 파일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에만 있는 줄을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열은 파일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에만 있는 줄을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열은 두 파일에 함께 나타나는 줄을 출력한다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2852936"/>
            <a:ext cx="501135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comm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옵션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1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2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827584" y="5508521"/>
            <a:ext cx="7171894" cy="8309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comm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sample1 sample2</a:t>
            </a:r>
            <a:endParaRPr lang="en-US" altLang="ko-KR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comm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-3 sample1 sample2  #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중복되지 않은 줄만 표시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comm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-12 sample1 sample2 #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중복된 줄만 표시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graphicFrame>
        <p:nvGraphicFramePr>
          <p:cNvPr id="13" name="Group 1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0813941"/>
              </p:ext>
            </p:extLst>
          </p:nvPr>
        </p:nvGraphicFramePr>
        <p:xfrm>
          <a:off x="1043608" y="3933056"/>
          <a:ext cx="6955870" cy="13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열을 제외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파일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에만 있는 줄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열을 제외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파일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에만 있는 줄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열을 제외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두 파일에 중복된 줄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iconv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방식을 변경</a:t>
            </a:r>
            <a:endParaRPr lang="en-US" altLang="ko-KR" dirty="0" smtClean="0"/>
          </a:p>
          <a:p>
            <a:endParaRPr lang="en-US" altLang="ko-KR" u="sng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u="sng" dirty="0" smtClean="0"/>
          </a:p>
          <a:p>
            <a:endParaRPr lang="en-US" altLang="ko-KR" u="sng" dirty="0"/>
          </a:p>
          <a:p>
            <a:endParaRPr lang="en-US" altLang="ko-KR" u="sng" dirty="0" smtClean="0"/>
          </a:p>
          <a:p>
            <a:endParaRPr lang="en-US" altLang="ko-KR" u="sng" dirty="0"/>
          </a:p>
          <a:p>
            <a:endParaRPr lang="en-US" altLang="ko-KR" u="sng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27584" y="1844824"/>
            <a:ext cx="572561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iconv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–f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변경전인코딩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–t 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변경후인코딩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[</a:t>
            </a:r>
            <a:r>
              <a:rPr lang="ko-KR" altLang="en-US" sz="1600" b="1" dirty="0" smtClean="0">
                <a:latin typeface="D2Coding" panose="020B0609020101020101" pitchFamily="49" charset="-127"/>
                <a:ea typeface="돋움" pitchFamily="50" charset="-127"/>
              </a:rPr>
              <a:t>파일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]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827584" y="3110771"/>
            <a:ext cx="7416824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완성형을 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UTF-8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로 변환</a:t>
            </a: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iconv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–f cp949 –t utf8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infile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&gt;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outfile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돋움" pitchFamily="50" charset="-127"/>
              </a:rPr>
              <a:t>iconv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 –l  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지원하는 </a:t>
            </a:r>
            <a:r>
              <a:rPr lang="ko-KR" altLang="en-US" sz="1600" b="1" dirty="0" err="1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인코딩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 목록을 확인</a:t>
            </a:r>
            <a:endParaRPr lang="en-US" altLang="ko-KR" sz="1600" b="1" dirty="0" smtClean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0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파이프라인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파이프라인</a:t>
            </a:r>
            <a:r>
              <a:rPr lang="en-US" altLang="ko-KR" dirty="0" smtClean="0"/>
              <a:t>(pipeline)</a:t>
            </a:r>
          </a:p>
          <a:p>
            <a:pPr lvl="1"/>
            <a:r>
              <a:rPr lang="ko-KR" altLang="en-US" dirty="0" smtClean="0"/>
              <a:t>명령어의 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출력을 다른 명령어의 표준 입력으로 넘겨주는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‘|’</a:t>
            </a:r>
            <a:r>
              <a:rPr lang="ko-KR" altLang="en-US" dirty="0" smtClean="0"/>
              <a:t>로 표현함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115616" y="3068960"/>
            <a:ext cx="6624736" cy="8309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$ grep –c of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sample3	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en-US" altLang="ko-KR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of</a:t>
            </a:r>
            <a:r>
              <a:rPr lang="ko-KR" altLang="en-US" sz="1600" b="1" dirty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를 포함하는 라인 수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grep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of sample3 |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wc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–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l	</a:t>
            </a:r>
            <a:r>
              <a:rPr lang="en-US" altLang="ko-KR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# </a:t>
            </a:r>
            <a:r>
              <a:rPr lang="ko-KR" altLang="en-US" sz="1600" b="1" dirty="0" smtClean="0">
                <a:solidFill>
                  <a:schemeClr val="accent2"/>
                </a:solidFill>
                <a:latin typeface="D2Coding" panose="020B0609020101020101" pitchFamily="49" charset="-127"/>
                <a:ea typeface="돋움" pitchFamily="50" charset="-127"/>
              </a:rPr>
              <a:t>위와 동일</a:t>
            </a:r>
            <a:endParaRPr lang="ko-KR" altLang="en-US" sz="1600" b="1" dirty="0">
              <a:solidFill>
                <a:schemeClr val="accent2"/>
              </a:solidFill>
              <a:latin typeface="D2Coding" panose="020B0609020101020101" pitchFamily="49" charset="-127"/>
              <a:ea typeface="돋움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$ sort 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-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i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sample3 | 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uniq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-c | sort -</a:t>
            </a:r>
            <a:r>
              <a:rPr lang="en-US" altLang="ko-KR" sz="1600" b="1" dirty="0" err="1">
                <a:latin typeface="D2Coding" panose="020B0609020101020101" pitchFamily="49" charset="-127"/>
                <a:ea typeface="돋움" pitchFamily="50" charset="-127"/>
              </a:rPr>
              <a:t>nr</a:t>
            </a:r>
            <a:r>
              <a:rPr lang="en-US" altLang="ko-KR" sz="1600" b="1" dirty="0">
                <a:latin typeface="D2Coding" panose="020B0609020101020101" pitchFamily="49" charset="-127"/>
                <a:ea typeface="돋움" pitchFamily="50" charset="-127"/>
              </a:rPr>
              <a:t> | </a:t>
            </a:r>
            <a:r>
              <a:rPr lang="en-US" altLang="ko-KR" sz="1600" b="1" dirty="0" smtClean="0">
                <a:latin typeface="D2Coding" panose="020B0609020101020101" pitchFamily="49" charset="-127"/>
                <a:ea typeface="돋움" pitchFamily="50" charset="-127"/>
              </a:rPr>
              <a:t>less</a:t>
            </a:r>
            <a:endParaRPr lang="en-US" altLang="ko-KR" sz="1600" b="1" dirty="0"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1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WSL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기능 켜기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끄기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재부팅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1" y="2852936"/>
            <a:ext cx="3361678" cy="34172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852936"/>
            <a:ext cx="4269112" cy="31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우분투</a:t>
            </a:r>
            <a:r>
              <a:rPr lang="en-US" altLang="ko-KR" dirty="0" smtClean="0"/>
              <a:t>(Ubuntu)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계정 </a:t>
            </a:r>
            <a:r>
              <a:rPr lang="en-US" altLang="ko-KR" dirty="0" smtClean="0"/>
              <a:t>(username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password)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28" y="1842388"/>
            <a:ext cx="6944544" cy="45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업데이트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업데이트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컴파일러 설치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151620" y="3429000"/>
            <a:ext cx="684076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sudo</a:t>
            </a: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apt install </a:t>
            </a:r>
            <a:r>
              <a:rPr lang="en-US" altLang="ko-KR" sz="1600" b="1" dirty="0" err="1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gcc</a:t>
            </a: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151620" y="1844824"/>
            <a:ext cx="6840760" cy="5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sudo</a:t>
            </a: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apt update</a:t>
            </a:r>
          </a:p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$ 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sudo</a:t>
            </a:r>
            <a:r>
              <a:rPr lang="en-US" altLang="ko-KR" sz="1600" b="1" dirty="0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apt upgrade</a:t>
            </a: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리눅스와 윈도우 간 파일 접근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err="1"/>
              <a:t>홈디렉토리</a:t>
            </a:r>
            <a:r>
              <a:rPr lang="ko-KR" altLang="en-US" dirty="0"/>
              <a:t>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파일탐색기</a:t>
            </a:r>
            <a:r>
              <a:rPr lang="en-US" altLang="ko-KR" dirty="0" smtClean="0"/>
              <a:t>(explorer)</a:t>
            </a:r>
            <a:r>
              <a:rPr lang="ko-KR" altLang="en-US" dirty="0" smtClean="0"/>
              <a:t>에서 위치 찾기</a:t>
            </a:r>
            <a:endParaRPr lang="en-US" altLang="ko-KR" dirty="0" smtClean="0"/>
          </a:p>
          <a:p>
            <a:pPr lvl="2"/>
            <a:r>
              <a:rPr lang="en-US" altLang="ko-KR" dirty="0"/>
              <a:t>C:\Users\</a:t>
            </a:r>
            <a:r>
              <a:rPr lang="en-US" altLang="ko-KR" dirty="0">
                <a:solidFill>
                  <a:srgbClr val="FF0000"/>
                </a:solidFill>
              </a:rPr>
              <a:t>user</a:t>
            </a:r>
            <a:r>
              <a:rPr lang="en-US" altLang="ko-KR" dirty="0"/>
              <a:t>\AppData\Local\Packages\CanonicalGroupLimited.Ubuntu20.04onWindows_79rhkp1fndgsc\LocalState\rootfs\home\</a:t>
            </a:r>
            <a:r>
              <a:rPr lang="en-US" altLang="ko-KR" dirty="0">
                <a:solidFill>
                  <a:srgbClr val="FF0000"/>
                </a:solidFill>
              </a:rPr>
              <a:t>dglee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바탕 화면에 폴더의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바로 가기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2"/>
            <a:r>
              <a:rPr lang="ko-KR" altLang="en-US" dirty="0"/>
              <a:t>리눅스 파일 시스템에 접근하기 </a:t>
            </a:r>
            <a:r>
              <a:rPr lang="ko-KR" altLang="en-US" dirty="0" smtClean="0"/>
              <a:t>용이하도록 리눅스 홈디렉토리에 대한 </a:t>
            </a:r>
            <a:r>
              <a:rPr lang="ko-KR" altLang="en-US" dirty="0" err="1" smtClean="0"/>
              <a:t>바로가기를</a:t>
            </a:r>
            <a:r>
              <a:rPr lang="ko-KR" altLang="en-US" dirty="0" smtClean="0"/>
              <a:t> 만들어두면 편함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48" y="5374060"/>
            <a:ext cx="857250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032373"/>
            <a:ext cx="8934450" cy="828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013347"/>
            <a:ext cx="5410218" cy="48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Troubleshooting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윈도우에서 만든 파일이 리눅스에서 열리지 않을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Permisson</a:t>
            </a:r>
            <a:r>
              <a:rPr lang="en-US" altLang="ko-KR" dirty="0" smtClean="0"/>
              <a:t> denied)</a:t>
            </a:r>
          </a:p>
          <a:p>
            <a:pPr lvl="1"/>
            <a:r>
              <a:rPr lang="ko-KR" altLang="en-US" dirty="0" smtClean="0"/>
              <a:t>해결 방안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명령어로 파일의</a:t>
            </a:r>
            <a:r>
              <a:rPr lang="en-US" altLang="ko-KR" dirty="0" smtClean="0"/>
              <a:t> mode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권한을 부여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가급적 </a:t>
            </a:r>
            <a:r>
              <a:rPr lang="en-US" altLang="ko-KR" dirty="0" smtClean="0"/>
              <a:t>touch </a:t>
            </a:r>
            <a:r>
              <a:rPr lang="ko-KR" altLang="en-US" dirty="0"/>
              <a:t>명령어를 이용하여 </a:t>
            </a:r>
            <a:r>
              <a:rPr lang="ko-KR" altLang="en-US" dirty="0" smtClean="0"/>
              <a:t>리눅스에서 파일을 </a:t>
            </a:r>
            <a:r>
              <a:rPr lang="ko-KR" altLang="en-US" dirty="0"/>
              <a:t>생성 후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윈도우에서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187624" y="3140968"/>
            <a:ext cx="684076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$ </a:t>
            </a:r>
            <a:r>
              <a:rPr lang="en-US" altLang="ko-KR" sz="1600" b="1" dirty="0" err="1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chmod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 +</a:t>
            </a:r>
            <a:r>
              <a:rPr lang="en-US" altLang="ko-KR" sz="1600" b="1" dirty="0" err="1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rw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600" b="1" dirty="0" smtClean="0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파일명</a:t>
            </a:r>
            <a:endParaRPr lang="en-US" altLang="ko-KR" sz="16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187624" y="6093296"/>
            <a:ext cx="684076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$ </a:t>
            </a:r>
            <a:r>
              <a:rPr lang="en-US" altLang="ko-KR" sz="1600" b="1" dirty="0" smtClean="0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touch </a:t>
            </a:r>
            <a:r>
              <a:rPr lang="ko-KR" altLang="en-US" sz="1600" b="1" dirty="0" smtClean="0">
                <a:latin typeface="D2Coding" panose="020B0609020101020101" pitchFamily="49" charset="-127"/>
                <a:ea typeface="D2Coding" panose="020B0609020101020101" pitchFamily="49" charset="-127"/>
                <a:cs typeface="Courier New" panose="02070309020205020404" pitchFamily="49" charset="0"/>
              </a:rPr>
              <a:t>파일명</a:t>
            </a:r>
            <a:endParaRPr lang="en-US" altLang="ko-KR" sz="16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66" y="3742159"/>
            <a:ext cx="4410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리눅스와 윈도우 간 파일 접근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</a:t>
            </a:r>
            <a:r>
              <a:rPr lang="ko-KR" altLang="en-US" dirty="0"/>
              <a:t>에</a:t>
            </a:r>
            <a:r>
              <a:rPr lang="ko-KR" altLang="en-US" dirty="0" smtClean="0"/>
              <a:t> 리눅스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위한 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D</a:t>
            </a:r>
            <a:r>
              <a:rPr lang="en-US" altLang="ko-KR" smtClean="0"/>
              <a:t>:\ubuntu_data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리눅스에서 윈도우 폴더 접근 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심볼릭</a:t>
            </a:r>
            <a:r>
              <a:rPr lang="ko-KR" altLang="en-US" dirty="0" smtClean="0"/>
              <a:t> 링크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835696" y="2924944"/>
            <a:ext cx="540158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$ </a:t>
            </a:r>
            <a:r>
              <a:rPr lang="en-US" altLang="ko-KR" sz="1600" b="1" dirty="0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/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mnt</a:t>
            </a:r>
            <a:r>
              <a:rPr lang="en-US" altLang="ko-KR" sz="1600" b="1" dirty="0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/d/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ubuntu_data</a:t>
            </a: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/</a:t>
            </a: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35696" y="4077072"/>
            <a:ext cx="540158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$ </a:t>
            </a:r>
            <a:r>
              <a:rPr lang="en-US" altLang="ko-KR" sz="1600" b="1" dirty="0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ln -s /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mnt</a:t>
            </a:r>
            <a:r>
              <a:rPr lang="en-US" altLang="ko-KR" sz="1600" b="1" dirty="0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/d/</a:t>
            </a:r>
            <a:r>
              <a:rPr lang="en-US" altLang="ko-KR" sz="1600" b="1" dirty="0" err="1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ubuntu_data</a:t>
            </a:r>
            <a:r>
              <a:rPr lang="en-US" altLang="ko-KR" sz="1600" b="1" dirty="0" smtClean="0">
                <a:latin typeface="D2Coding" panose="020B0609020101020101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/ data</a:t>
            </a:r>
            <a:endParaRPr lang="en-US" altLang="ko-KR" sz="1600" b="1" dirty="0" smtClean="0">
              <a:latin typeface="D2Coding" panose="020B0609020101020101" pitchFamily="49" charset="-127"/>
              <a:ea typeface="돋움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98" y="4645813"/>
            <a:ext cx="58959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6zqrq5Nfmnv0ZiQ5sL7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NJ9YpXsxtkS6SENZ3W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1706</Words>
  <Application>Microsoft Office PowerPoint</Application>
  <PresentationFormat>화면 슬라이드 쇼(4:3)</PresentationFormat>
  <Paragraphs>542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맑은 고딕</vt:lpstr>
      <vt:lpstr>D2Coding</vt:lpstr>
      <vt:lpstr>Arial</vt:lpstr>
      <vt:lpstr>Times New Roman</vt:lpstr>
      <vt:lpstr>Courier New</vt:lpstr>
      <vt:lpstr>나눔고딕코딩</vt:lpstr>
      <vt:lpstr>돋움</vt:lpstr>
      <vt:lpstr>Wingdings</vt:lpstr>
      <vt:lpstr>Office 테마</vt:lpstr>
      <vt:lpstr>WSL 설치와 기본 리눅스 명령어 사용법</vt:lpstr>
      <vt:lpstr>리눅스 환경 선택</vt:lpstr>
      <vt:lpstr>WSL 설치</vt:lpstr>
      <vt:lpstr>WSL 설치</vt:lpstr>
      <vt:lpstr>우분투(Ubuntu) 실행</vt:lpstr>
      <vt:lpstr>패키지 업데이트 / 설치</vt:lpstr>
      <vt:lpstr>리눅스와 윈도우 간 파일 접근 (1)</vt:lpstr>
      <vt:lpstr>Troubleshooting</vt:lpstr>
      <vt:lpstr>리눅스와 윈도우 간 파일 접근 (2)</vt:lpstr>
      <vt:lpstr>텍스트 편집기 및 폰트 설치</vt:lpstr>
      <vt:lpstr>텍스트 편집기 설치</vt:lpstr>
      <vt:lpstr>명령행(command line) 사용 팁</vt:lpstr>
      <vt:lpstr>리눅스 명령어</vt:lpstr>
      <vt:lpstr>리눅스 기본 명령어</vt:lpstr>
      <vt:lpstr>텍스트 출력 명령어</vt:lpstr>
      <vt:lpstr>cat</vt:lpstr>
      <vt:lpstr>텍스트 관련 명령어</vt:lpstr>
      <vt:lpstr>wc</vt:lpstr>
      <vt:lpstr>grep</vt:lpstr>
      <vt:lpstr>grep</vt:lpstr>
      <vt:lpstr>tr</vt:lpstr>
      <vt:lpstr>sort</vt:lpstr>
      <vt:lpstr>sort</vt:lpstr>
      <vt:lpstr>uniq</vt:lpstr>
      <vt:lpstr>uniq</vt:lpstr>
      <vt:lpstr>cut</vt:lpstr>
      <vt:lpstr>paste</vt:lpstr>
      <vt:lpstr>paste</vt:lpstr>
      <vt:lpstr>cmp</vt:lpstr>
      <vt:lpstr>diff</vt:lpstr>
      <vt:lpstr>comm</vt:lpstr>
      <vt:lpstr>iconv</vt:lpstr>
      <vt:lpstr>파이프라인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 설치와 기본 리눅스 명령어 사용법</dc:title>
  <dc:creator>Microsoft Corporation</dc:creator>
  <cp:lastModifiedBy>user</cp:lastModifiedBy>
  <cp:revision>40</cp:revision>
  <dcterms:created xsi:type="dcterms:W3CDTF">2006-10-05T04:04:58Z</dcterms:created>
  <dcterms:modified xsi:type="dcterms:W3CDTF">2022-09-01T12:59:12Z</dcterms:modified>
</cp:coreProperties>
</file>