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7"/>
  </p:notesMasterIdLst>
  <p:sldIdLst>
    <p:sldId id="256" r:id="rId2"/>
    <p:sldId id="262" r:id="rId3"/>
    <p:sldId id="266" r:id="rId4"/>
    <p:sldId id="267" r:id="rId5"/>
    <p:sldId id="268" r:id="rId6"/>
    <p:sldId id="269" r:id="rId7"/>
    <p:sldId id="271" r:id="rId8"/>
    <p:sldId id="272" r:id="rId9"/>
    <p:sldId id="270" r:id="rId10"/>
    <p:sldId id="273" r:id="rId11"/>
    <p:sldId id="274" r:id="rId12"/>
    <p:sldId id="275" r:id="rId13"/>
    <p:sldId id="314" r:id="rId14"/>
    <p:sldId id="276" r:id="rId15"/>
    <p:sldId id="279" r:id="rId16"/>
    <p:sldId id="315" r:id="rId17"/>
    <p:sldId id="277" r:id="rId18"/>
    <p:sldId id="281" r:id="rId19"/>
    <p:sldId id="306" r:id="rId20"/>
    <p:sldId id="307" r:id="rId21"/>
    <p:sldId id="308" r:id="rId22"/>
    <p:sldId id="309" r:id="rId23"/>
    <p:sldId id="311" r:id="rId24"/>
    <p:sldId id="312" r:id="rId25"/>
    <p:sldId id="313" r:id="rId26"/>
  </p:sldIdLst>
  <p:sldSz cx="9144000" cy="6858000" type="screen4x3"/>
  <p:notesSz cx="6858000" cy="9144000"/>
  <p:embeddedFontLst>
    <p:embeddedFont>
      <p:font typeface="D2Coding" panose="020B0609020101020101" pitchFamily="49" charset="-127"/>
      <p:regular r:id="rId28"/>
      <p:bold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29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7E7F1-5D7B-4152-85F7-14F3C75DB84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AC64-369F-4A76-AEED-D1A5C5ACA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830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F763-4009-4CA5-930F-2643547D4BC8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0800000">
            <a:off x="467544" y="3429000"/>
            <a:ext cx="8208912" cy="90264"/>
          </a:xfrm>
          <a:prstGeom prst="rect">
            <a:avLst/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F0A3-64CA-4C64-B7AD-04828FC444EE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B049-A90C-4D9A-9A51-3CD3539681C4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049F-B633-4DA0-B1F1-4CA71DC99299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99792" y="6356350"/>
            <a:ext cx="3744416" cy="365125"/>
          </a:xfrm>
        </p:spPr>
        <p:txBody>
          <a:bodyPr/>
          <a:lstStyle>
            <a:lvl1pPr>
              <a:defRPr b="1"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0800000">
            <a:off x="467544" y="1052736"/>
            <a:ext cx="8208912" cy="90264"/>
          </a:xfrm>
          <a:prstGeom prst="rect">
            <a:avLst/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BABE-8F49-42BD-BEB1-24A7281F9E98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EEFC-5C13-4D51-8889-21C8CB13D295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D6CB-538F-4726-AD74-8606DCFC8829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78A68-59C9-4483-ADC3-A42E8C52FF08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70FD-2920-4C0D-9039-F03AC5454AE3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5DC6-ACD4-4049-B46C-A9CD59667F72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1A7B-FB7B-4649-9770-8B14EF6A3424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B75F-5A3C-4F03-9B7B-F1D30801B111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smtClean="0"/>
              <a:t>Basic Concepts</a:t>
            </a:r>
            <a:br>
              <a:rPr lang="en-US" altLang="ko-KR" sz="3200" b="1" dirty="0" smtClean="0"/>
            </a:br>
            <a:r>
              <a:rPr lang="en-US" altLang="ko-KR" sz="3200" b="1" dirty="0" smtClean="0"/>
              <a:t>(Part I)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/>
          </a:bodyPr>
          <a:lstStyle/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5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Atomic </a:t>
            </a:r>
            <a:r>
              <a:rPr lang="en-US" altLang="ko-KR" dirty="0" smtClean="0"/>
              <a:t>and </a:t>
            </a:r>
            <a:r>
              <a:rPr lang="en-US" altLang="ko-KR" dirty="0"/>
              <a:t>Composite </a:t>
            </a:r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Atomic data</a:t>
            </a:r>
          </a:p>
          <a:p>
            <a:pPr lvl="1"/>
            <a:r>
              <a:rPr lang="en-US" altLang="ko-KR" dirty="0" smtClean="0"/>
              <a:t>Data that consist of a single piece of information</a:t>
            </a:r>
          </a:p>
          <a:p>
            <a:pPr lvl="1"/>
            <a:r>
              <a:rPr lang="en-US" altLang="ko-KR" dirty="0" smtClean="0"/>
              <a:t>Cannot be divided into other meaningful pieces of data</a:t>
            </a:r>
          </a:p>
          <a:p>
            <a:pPr lvl="1"/>
            <a:r>
              <a:rPr lang="en-US" altLang="ko-KR" dirty="0" smtClean="0"/>
              <a:t>Ex) integer 4562</a:t>
            </a:r>
          </a:p>
          <a:p>
            <a:pPr lvl="1"/>
            <a:r>
              <a:rPr lang="en-US" altLang="ko-KR" dirty="0" err="1" smtClean="0"/>
              <a:t>A.k.a</a:t>
            </a:r>
            <a:r>
              <a:rPr lang="en-US" altLang="ko-KR" dirty="0" smtClean="0"/>
              <a:t>) scalar data</a:t>
            </a:r>
          </a:p>
          <a:p>
            <a:r>
              <a:rPr lang="en-US" altLang="ko-KR" dirty="0" smtClean="0"/>
              <a:t>Composite data</a:t>
            </a:r>
          </a:p>
          <a:p>
            <a:pPr lvl="1"/>
            <a:r>
              <a:rPr lang="en-US" altLang="ko-KR" dirty="0" smtClean="0"/>
              <a:t>Data that can be broken out into subfields that have meaning</a:t>
            </a:r>
          </a:p>
          <a:p>
            <a:pPr lvl="1"/>
            <a:r>
              <a:rPr lang="en-US" altLang="ko-KR" dirty="0" smtClean="0"/>
              <a:t>Ex) telephone number 02-3290-1114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23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</a:t>
            </a:r>
            <a:r>
              <a:rPr lang="en-US" altLang="ko-KR" dirty="0"/>
              <a:t>T</a:t>
            </a:r>
            <a:r>
              <a:rPr lang="en-US" altLang="ko-KR" dirty="0" smtClean="0"/>
              <a:t>ype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Data type</a:t>
            </a:r>
            <a:r>
              <a:rPr lang="en-US" altLang="ko-KR" dirty="0" smtClean="0"/>
              <a:t> consists of two parts</a:t>
            </a:r>
          </a:p>
          <a:p>
            <a:pPr lvl="1"/>
            <a:r>
              <a:rPr lang="en-US" altLang="ko-KR" dirty="0" smtClean="0">
                <a:solidFill>
                  <a:schemeClr val="tx2"/>
                </a:solidFill>
              </a:rPr>
              <a:t>A set of data</a:t>
            </a:r>
          </a:p>
          <a:p>
            <a:pPr lvl="1"/>
            <a:r>
              <a:rPr lang="en-US" altLang="ko-KR" dirty="0" smtClean="0">
                <a:solidFill>
                  <a:schemeClr val="tx2"/>
                </a:solidFill>
              </a:rPr>
              <a:t>The operations </a:t>
            </a:r>
            <a:r>
              <a:rPr lang="en-US" altLang="ko-KR" dirty="0" smtClean="0"/>
              <a:t>that can be performed on the data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5" name="Picture 10" descr="Tbl01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70504"/>
            <a:ext cx="8255140" cy="219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89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 </a:t>
            </a:r>
            <a:r>
              <a:rPr lang="en-US" altLang="ko-KR" dirty="0" smtClean="0"/>
              <a:t>Structure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 structure</a:t>
            </a:r>
          </a:p>
          <a:p>
            <a:pPr lvl="1"/>
            <a:r>
              <a:rPr lang="en-US" altLang="ko-KR" dirty="0" smtClean="0"/>
              <a:t>Aggregation </a:t>
            </a:r>
            <a:r>
              <a:rPr lang="en-US" altLang="ko-KR" dirty="0"/>
              <a:t>of atomic and composite data into a set with defined </a:t>
            </a:r>
            <a:r>
              <a:rPr lang="en-US" altLang="ko-KR" dirty="0" smtClean="0"/>
              <a:t>relationships</a:t>
            </a:r>
          </a:p>
          <a:p>
            <a:pPr lvl="1"/>
            <a:r>
              <a:rPr lang="en-US" altLang="ko-KR" dirty="0" smtClean="0"/>
              <a:t>‘Structure’ means a </a:t>
            </a:r>
            <a:r>
              <a:rPr lang="en-US" altLang="ko-KR" dirty="0"/>
              <a:t>set of rules that hold the data together.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5" name="Picture 10" descr="Tbl01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73016"/>
            <a:ext cx="7723978" cy="238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12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Data Structures: Properties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Most of the </a:t>
            </a:r>
            <a:r>
              <a:rPr lang="en-US" altLang="ko-KR" dirty="0" smtClean="0"/>
              <a:t>programming </a:t>
            </a:r>
            <a:r>
              <a:rPr lang="en-US" altLang="ko-KR" dirty="0"/>
              <a:t>languages support </a:t>
            </a:r>
            <a:r>
              <a:rPr lang="en-US" altLang="ko-KR" dirty="0" smtClean="0"/>
              <a:t>several data </a:t>
            </a:r>
            <a:r>
              <a:rPr lang="en-US" altLang="ko-KR" dirty="0"/>
              <a:t>structures</a:t>
            </a:r>
          </a:p>
          <a:p>
            <a:r>
              <a:rPr lang="en-US" altLang="ko-KR" dirty="0"/>
              <a:t>In addition, modern programming languages allow programmers </a:t>
            </a:r>
            <a:r>
              <a:rPr lang="en-US" altLang="ko-KR" dirty="0">
                <a:solidFill>
                  <a:schemeClr val="tx2"/>
                </a:solidFill>
              </a:rPr>
              <a:t>to create new data structures</a:t>
            </a:r>
            <a:r>
              <a:rPr lang="en-US" altLang="ko-KR" dirty="0"/>
              <a:t> for an </a:t>
            </a:r>
            <a:r>
              <a:rPr lang="en-US" altLang="ko-KR" dirty="0" smtClean="0"/>
              <a:t>application</a:t>
            </a:r>
            <a:endParaRPr lang="en-US" altLang="ko-KR" dirty="0"/>
          </a:p>
          <a:p>
            <a:r>
              <a:rPr lang="en-US" altLang="ko-KR" dirty="0"/>
              <a:t>Data structures can be </a:t>
            </a:r>
            <a:r>
              <a:rPr lang="en-US" altLang="ko-KR" dirty="0" smtClean="0">
                <a:solidFill>
                  <a:schemeClr val="tx2"/>
                </a:solidFill>
              </a:rPr>
              <a:t>nested</a:t>
            </a:r>
          </a:p>
          <a:p>
            <a:pPr lvl="1"/>
            <a:r>
              <a:rPr lang="en-US" altLang="ko-KR" dirty="0" smtClean="0"/>
              <a:t>A </a:t>
            </a:r>
            <a:r>
              <a:rPr lang="en-US" altLang="ko-KR" dirty="0"/>
              <a:t>data structure may contain other data structures (array of arrays, array of records, record of records, record of arrays, etc.)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87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Abstract </a:t>
            </a:r>
            <a:r>
              <a:rPr lang="en-US" altLang="ko-KR" dirty="0"/>
              <a:t>Data Type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데이터와 </a:t>
            </a:r>
            <a:r>
              <a:rPr lang="ko-KR" altLang="en-US" dirty="0"/>
              <a:t>연산자의 특성을 논리적으로 추상화하여 정의한 </a:t>
            </a:r>
            <a:r>
              <a:rPr lang="ko-KR" altLang="en-US" dirty="0" err="1"/>
              <a:t>자료형</a:t>
            </a:r>
            <a:endParaRPr lang="ko-KR" altLang="en-US" dirty="0"/>
          </a:p>
          <a:p>
            <a:pPr lvl="1"/>
            <a:r>
              <a:rPr lang="ko-KR" altLang="en-US" dirty="0"/>
              <a:t>추상화 </a:t>
            </a:r>
            <a:r>
              <a:rPr lang="en-US" altLang="ko-KR" dirty="0">
                <a:latin typeface="Times New Roman" panose="02020603050405020304" pitchFamily="18" charset="0"/>
              </a:rPr>
              <a:t>–</a:t>
            </a:r>
            <a:r>
              <a:rPr lang="en-US" altLang="ko-KR" dirty="0"/>
              <a:t> </a:t>
            </a:r>
            <a:r>
              <a:rPr lang="en-US" altLang="ko-KR" dirty="0">
                <a:latin typeface="Times New Roman" panose="02020603050405020304" pitchFamily="18" charset="0"/>
              </a:rPr>
              <a:t>“</a:t>
            </a:r>
            <a:r>
              <a:rPr lang="ko-KR" altLang="en-US" dirty="0"/>
              <a:t>무엇</a:t>
            </a:r>
            <a:r>
              <a:rPr lang="en-US" altLang="ko-KR" dirty="0"/>
              <a:t>(what)</a:t>
            </a:r>
            <a:r>
              <a:rPr lang="ko-KR" altLang="en-US" dirty="0"/>
              <a:t>인가</a:t>
            </a:r>
            <a:r>
              <a:rPr lang="en-US" altLang="ko-KR" dirty="0"/>
              <a:t>?</a:t>
            </a:r>
            <a:r>
              <a:rPr lang="en-US" altLang="ko-KR" dirty="0">
                <a:latin typeface="Times New Roman" panose="02020603050405020304" pitchFamily="18" charset="0"/>
              </a:rPr>
              <a:t>”</a:t>
            </a:r>
            <a:r>
              <a:rPr lang="ko-KR" altLang="en-US" dirty="0"/>
              <a:t>를 논리적으로 정의</a:t>
            </a:r>
          </a:p>
          <a:p>
            <a:pPr lvl="1"/>
            <a:r>
              <a:rPr lang="ko-KR" altLang="en-US" dirty="0"/>
              <a:t>구체화 </a:t>
            </a:r>
            <a:r>
              <a:rPr lang="en-US" altLang="ko-KR" dirty="0">
                <a:latin typeface="Times New Roman" panose="02020603050405020304" pitchFamily="18" charset="0"/>
              </a:rPr>
              <a:t>–</a:t>
            </a:r>
            <a:r>
              <a:rPr lang="en-US" altLang="ko-KR" dirty="0"/>
              <a:t> </a:t>
            </a:r>
            <a:r>
              <a:rPr lang="en-US" altLang="ko-KR" dirty="0">
                <a:latin typeface="Times New Roman" panose="02020603050405020304" pitchFamily="18" charset="0"/>
              </a:rPr>
              <a:t>“</a:t>
            </a:r>
            <a:r>
              <a:rPr lang="ko-KR" altLang="en-US" dirty="0"/>
              <a:t>어떻게</a:t>
            </a:r>
            <a:r>
              <a:rPr lang="en-US" altLang="ko-KR" dirty="0"/>
              <a:t>(how) </a:t>
            </a:r>
            <a:r>
              <a:rPr lang="ko-KR" altLang="en-US" dirty="0"/>
              <a:t>할 것인가</a:t>
            </a:r>
            <a:r>
              <a:rPr lang="en-US" altLang="ko-KR" dirty="0"/>
              <a:t>?</a:t>
            </a:r>
            <a:r>
              <a:rPr lang="en-US" altLang="ko-KR" dirty="0">
                <a:latin typeface="Times New Roman" panose="02020603050405020304" pitchFamily="18" charset="0"/>
              </a:rPr>
              <a:t>”</a:t>
            </a:r>
            <a:r>
              <a:rPr lang="ko-KR" altLang="en-US" dirty="0"/>
              <a:t>를 실제적으로 표현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53"/>
          <a:stretch/>
        </p:blipFill>
        <p:spPr bwMode="auto">
          <a:xfrm>
            <a:off x="2051720" y="3356992"/>
            <a:ext cx="4350636" cy="1334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775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 Data Type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ADT users are </a:t>
            </a:r>
            <a:r>
              <a:rPr lang="en-US" altLang="ko-KR" dirty="0">
                <a:solidFill>
                  <a:srgbClr val="FF0000"/>
                </a:solidFill>
              </a:rPr>
              <a:t>NOT</a:t>
            </a:r>
            <a:r>
              <a:rPr lang="en-US" altLang="ko-KR" dirty="0"/>
              <a:t> concerned with </a:t>
            </a:r>
            <a:r>
              <a:rPr lang="en-US" altLang="ko-KR" dirty="0">
                <a:solidFill>
                  <a:schemeClr val="tx2"/>
                </a:solidFill>
              </a:rPr>
              <a:t>how the task is done</a:t>
            </a:r>
            <a:r>
              <a:rPr lang="en-US" altLang="ko-KR" dirty="0"/>
              <a:t> but rather </a:t>
            </a:r>
            <a:r>
              <a:rPr lang="en-US" altLang="ko-KR" dirty="0">
                <a:solidFill>
                  <a:schemeClr val="tx2"/>
                </a:solidFill>
              </a:rPr>
              <a:t>what it can do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An abstract data type is a </a:t>
            </a:r>
            <a:r>
              <a:rPr lang="en-US" altLang="ko-KR" dirty="0">
                <a:solidFill>
                  <a:schemeClr val="tx2"/>
                </a:solidFill>
              </a:rPr>
              <a:t>data declaration</a:t>
            </a:r>
            <a:r>
              <a:rPr lang="en-US" altLang="ko-KR" dirty="0"/>
              <a:t> packaged together with the </a:t>
            </a:r>
            <a:r>
              <a:rPr lang="en-US" altLang="ko-KR" dirty="0">
                <a:solidFill>
                  <a:schemeClr val="tx2"/>
                </a:solidFill>
              </a:rPr>
              <a:t>operations</a:t>
            </a:r>
            <a:r>
              <a:rPr lang="en-US" altLang="ko-KR" dirty="0"/>
              <a:t> that are meaningful for the data type. </a:t>
            </a:r>
          </a:p>
          <a:p>
            <a:endParaRPr lang="en-US" altLang="ko-KR" dirty="0"/>
          </a:p>
          <a:p>
            <a:r>
              <a:rPr lang="en-US" altLang="ko-KR" dirty="0"/>
              <a:t>We </a:t>
            </a:r>
            <a:r>
              <a:rPr lang="en-US" altLang="ko-KR" dirty="0">
                <a:solidFill>
                  <a:schemeClr val="tx2"/>
                </a:solidFill>
              </a:rPr>
              <a:t>encapsulate</a:t>
            </a:r>
            <a:r>
              <a:rPr lang="en-US" altLang="ko-KR" dirty="0"/>
              <a:t> the data and the operations on the data, and then hide them from the user. </a:t>
            </a:r>
          </a:p>
          <a:p>
            <a:endParaRPr lang="en-US" altLang="ko-KR" dirty="0"/>
          </a:p>
          <a:p>
            <a:r>
              <a:rPr lang="en-US" altLang="ko-KR" dirty="0"/>
              <a:t>All references to and manipulation of the data in a data structure are handled through defined </a:t>
            </a:r>
            <a:r>
              <a:rPr lang="en-US" altLang="ko-KR" dirty="0">
                <a:solidFill>
                  <a:schemeClr val="tx2"/>
                </a:solidFill>
              </a:rPr>
              <a:t>interfaces</a:t>
            </a:r>
            <a:r>
              <a:rPr lang="en-US" altLang="ko-KR" dirty="0"/>
              <a:t> to the structure.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1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5" name="Picture 10" descr="Fig01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686800" cy="417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62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ADT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lnSpcReduction="10000"/>
          </a:bodyPr>
          <a:lstStyle/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en-US" altLang="ko-KR" dirty="0" smtClean="0"/>
              <a:t>Data</a:t>
            </a:r>
            <a:r>
              <a:rPr lang="ko-KR" altLang="en-US" dirty="0" smtClean="0"/>
              <a:t>는 오직 외부 인터페이스를 통해서만 다룰 수 있음</a:t>
            </a:r>
            <a:endParaRPr lang="en-US" altLang="ko-KR" dirty="0" smtClean="0"/>
          </a:p>
          <a:p>
            <a:pPr lvl="2"/>
            <a:r>
              <a:rPr lang="en-US" altLang="ko-KR" dirty="0"/>
              <a:t>Only the public functions are accessible through this interface.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5" name="Picture 10" descr="Fig01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96" y="1268760"/>
            <a:ext cx="7864052" cy="406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12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Typical ADTs: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Lists</a:t>
            </a:r>
          </a:p>
          <a:p>
            <a:r>
              <a:rPr lang="en-US" altLang="ko-KR" dirty="0"/>
              <a:t>Stacks</a:t>
            </a:r>
          </a:p>
          <a:p>
            <a:r>
              <a:rPr lang="en-US" altLang="ko-KR" dirty="0"/>
              <a:t>Queues</a:t>
            </a:r>
          </a:p>
          <a:p>
            <a:r>
              <a:rPr lang="en-US" altLang="ko-KR" dirty="0" smtClean="0"/>
              <a:t>Trees</a:t>
            </a:r>
          </a:p>
          <a:p>
            <a:pPr lvl="1"/>
            <a:r>
              <a:rPr lang="en-US" altLang="ko-KR" dirty="0" smtClean="0"/>
              <a:t>Binary search tree, AVL tree, B-tree</a:t>
            </a:r>
            <a:endParaRPr lang="en-US" altLang="ko-KR" dirty="0"/>
          </a:p>
          <a:p>
            <a:r>
              <a:rPr lang="en-US" altLang="ko-KR" dirty="0"/>
              <a:t>Heaps</a:t>
            </a:r>
          </a:p>
          <a:p>
            <a:r>
              <a:rPr lang="en-US" altLang="ko-KR" dirty="0"/>
              <a:t>Graphs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98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ADT </a:t>
            </a:r>
            <a:r>
              <a:rPr lang="en-US" altLang="ko-KR" dirty="0" smtClean="0"/>
              <a:t>Implementations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There are two basic structures we can use to </a:t>
            </a:r>
            <a:r>
              <a:rPr lang="en-US" altLang="ko-KR" dirty="0" smtClean="0"/>
              <a:t>implement </a:t>
            </a:r>
            <a:r>
              <a:rPr lang="en-US" altLang="ko-KR" dirty="0"/>
              <a:t>an </a:t>
            </a:r>
            <a:r>
              <a:rPr lang="en-US" altLang="ko-KR" dirty="0">
                <a:solidFill>
                  <a:srgbClr val="FF0000"/>
                </a:solidFill>
              </a:rPr>
              <a:t>ADT list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tx2"/>
                </a:solidFill>
              </a:rPr>
              <a:t>arrays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chemeClr val="tx2"/>
                </a:solidFill>
              </a:rPr>
              <a:t>linked lists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24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8759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컴퓨터 프로그램</a:t>
            </a:r>
            <a:endParaRPr lang="en-US" altLang="ko-KR" dirty="0" smtClean="0"/>
          </a:p>
          <a:p>
            <a:pPr lvl="1"/>
            <a:r>
              <a:rPr lang="ko-KR" altLang="en-US" dirty="0"/>
              <a:t>컴퓨터에서 실행될 때 특정 작업</a:t>
            </a:r>
            <a:r>
              <a:rPr lang="en-US" altLang="ko-KR" dirty="0"/>
              <a:t>(specific task)</a:t>
            </a:r>
            <a:r>
              <a:rPr lang="ko-KR" altLang="en-US" dirty="0"/>
              <a:t>을 수행하는 일련의 명령어들의 모음</a:t>
            </a:r>
            <a:r>
              <a:rPr lang="en-US" altLang="ko-KR" dirty="0"/>
              <a:t>(</a:t>
            </a:r>
            <a:r>
              <a:rPr lang="ko-KR" altLang="en-US" dirty="0"/>
              <a:t>집합체</a:t>
            </a:r>
            <a:r>
              <a:rPr lang="en-US" altLang="ko-KR" dirty="0" smtClean="0"/>
              <a:t>) (</a:t>
            </a:r>
            <a:r>
              <a:rPr lang="ko-KR" altLang="en-US" dirty="0" smtClean="0"/>
              <a:t>위키백과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데이터를 표현하고 처리하는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</a:t>
            </a:r>
            <a:r>
              <a:rPr lang="ko-KR" altLang="en-US" dirty="0"/>
              <a:t>표현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자료구조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데이터 </a:t>
            </a:r>
            <a:r>
              <a:rPr lang="ko-KR" altLang="en-US" dirty="0">
                <a:sym typeface="Wingdings" panose="05000000000000000000" pitchFamily="2" charset="2"/>
              </a:rPr>
              <a:t>처리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알고리즘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/>
              <a:t>자료구조</a:t>
            </a:r>
            <a:endParaRPr lang="en-US" altLang="ko-KR" dirty="0" smtClean="0"/>
          </a:p>
          <a:p>
            <a:pPr lvl="1"/>
            <a:r>
              <a:rPr lang="ko-KR" altLang="en-US" dirty="0"/>
              <a:t>컴퓨터 과학에서 효율적인 접근 및 수정을 가능케 하는 자료의 조직</a:t>
            </a:r>
            <a:r>
              <a:rPr lang="en-US" altLang="ko-KR" dirty="0"/>
              <a:t>, </a:t>
            </a:r>
            <a:r>
              <a:rPr lang="ko-KR" altLang="en-US" dirty="0"/>
              <a:t>관리</a:t>
            </a:r>
            <a:r>
              <a:rPr lang="en-US" altLang="ko-KR" dirty="0"/>
              <a:t>, </a:t>
            </a:r>
            <a:r>
              <a:rPr lang="ko-KR" altLang="en-US" dirty="0"/>
              <a:t>저장을 의미한다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더 </a:t>
            </a:r>
            <a:r>
              <a:rPr lang="ko-KR" altLang="en-US" dirty="0"/>
              <a:t>정확히 말해</a:t>
            </a:r>
            <a:r>
              <a:rPr lang="en-US" altLang="ko-KR" dirty="0"/>
              <a:t>, </a:t>
            </a:r>
            <a:r>
              <a:rPr lang="ko-KR" altLang="en-US" dirty="0"/>
              <a:t>자료 구조는 데이터 값의 모임</a:t>
            </a:r>
            <a:r>
              <a:rPr lang="en-US" altLang="ko-KR" dirty="0"/>
              <a:t>, </a:t>
            </a:r>
            <a:r>
              <a:rPr lang="ko-KR" altLang="en-US" dirty="0"/>
              <a:t>또 데이터 간의 관계</a:t>
            </a:r>
            <a:r>
              <a:rPr lang="en-US" altLang="ko-KR" dirty="0"/>
              <a:t>, </a:t>
            </a:r>
            <a:r>
              <a:rPr lang="ko-KR" altLang="en-US" dirty="0"/>
              <a:t>그리고 데이터에 적용할 수 있는 함수나 </a:t>
            </a:r>
            <a:r>
              <a:rPr lang="ko-KR" altLang="en-US" dirty="0" smtClean="0"/>
              <a:t>연산을 </a:t>
            </a:r>
            <a:r>
              <a:rPr lang="ko-KR" altLang="en-US" dirty="0"/>
              <a:t>의미한다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위키백과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어떠한 </a:t>
            </a:r>
            <a:r>
              <a:rPr lang="ko-KR" altLang="en-US" dirty="0"/>
              <a:t>문제를 해결하기 위해 정해진 일련의 절차나 방법을 공식화한 형태로 표현한 </a:t>
            </a:r>
            <a:r>
              <a:rPr lang="ko-KR" altLang="en-US" dirty="0" smtClean="0"/>
              <a:t>것 </a:t>
            </a:r>
            <a:r>
              <a:rPr lang="en-US" altLang="ko-KR" dirty="0" smtClean="0"/>
              <a:t>(</a:t>
            </a:r>
            <a:r>
              <a:rPr lang="ko-KR" altLang="en-US" dirty="0" smtClean="0"/>
              <a:t>위키백과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56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Array Implementations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In an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50" charset="-127"/>
              </a:rPr>
              <a:t>array</a:t>
            </a:r>
            <a:r>
              <a:rPr lang="en-US" altLang="ko-KR" dirty="0">
                <a:ea typeface="굴림" panose="020B0600000101010101" pitchFamily="50" charset="-127"/>
              </a:rPr>
              <a:t>, the </a:t>
            </a:r>
            <a:r>
              <a:rPr lang="en-US" altLang="ko-KR" dirty="0" err="1">
                <a:ea typeface="굴림" panose="020B0600000101010101" pitchFamily="50" charset="-127"/>
              </a:rPr>
              <a:t>sequentiality</a:t>
            </a:r>
            <a:r>
              <a:rPr lang="en-US" altLang="ko-KR" dirty="0">
                <a:ea typeface="굴림" panose="020B0600000101010101" pitchFamily="50" charset="-127"/>
              </a:rPr>
              <a:t> of a list is maintained by the order structure of elements in the array (indexes).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Although </a:t>
            </a:r>
            <a:r>
              <a:rPr lang="en-US" altLang="ko-KR" dirty="0">
                <a:solidFill>
                  <a:schemeClr val="tx2"/>
                </a:solidFill>
                <a:ea typeface="굴림" panose="020B0600000101010101" pitchFamily="50" charset="-127"/>
              </a:rPr>
              <a:t>searching</a:t>
            </a:r>
            <a:r>
              <a:rPr lang="en-US" altLang="ko-KR" dirty="0">
                <a:ea typeface="굴림" panose="020B0600000101010101" pitchFamily="50" charset="-127"/>
              </a:rPr>
              <a:t> an array for an individual element can be very efficient, </a:t>
            </a:r>
          </a:p>
          <a:p>
            <a:r>
              <a:rPr lang="en-US" altLang="ko-KR" dirty="0" smtClean="0">
                <a:solidFill>
                  <a:schemeClr val="tx2"/>
                </a:solidFill>
                <a:ea typeface="굴림" panose="020B0600000101010101" pitchFamily="50" charset="-127"/>
              </a:rPr>
              <a:t>Insertion </a:t>
            </a:r>
            <a:r>
              <a:rPr lang="en-US" altLang="ko-KR" dirty="0">
                <a:solidFill>
                  <a:schemeClr val="tx2"/>
                </a:solidFill>
                <a:ea typeface="굴림" panose="020B0600000101010101" pitchFamily="50" charset="-127"/>
              </a:rPr>
              <a:t>and deletion</a:t>
            </a:r>
            <a:r>
              <a:rPr lang="en-US" altLang="ko-KR" dirty="0">
                <a:ea typeface="굴림" panose="020B0600000101010101" pitchFamily="50" charset="-127"/>
              </a:rPr>
              <a:t> of elements are complex and inefficient processes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For this reason arrays are seldom used, especially when the list changes frequently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78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Linked List Implementations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A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50" charset="-127"/>
              </a:rPr>
              <a:t>Linked List</a:t>
            </a:r>
            <a:r>
              <a:rPr lang="en-US" altLang="ko-KR" dirty="0">
                <a:ea typeface="굴림" panose="020B0600000101010101" pitchFamily="50" charset="-127"/>
              </a:rPr>
              <a:t> is an ordered collection of data in which each element contains the location of the next element or </a:t>
            </a:r>
            <a:r>
              <a:rPr lang="en-US" altLang="ko-KR" dirty="0" smtClean="0">
                <a:ea typeface="굴림" panose="020B0600000101010101" pitchFamily="50" charset="-127"/>
              </a:rPr>
              <a:t>elements</a:t>
            </a:r>
            <a:endParaRPr lang="en-US" altLang="ko-KR" dirty="0"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In a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50" charset="-127"/>
              </a:rPr>
              <a:t>linked list</a:t>
            </a:r>
            <a:r>
              <a:rPr lang="en-US" altLang="ko-KR" dirty="0">
                <a:ea typeface="굴림" panose="020B0600000101010101" pitchFamily="50" charset="-127"/>
              </a:rPr>
              <a:t>, each element contains </a:t>
            </a:r>
            <a:r>
              <a:rPr lang="en-US" altLang="ko-KR" dirty="0">
                <a:solidFill>
                  <a:srgbClr val="0000FF"/>
                </a:solidFill>
                <a:ea typeface="굴림" panose="020B0600000101010101" pitchFamily="50" charset="-127"/>
              </a:rPr>
              <a:t>two parts</a:t>
            </a:r>
            <a:r>
              <a:rPr lang="en-US" altLang="ko-KR" dirty="0">
                <a:ea typeface="굴림" panose="020B0600000101010101" pitchFamily="50" charset="-127"/>
              </a:rPr>
              <a:t>: </a:t>
            </a:r>
            <a:r>
              <a:rPr lang="en-US" altLang="ko-KR" dirty="0">
                <a:solidFill>
                  <a:srgbClr val="FF0066"/>
                </a:solidFill>
                <a:ea typeface="굴림" panose="020B0600000101010101" pitchFamily="50" charset="-127"/>
              </a:rPr>
              <a:t>data</a:t>
            </a:r>
            <a:r>
              <a:rPr lang="en-US" altLang="ko-KR" dirty="0">
                <a:ea typeface="굴림" panose="020B0600000101010101" pitchFamily="50" charset="-127"/>
              </a:rPr>
              <a:t> and one or more </a:t>
            </a:r>
            <a:r>
              <a:rPr lang="en-US" altLang="ko-KR" dirty="0">
                <a:solidFill>
                  <a:srgbClr val="FF0066"/>
                </a:solidFill>
                <a:ea typeface="굴림" panose="020B0600000101010101" pitchFamily="50" charset="-127"/>
              </a:rPr>
              <a:t>links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The data part holds the application data – the data to be processed. 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Links are used to chain the data together. They contain pointers that identify the next element or elements in the list</a:t>
            </a:r>
            <a:r>
              <a:rPr lang="en-US" altLang="ko-KR" dirty="0" smtClean="0">
                <a:ea typeface="굴림" panose="020B0600000101010101" pitchFamily="50" charset="-127"/>
              </a:rPr>
              <a:t>.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In </a:t>
            </a:r>
            <a:r>
              <a:rPr lang="en-US" altLang="ko-KR" dirty="0">
                <a:solidFill>
                  <a:srgbClr val="0000FF"/>
                </a:solidFill>
                <a:ea typeface="굴림" panose="020B0600000101010101" pitchFamily="50" charset="-127"/>
              </a:rPr>
              <a:t>linear linked lists</a:t>
            </a:r>
            <a:r>
              <a:rPr lang="en-US" altLang="ko-KR" dirty="0">
                <a:ea typeface="굴림" panose="020B0600000101010101" pitchFamily="50" charset="-127"/>
              </a:rPr>
              <a:t>, each element has only </a:t>
            </a:r>
            <a:r>
              <a:rPr lang="en-US" altLang="ko-KR" dirty="0">
                <a:solidFill>
                  <a:srgbClr val="FF0066"/>
                </a:solidFill>
                <a:ea typeface="굴림" panose="020B0600000101010101" pitchFamily="50" charset="-127"/>
              </a:rPr>
              <a:t>zero</a:t>
            </a:r>
            <a:r>
              <a:rPr lang="en-US" altLang="ko-KR" dirty="0">
                <a:ea typeface="굴림" panose="020B0600000101010101" pitchFamily="50" charset="-127"/>
              </a:rPr>
              <a:t> or </a:t>
            </a:r>
            <a:r>
              <a:rPr lang="en-US" altLang="ko-KR" dirty="0">
                <a:solidFill>
                  <a:srgbClr val="FF0066"/>
                </a:solidFill>
                <a:ea typeface="굴림" panose="020B0600000101010101" pitchFamily="50" charset="-127"/>
              </a:rPr>
              <a:t>one</a:t>
            </a:r>
            <a:r>
              <a:rPr lang="en-US" altLang="ko-KR" dirty="0">
                <a:ea typeface="굴림" panose="020B0600000101010101" pitchFamily="50" charset="-127"/>
              </a:rPr>
              <a:t> successor.</a:t>
            </a:r>
          </a:p>
          <a:p>
            <a:r>
              <a:rPr lang="en-US" altLang="ko-KR" dirty="0" smtClean="0">
                <a:ea typeface="굴림" panose="020B0600000101010101" pitchFamily="50" charset="-127"/>
              </a:rPr>
              <a:t>In </a:t>
            </a:r>
            <a:r>
              <a:rPr lang="en-US" altLang="ko-KR" dirty="0">
                <a:solidFill>
                  <a:srgbClr val="0000FF"/>
                </a:solidFill>
                <a:ea typeface="굴림" panose="020B0600000101010101" pitchFamily="50" charset="-127"/>
              </a:rPr>
              <a:t>non-linear linked lists</a:t>
            </a:r>
            <a:r>
              <a:rPr lang="en-US" altLang="ko-KR" dirty="0">
                <a:ea typeface="굴림" panose="020B0600000101010101" pitchFamily="50" charset="-127"/>
              </a:rPr>
              <a:t>, each element can have </a:t>
            </a:r>
            <a:r>
              <a:rPr lang="en-US" altLang="ko-KR" dirty="0">
                <a:solidFill>
                  <a:srgbClr val="FF0066"/>
                </a:solidFill>
                <a:ea typeface="굴림" panose="020B0600000101010101" pitchFamily="50" charset="-127"/>
              </a:rPr>
              <a:t>zero</a:t>
            </a:r>
            <a:r>
              <a:rPr lang="en-US" altLang="ko-KR" dirty="0">
                <a:ea typeface="굴림" panose="020B0600000101010101" pitchFamily="50" charset="-127"/>
              </a:rPr>
              <a:t>, </a:t>
            </a:r>
            <a:r>
              <a:rPr lang="en-US" altLang="ko-KR" dirty="0">
                <a:solidFill>
                  <a:srgbClr val="FF0066"/>
                </a:solidFill>
                <a:ea typeface="굴림" panose="020B0600000101010101" pitchFamily="50" charset="-127"/>
              </a:rPr>
              <a:t>one</a:t>
            </a:r>
            <a:r>
              <a:rPr lang="en-US" altLang="ko-KR" dirty="0">
                <a:ea typeface="굴림" panose="020B0600000101010101" pitchFamily="50" charset="-127"/>
              </a:rPr>
              <a:t> or </a:t>
            </a:r>
            <a:r>
              <a:rPr lang="en-US" altLang="ko-KR" dirty="0">
                <a:solidFill>
                  <a:srgbClr val="FF0066"/>
                </a:solidFill>
                <a:ea typeface="굴림" panose="020B0600000101010101" pitchFamily="50" charset="-127"/>
              </a:rPr>
              <a:t>more</a:t>
            </a:r>
            <a:r>
              <a:rPr lang="en-US" altLang="ko-KR" dirty="0">
                <a:ea typeface="굴림" panose="020B0600000101010101" pitchFamily="50" charset="-127"/>
              </a:rPr>
              <a:t> successors.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81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3" name="Picture 2" descr="Fig01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8203290" cy="491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75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Linked Lists vs. Arrays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</a:rPr>
              <a:t>The major advantage of the linked list</a:t>
            </a:r>
            <a:r>
              <a:rPr lang="en-US" altLang="ko-KR" dirty="0"/>
              <a:t> over the array is that data are easily inserted and deleted.</a:t>
            </a:r>
          </a:p>
          <a:p>
            <a:r>
              <a:rPr lang="en-US" altLang="ko-KR" dirty="0"/>
              <a:t>It is not necessary to shift elements of a linked list to make room for a new elements or to delete an element.</a:t>
            </a:r>
          </a:p>
          <a:p>
            <a:r>
              <a:rPr lang="en-US" altLang="ko-KR" dirty="0"/>
              <a:t>However, because the elements are no longer physically sequenced in a linked list, we are </a:t>
            </a:r>
            <a:r>
              <a:rPr lang="en-US" altLang="ko-KR" dirty="0">
                <a:solidFill>
                  <a:schemeClr val="tx2"/>
                </a:solidFill>
              </a:rPr>
              <a:t>limited to sequential searches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53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</a:t>
            </a:r>
            <a:r>
              <a:rPr lang="en-US" altLang="ko-KR" dirty="0">
                <a:solidFill>
                  <a:schemeClr val="tx2"/>
                </a:solidFill>
              </a:rPr>
              <a:t>node</a:t>
            </a:r>
            <a:r>
              <a:rPr lang="en-US" altLang="ko-KR" dirty="0"/>
              <a:t> is a structure that has two parts: the </a:t>
            </a:r>
            <a:r>
              <a:rPr lang="en-US" altLang="ko-KR" dirty="0">
                <a:solidFill>
                  <a:schemeClr val="tx2"/>
                </a:solidFill>
              </a:rPr>
              <a:t>data</a:t>
            </a:r>
            <a:r>
              <a:rPr lang="en-US" altLang="ko-KR" dirty="0"/>
              <a:t> and one or more </a:t>
            </a:r>
            <a:r>
              <a:rPr lang="en-US" altLang="ko-KR" dirty="0">
                <a:solidFill>
                  <a:schemeClr val="tx2"/>
                </a:solidFill>
              </a:rPr>
              <a:t>links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The nodes in a linked list are called </a:t>
            </a:r>
            <a:r>
              <a:rPr lang="en-US" altLang="ko-KR" dirty="0">
                <a:solidFill>
                  <a:schemeClr val="tx2"/>
                </a:solidFill>
              </a:rPr>
              <a:t>self-referential structures</a:t>
            </a:r>
            <a:r>
              <a:rPr lang="en-US" altLang="ko-KR" dirty="0"/>
              <a:t>. In such a structure, each instance of the structure contains one or more pointers to other instances of the same structural type.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5" name="Picture 2" descr="Fig01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85" y="4005064"/>
            <a:ext cx="7959963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769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data part in a node can be a single field, multiple fields, or a structure that contains several fields, but it always acts as a single field.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5" name="Picture 2" descr="Fig01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78" y="2852936"/>
            <a:ext cx="7926162" cy="2984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837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 해결</a:t>
            </a:r>
            <a:r>
              <a:rPr lang="en-US" altLang="ko-KR" dirty="0" smtClean="0"/>
              <a:t>(problem solving)</a:t>
            </a:r>
            <a:r>
              <a:rPr lang="ko-KR" altLang="en-US" dirty="0" smtClean="0"/>
              <a:t> 과정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					(C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로 배우는 쉬운 자료구조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13476"/>
          <a:stretch/>
        </p:blipFill>
        <p:spPr>
          <a:xfrm>
            <a:off x="395536" y="1844824"/>
            <a:ext cx="828092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8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표현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알고리즘의 표현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자연어</a:t>
            </a:r>
            <a:r>
              <a:rPr lang="en-US" altLang="ko-KR" dirty="0" smtClean="0"/>
              <a:t>(natural language)</a:t>
            </a:r>
          </a:p>
          <a:p>
            <a:pPr lvl="2"/>
            <a:r>
              <a:rPr lang="ko-KR" altLang="en-US" dirty="0" smtClean="0"/>
              <a:t>인간의 언어로 표현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일관성이나 명확성을 유지하기 어려움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순서도</a:t>
            </a:r>
            <a:r>
              <a:rPr lang="en-US" altLang="ko-KR" dirty="0" smtClean="0"/>
              <a:t>(Flow chart)</a:t>
            </a:r>
          </a:p>
          <a:p>
            <a:pPr lvl="2"/>
            <a:r>
              <a:rPr lang="ko-KR" altLang="en-US" dirty="0" smtClean="0"/>
              <a:t>복잡한 알고리즘을 표현하는 데 한계</a:t>
            </a:r>
            <a:endParaRPr lang="ko-KR" altLang="en-US" dirty="0"/>
          </a:p>
          <a:p>
            <a:pPr lvl="1"/>
            <a:r>
              <a:rPr lang="ko-KR" altLang="en-US" dirty="0"/>
              <a:t>프로그래밍 </a:t>
            </a:r>
            <a:r>
              <a:rPr lang="ko-KR" altLang="en-US" dirty="0" smtClean="0"/>
              <a:t>언어</a:t>
            </a:r>
            <a:r>
              <a:rPr lang="en-US" altLang="ko-KR" dirty="0" smtClean="0"/>
              <a:t>(programming language)</a:t>
            </a:r>
          </a:p>
          <a:p>
            <a:pPr lvl="2"/>
            <a:r>
              <a:rPr lang="ko-KR" altLang="en-US" dirty="0" smtClean="0"/>
              <a:t>특정 프로그래밍 언어로 작성되어 다른 언어로 </a:t>
            </a:r>
            <a:r>
              <a:rPr lang="ko-KR" altLang="en-US" dirty="0" err="1" smtClean="0"/>
              <a:t>변환시</a:t>
            </a:r>
            <a:r>
              <a:rPr lang="ko-KR" altLang="en-US" dirty="0" smtClean="0"/>
              <a:t> 비효율적</a:t>
            </a:r>
            <a:endParaRPr lang="ko-KR" altLang="en-US" dirty="0"/>
          </a:p>
          <a:p>
            <a:pPr lvl="1"/>
            <a:r>
              <a:rPr lang="ko-KR" altLang="en-US" dirty="0" smtClean="0"/>
              <a:t>가상</a:t>
            </a:r>
            <a:r>
              <a:rPr lang="en-US" altLang="ko-KR" dirty="0" smtClean="0"/>
              <a:t>(</a:t>
            </a:r>
            <a:r>
              <a:rPr lang="ko-KR" altLang="en-US" dirty="0" smtClean="0"/>
              <a:t>의사</a:t>
            </a:r>
            <a:r>
              <a:rPr lang="en-US" altLang="ko-KR" dirty="0" smtClean="0"/>
              <a:t>)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(Pseudo-code)</a:t>
            </a:r>
          </a:p>
          <a:p>
            <a:pPr lvl="2"/>
            <a:r>
              <a:rPr lang="ko-KR" altLang="en-US" dirty="0" smtClean="0"/>
              <a:t>프로그래밍 언어의 형태를 갖춘 가상 코드를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특정 프로그래밍 언어로 구체화하기 쉬움</a:t>
            </a:r>
            <a:endParaRPr lang="en-US" altLang="ko-KR" dirty="0" smtClean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191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Pseudocode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Pseudocode</a:t>
            </a:r>
          </a:p>
          <a:p>
            <a:pPr lvl="1"/>
            <a:r>
              <a:rPr lang="en-US" altLang="ko-KR" dirty="0" smtClean="0"/>
              <a:t>is </a:t>
            </a:r>
            <a:r>
              <a:rPr lang="en-US" altLang="ko-KR" dirty="0"/>
              <a:t>an English-like representation of the algorithm </a:t>
            </a:r>
            <a:r>
              <a:rPr lang="en-US" altLang="ko-KR" dirty="0" smtClean="0"/>
              <a:t>logic</a:t>
            </a:r>
          </a:p>
          <a:p>
            <a:pPr lvl="1"/>
            <a:r>
              <a:rPr lang="en-US" altLang="ko-KR" dirty="0" smtClean="0"/>
              <a:t>It is part English, part structured code</a:t>
            </a:r>
          </a:p>
          <a:p>
            <a:pPr lvl="1"/>
            <a:r>
              <a:rPr lang="en-US" altLang="ko-KR" b="1" dirty="0" smtClean="0"/>
              <a:t>English part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무엇이 되어야 하는지</a:t>
            </a:r>
            <a:r>
              <a:rPr lang="en-US" altLang="ko-KR" dirty="0" smtClean="0"/>
              <a:t>(what must be done)</a:t>
            </a:r>
            <a:r>
              <a:rPr lang="ko-KR" altLang="en-US" dirty="0" smtClean="0"/>
              <a:t>에 관한 완화된 구문</a:t>
            </a:r>
            <a:r>
              <a:rPr lang="en-US" altLang="ko-KR" dirty="0" smtClean="0"/>
              <a:t>(relaxed syntax)</a:t>
            </a:r>
            <a:r>
              <a:rPr lang="ko-KR" altLang="en-US" dirty="0" smtClean="0"/>
              <a:t>을 제공</a:t>
            </a:r>
            <a:endParaRPr lang="en-US" altLang="ko-KR" dirty="0"/>
          </a:p>
          <a:p>
            <a:pPr lvl="1"/>
            <a:r>
              <a:rPr lang="en-US" altLang="ko-KR" b="1" dirty="0" smtClean="0"/>
              <a:t>Code part</a:t>
            </a:r>
          </a:p>
          <a:p>
            <a:pPr lvl="2"/>
            <a:r>
              <a:rPr lang="en-US" altLang="ko-KR" dirty="0" smtClean="0"/>
              <a:t>consists </a:t>
            </a:r>
            <a:r>
              <a:rPr lang="en-US" altLang="ko-KR" dirty="0"/>
              <a:t>of an extended version of the basic algorithmic constructs: sequence, selection, and </a:t>
            </a:r>
            <a:r>
              <a:rPr lang="en-US" altLang="ko-KR" dirty="0" smtClean="0"/>
              <a:t>iteration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57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5" name="Picture 2" descr="Alg01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80" y="685800"/>
            <a:ext cx="85471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설명선 1 7"/>
          <p:cNvSpPr/>
          <p:nvPr/>
        </p:nvSpPr>
        <p:spPr>
          <a:xfrm flipH="1">
            <a:off x="92684" y="2276872"/>
            <a:ext cx="1522512" cy="288032"/>
          </a:xfrm>
          <a:prstGeom prst="borderCallout1">
            <a:avLst>
              <a:gd name="adj1" fmla="val 18750"/>
              <a:gd name="adj2" fmla="val -8333"/>
              <a:gd name="adj3" fmla="val -217886"/>
              <a:gd name="adj4" fmla="val -38487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purpose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설명선 1 8"/>
          <p:cNvSpPr/>
          <p:nvPr/>
        </p:nvSpPr>
        <p:spPr>
          <a:xfrm flipH="1">
            <a:off x="92684" y="2636912"/>
            <a:ext cx="1522512" cy="288032"/>
          </a:xfrm>
          <a:prstGeom prst="borderCallout1">
            <a:avLst>
              <a:gd name="adj1" fmla="val 18750"/>
              <a:gd name="adj2" fmla="val -8333"/>
              <a:gd name="adj3" fmla="val -243726"/>
              <a:gd name="adj4" fmla="val -53152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precondition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설명선 1 9"/>
          <p:cNvSpPr/>
          <p:nvPr/>
        </p:nvSpPr>
        <p:spPr>
          <a:xfrm flipH="1">
            <a:off x="92684" y="2996952"/>
            <a:ext cx="1522512" cy="288032"/>
          </a:xfrm>
          <a:prstGeom prst="borderCallout1">
            <a:avLst>
              <a:gd name="adj1" fmla="val 18750"/>
              <a:gd name="adj2" fmla="val -8333"/>
              <a:gd name="adj3" fmla="val -258491"/>
              <a:gd name="adj4" fmla="val -49660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postcondition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설명선 1 10"/>
          <p:cNvSpPr/>
          <p:nvPr/>
        </p:nvSpPr>
        <p:spPr>
          <a:xfrm flipH="1">
            <a:off x="92684" y="3354416"/>
            <a:ext cx="1743012" cy="288032"/>
          </a:xfrm>
          <a:prstGeom prst="borderCallout1">
            <a:avLst>
              <a:gd name="adj1" fmla="val 18750"/>
              <a:gd name="adj2" fmla="val -8333"/>
              <a:gd name="adj3" fmla="val -195256"/>
              <a:gd name="adj4" fmla="val -39525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Return condition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1441" y="1309407"/>
            <a:ext cx="2072287" cy="1471521"/>
            <a:chOff x="97160" y="1340768"/>
            <a:chExt cx="2072287" cy="1471521"/>
          </a:xfrm>
        </p:grpSpPr>
        <p:sp>
          <p:nvSpPr>
            <p:cNvPr id="7" name="설명선 1 6"/>
            <p:cNvSpPr/>
            <p:nvPr/>
          </p:nvSpPr>
          <p:spPr>
            <a:xfrm flipH="1">
              <a:off x="97160" y="1628800"/>
              <a:ext cx="1522512" cy="576064"/>
            </a:xfrm>
            <a:prstGeom prst="borderCallout1">
              <a:avLst>
                <a:gd name="adj1" fmla="val 18750"/>
                <a:gd name="adj2" fmla="val -8333"/>
                <a:gd name="adj3" fmla="val -14855"/>
                <a:gd name="adj4" fmla="val -28710"/>
              </a:avLst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Algorithm header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왼쪽 대괄호 11"/>
            <p:cNvSpPr/>
            <p:nvPr/>
          </p:nvSpPr>
          <p:spPr>
            <a:xfrm>
              <a:off x="2123728" y="1340768"/>
              <a:ext cx="45719" cy="1471521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설명선 1 13"/>
          <p:cNvSpPr/>
          <p:nvPr/>
        </p:nvSpPr>
        <p:spPr>
          <a:xfrm flipH="1">
            <a:off x="39519" y="3734752"/>
            <a:ext cx="2031044" cy="486335"/>
          </a:xfrm>
          <a:prstGeom prst="borderCallout1">
            <a:avLst>
              <a:gd name="adj1" fmla="val 18750"/>
              <a:gd name="adj2" fmla="val -8333"/>
              <a:gd name="adj3" fmla="val -22878"/>
              <a:gd name="adj4" fmla="val -22260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Statement number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Ex) 1, 1.1, 1.2.2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설명선 1 14"/>
          <p:cNvSpPr/>
          <p:nvPr/>
        </p:nvSpPr>
        <p:spPr>
          <a:xfrm flipH="1">
            <a:off x="4572000" y="692696"/>
            <a:ext cx="1018456" cy="288032"/>
          </a:xfrm>
          <a:prstGeom prst="borderCallout1">
            <a:avLst>
              <a:gd name="adj1" fmla="val 42905"/>
              <a:gd name="adj2" fmla="val 104603"/>
              <a:gd name="adj3" fmla="val 168592"/>
              <a:gd name="adj4" fmla="val 156704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name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설명선 1 15"/>
          <p:cNvSpPr/>
          <p:nvPr/>
        </p:nvSpPr>
        <p:spPr>
          <a:xfrm flipH="1">
            <a:off x="6156176" y="692696"/>
            <a:ext cx="1296144" cy="288032"/>
          </a:xfrm>
          <a:prstGeom prst="borderCallout1">
            <a:avLst>
              <a:gd name="adj1" fmla="val 42905"/>
              <a:gd name="adj2" fmla="val 104603"/>
              <a:gd name="adj3" fmla="val 185845"/>
              <a:gd name="adj4" fmla="val 180126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parameter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41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Pseudocode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</a:t>
            </a:r>
            <a:r>
              <a:rPr lang="en-US" altLang="ko-KR" dirty="0"/>
              <a:t>use </a:t>
            </a:r>
            <a:r>
              <a:rPr lang="en-US" altLang="ko-KR" dirty="0" smtClean="0"/>
              <a:t>pseudocode to represent both data structures and code</a:t>
            </a:r>
          </a:p>
          <a:p>
            <a:r>
              <a:rPr lang="en-US" altLang="ko-KR" dirty="0" smtClean="0"/>
              <a:t>Variables</a:t>
            </a:r>
          </a:p>
          <a:p>
            <a:pPr lvl="1"/>
            <a:r>
              <a:rPr lang="ko-KR" altLang="en-US" dirty="0" smtClean="0"/>
              <a:t>데이터를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미리 선언할 필요는 없음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처음 사용할 때 자동으로 선언하는 것으로 간주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타입도 문맥에 따라 결정됨</a:t>
            </a:r>
            <a:endParaRPr lang="en-US" altLang="ko-KR" dirty="0" smtClean="0"/>
          </a:p>
          <a:p>
            <a:pPr lvl="2"/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Ex) Set count to 0</a:t>
            </a:r>
            <a:r>
              <a:rPr lang="en-US" altLang="ko-KR" dirty="0" smtClean="0"/>
              <a:t> // </a:t>
            </a:r>
            <a:r>
              <a:rPr lang="ko-KR" altLang="en-US" dirty="0" smtClean="0"/>
              <a:t>수치 데이터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count</a:t>
            </a:r>
            <a:r>
              <a:rPr lang="ko-KR" altLang="en-US" dirty="0" smtClean="0"/>
              <a:t>에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ko-KR" altLang="en-US" dirty="0" smtClean="0"/>
              <a:t>을 할당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Data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Structure</a:t>
            </a:r>
            <a:r>
              <a:rPr lang="ko-KR" altLang="en-US" dirty="0" smtClean="0"/>
              <a:t>는 선언되어야 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74148" y="4388911"/>
            <a:ext cx="156966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b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link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end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node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609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Pseudocode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Statement constructs</a:t>
            </a:r>
          </a:p>
          <a:p>
            <a:pPr lvl="1"/>
            <a:r>
              <a:rPr lang="en-US" altLang="ko-KR" dirty="0" smtClean="0"/>
              <a:t>Sequence</a:t>
            </a:r>
          </a:p>
          <a:p>
            <a:pPr lvl="2"/>
            <a:r>
              <a:rPr lang="en-US" altLang="ko-KR" dirty="0" smtClean="0"/>
              <a:t>One or more statements that do not alter the execution path within an algorithm</a:t>
            </a:r>
          </a:p>
          <a:p>
            <a:pPr lvl="1"/>
            <a:r>
              <a:rPr lang="en-US" altLang="ko-KR" dirty="0" smtClean="0"/>
              <a:t>Selection</a:t>
            </a:r>
          </a:p>
          <a:p>
            <a:pPr lvl="2"/>
            <a:r>
              <a:rPr lang="en-US" altLang="ko-KR" dirty="0" smtClean="0"/>
              <a:t>Evaluates a condition and executes zero or more alternatives</a:t>
            </a:r>
          </a:p>
          <a:p>
            <a:pPr lvl="2"/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1	if (condition)</a:t>
            </a:r>
            <a:b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	1	action1</a:t>
            </a:r>
            <a:b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2	else</a:t>
            </a:r>
            <a:b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	1	action2</a:t>
            </a:r>
            <a:b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3	end if</a:t>
            </a:r>
          </a:p>
          <a:p>
            <a:pPr lvl="1"/>
            <a:r>
              <a:rPr lang="en-US" altLang="ko-KR" dirty="0" smtClean="0"/>
              <a:t>Loop</a:t>
            </a:r>
          </a:p>
          <a:p>
            <a:pPr lvl="2"/>
            <a:r>
              <a:rPr lang="en-US" altLang="ko-KR" dirty="0" smtClean="0"/>
              <a:t>Iterates a block of code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Any algorithm could be written using only three programming constructs (by </a:t>
            </a:r>
            <a:r>
              <a:rPr lang="en-US" altLang="ko-KR" dirty="0" err="1" smtClean="0"/>
              <a:t>Dijkstra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067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5" name="Picture 10" descr="Alg01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685800"/>
            <a:ext cx="8593137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설명선 1 5"/>
          <p:cNvSpPr/>
          <p:nvPr/>
        </p:nvSpPr>
        <p:spPr>
          <a:xfrm flipH="1">
            <a:off x="251520" y="4581128"/>
            <a:ext cx="1522512" cy="288032"/>
          </a:xfrm>
          <a:prstGeom prst="borderCallout1">
            <a:avLst>
              <a:gd name="adj1" fmla="val 18750"/>
              <a:gd name="adj2" fmla="val -8333"/>
              <a:gd name="adj3" fmla="val -195737"/>
              <a:gd name="adj4" fmla="val -90864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variable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설명선 1 6"/>
          <p:cNvSpPr/>
          <p:nvPr/>
        </p:nvSpPr>
        <p:spPr>
          <a:xfrm flipH="1">
            <a:off x="246063" y="2996952"/>
            <a:ext cx="1522512" cy="288032"/>
          </a:xfrm>
          <a:prstGeom prst="borderCallout1">
            <a:avLst>
              <a:gd name="adj1" fmla="val 18750"/>
              <a:gd name="adj2" fmla="val -8333"/>
              <a:gd name="adj3" fmla="val -178484"/>
              <a:gd name="adj4" fmla="val -55612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loop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38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3647</TotalTime>
  <Words>1015</Words>
  <Application>Microsoft Office PowerPoint</Application>
  <PresentationFormat>화면 슬라이드 쇼(4:3)</PresentationFormat>
  <Paragraphs>177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Arial</vt:lpstr>
      <vt:lpstr>Times New Roman</vt:lpstr>
      <vt:lpstr>D2Coding</vt:lpstr>
      <vt:lpstr>굴림</vt:lpstr>
      <vt:lpstr>Wingdings</vt:lpstr>
      <vt:lpstr>맑은 고딕</vt:lpstr>
      <vt:lpstr>Office 테마</vt:lpstr>
      <vt:lpstr>Basic Concepts (Part I)</vt:lpstr>
      <vt:lpstr>프로그램</vt:lpstr>
      <vt:lpstr>프로그램</vt:lpstr>
      <vt:lpstr>알고리즘 표현 방법</vt:lpstr>
      <vt:lpstr>Pseudocode</vt:lpstr>
      <vt:lpstr>PowerPoint 프레젠테이션</vt:lpstr>
      <vt:lpstr>Pseudocode</vt:lpstr>
      <vt:lpstr>Pseudocode</vt:lpstr>
      <vt:lpstr>PowerPoint 프레젠테이션</vt:lpstr>
      <vt:lpstr>Atomic and Composite data</vt:lpstr>
      <vt:lpstr>Data Type</vt:lpstr>
      <vt:lpstr>Data Structure</vt:lpstr>
      <vt:lpstr>Data Structures: Properties</vt:lpstr>
      <vt:lpstr>Abstract Data Type</vt:lpstr>
      <vt:lpstr>Abstract Data Type</vt:lpstr>
      <vt:lpstr>Data Structure</vt:lpstr>
      <vt:lpstr>ADT model</vt:lpstr>
      <vt:lpstr>Typical ADTs:</vt:lpstr>
      <vt:lpstr>ADT Implementations</vt:lpstr>
      <vt:lpstr>Array Implementations</vt:lpstr>
      <vt:lpstr>Linked List Implementations</vt:lpstr>
      <vt:lpstr>PowerPoint 프레젠테이션</vt:lpstr>
      <vt:lpstr>Linked Lists vs. Arrays</vt:lpstr>
      <vt:lpstr>Nodes</vt:lpstr>
      <vt:lpstr>Nodes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Concepts (Part I)</dc:title>
  <dc:creator>Microsoft Corporation</dc:creator>
  <cp:lastModifiedBy>이도길[ 교수 / 민족문화연구원 ]</cp:lastModifiedBy>
  <cp:revision>239</cp:revision>
  <dcterms:created xsi:type="dcterms:W3CDTF">2006-10-05T04:04:58Z</dcterms:created>
  <dcterms:modified xsi:type="dcterms:W3CDTF">2022-03-14T06:31:47Z</dcterms:modified>
</cp:coreProperties>
</file>