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7"/>
  </p:notesMasterIdLst>
  <p:sldIdLst>
    <p:sldId id="341" r:id="rId2"/>
    <p:sldId id="393" r:id="rId3"/>
    <p:sldId id="395" r:id="rId4"/>
    <p:sldId id="396" r:id="rId5"/>
    <p:sldId id="397" r:id="rId6"/>
    <p:sldId id="394" r:id="rId7"/>
    <p:sldId id="401" r:id="rId8"/>
    <p:sldId id="402" r:id="rId9"/>
    <p:sldId id="398" r:id="rId10"/>
    <p:sldId id="403" r:id="rId11"/>
    <p:sldId id="404" r:id="rId12"/>
    <p:sldId id="399" r:id="rId13"/>
    <p:sldId id="405" r:id="rId14"/>
    <p:sldId id="406" r:id="rId15"/>
    <p:sldId id="407" r:id="rId16"/>
    <p:sldId id="408" r:id="rId17"/>
    <p:sldId id="409" r:id="rId18"/>
    <p:sldId id="410" r:id="rId19"/>
    <p:sldId id="412" r:id="rId20"/>
    <p:sldId id="413" r:id="rId21"/>
    <p:sldId id="414" r:id="rId22"/>
    <p:sldId id="415" r:id="rId23"/>
    <p:sldId id="411" r:id="rId24"/>
    <p:sldId id="416" r:id="rId25"/>
    <p:sldId id="417" r:id="rId26"/>
    <p:sldId id="425" r:id="rId27"/>
    <p:sldId id="418" r:id="rId28"/>
    <p:sldId id="419" r:id="rId29"/>
    <p:sldId id="420" r:id="rId30"/>
    <p:sldId id="426" r:id="rId31"/>
    <p:sldId id="421" r:id="rId32"/>
    <p:sldId id="422" r:id="rId33"/>
    <p:sldId id="427" r:id="rId34"/>
    <p:sldId id="423" r:id="rId35"/>
    <p:sldId id="424" r:id="rId36"/>
    <p:sldId id="428" r:id="rId37"/>
    <p:sldId id="429" r:id="rId38"/>
    <p:sldId id="430" r:id="rId39"/>
    <p:sldId id="431" r:id="rId40"/>
    <p:sldId id="432" r:id="rId41"/>
    <p:sldId id="433" r:id="rId42"/>
    <p:sldId id="438" r:id="rId43"/>
    <p:sldId id="435" r:id="rId44"/>
    <p:sldId id="439" r:id="rId45"/>
    <p:sldId id="436" r:id="rId46"/>
    <p:sldId id="437" r:id="rId47"/>
    <p:sldId id="440" r:id="rId48"/>
    <p:sldId id="441" r:id="rId49"/>
    <p:sldId id="442" r:id="rId50"/>
    <p:sldId id="448" r:id="rId51"/>
    <p:sldId id="443" r:id="rId52"/>
    <p:sldId id="444" r:id="rId53"/>
    <p:sldId id="445" r:id="rId54"/>
    <p:sldId id="449" r:id="rId55"/>
    <p:sldId id="450" r:id="rId56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58"/>
      <p:bold r:id="rId59"/>
    </p:embeddedFont>
    <p:embeddedFont>
      <p:font typeface="Cambria Math" panose="02040503050406030204" pitchFamily="18" charset="0"/>
      <p:regular r:id="rId60"/>
    </p:embeddedFont>
    <p:embeddedFont>
      <p:font typeface="D2Coding" panose="020B0609020101020101" pitchFamily="49" charset="-127"/>
      <p:regular r:id="rId61"/>
      <p:bold r:id="rId62"/>
    </p:embeddedFont>
    <p:embeddedFont>
      <p:font typeface="Consolas" panose="020B0609020204030204" pitchFamily="49" charset="0"/>
      <p:regular r:id="rId63"/>
      <p:bold r:id="rId64"/>
      <p:italic r:id="rId65"/>
      <p:boldItalic r:id="rId6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AEAEA"/>
    <a:srgbClr val="E4E4E4"/>
    <a:srgbClr val="E6E6E6"/>
    <a:srgbClr val="E8E8E8"/>
    <a:srgbClr val="266678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Multiway Trees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81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B-tree insertion takes place at a leaf node</a:t>
            </a:r>
          </a:p>
          <a:p>
            <a:r>
              <a:rPr lang="en-US" altLang="ko-KR" dirty="0" smtClean="0"/>
              <a:t>The first step is to locate the leaf node for the data being inserted</a:t>
            </a:r>
          </a:p>
          <a:p>
            <a:r>
              <a:rPr lang="en-US" altLang="ko-KR" dirty="0" smtClean="0"/>
              <a:t>If the node is not full (if it has fewer than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-1 entries), the new data are simply inserted</a:t>
            </a:r>
          </a:p>
          <a:p>
            <a:r>
              <a:rPr lang="en-US" altLang="ko-KR" dirty="0" smtClean="0"/>
              <a:t>When the leaf node is full, we have an </a:t>
            </a:r>
            <a:r>
              <a:rPr lang="en-US" altLang="ko-KR" dirty="0" smtClean="0">
                <a:solidFill>
                  <a:srgbClr val="FF0000"/>
                </a:solidFill>
              </a:rPr>
              <a:t>overflow </a:t>
            </a:r>
            <a:r>
              <a:rPr lang="en-US" altLang="ko-KR" dirty="0" smtClean="0"/>
              <a:t>condition</a:t>
            </a:r>
          </a:p>
          <a:p>
            <a:pPr lvl="1"/>
            <a:r>
              <a:rPr lang="en-US" altLang="ko-KR" dirty="0" smtClean="0"/>
              <a:t>Overflow requires that the leaf node be split into two nodes, each containing half of the data</a:t>
            </a:r>
          </a:p>
          <a:p>
            <a:pPr lvl="1"/>
            <a:r>
              <a:rPr lang="en-US" altLang="ko-KR" dirty="0" smtClean="0"/>
              <a:t>To split the node, we allocate a new node from the available memory and then copy the data from the end of the full node to the new node</a:t>
            </a:r>
          </a:p>
          <a:p>
            <a:pPr lvl="1"/>
            <a:r>
              <a:rPr lang="en-US" altLang="ko-KR" dirty="0" smtClean="0"/>
              <a:t>The new entry is inserted into either the original or the new node, depending on its key value</a:t>
            </a:r>
          </a:p>
          <a:p>
            <a:pPr lvl="1"/>
            <a:r>
              <a:rPr lang="en-US" altLang="ko-KR" dirty="0" smtClean="0"/>
              <a:t>The median data entry is inserted into the parent node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97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3" name="Picture 11" descr="Fig10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99992" y="5661248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(Order 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61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B-tree Insertion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 trees</a:t>
            </a:r>
          </a:p>
          <a:p>
            <a:pPr lvl="1"/>
            <a:r>
              <a:rPr lang="en-US" altLang="ko-KR" dirty="0" smtClean="0"/>
              <a:t>Grow in an unbalanced fashion from the top down</a:t>
            </a:r>
          </a:p>
          <a:p>
            <a:r>
              <a:rPr lang="en-US" altLang="ko-KR" dirty="0" smtClean="0"/>
              <a:t>B-trees</a:t>
            </a:r>
          </a:p>
          <a:p>
            <a:pPr lvl="1"/>
            <a:r>
              <a:rPr lang="en-US" altLang="ko-KR" dirty="0" smtClean="0"/>
              <a:t>Grow in a balanced fashion from the bottom up</a:t>
            </a:r>
          </a:p>
          <a:p>
            <a:pPr lvl="1"/>
            <a:r>
              <a:rPr lang="en-US" altLang="ko-KR" dirty="0" smtClean="0"/>
              <a:t>When the root node of a B-tree overflows and the median entry is pushed up, a new root node is created and the tree grows one level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7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3" name="Picture 11" descr="Fig10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80"/>
          <a:stretch>
            <a:fillRect/>
          </a:stretch>
        </p:blipFill>
        <p:spPr bwMode="auto">
          <a:xfrm>
            <a:off x="228600" y="609600"/>
            <a:ext cx="868680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Picture 11" descr="Alg10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88" y="381000"/>
            <a:ext cx="8712200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18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Picture 11" descr="Fig10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641"/>
            <a:ext cx="8458200" cy="653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63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3" name="Picture 11" descr="Alg1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6" t="2458" b="39784"/>
          <a:stretch>
            <a:fillRect/>
          </a:stretch>
        </p:blipFill>
        <p:spPr bwMode="auto">
          <a:xfrm>
            <a:off x="1447800" y="762000"/>
            <a:ext cx="63246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Alg1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47" b="97540"/>
          <a:stretch>
            <a:fillRect/>
          </a:stretch>
        </p:blipFill>
        <p:spPr bwMode="auto">
          <a:xfrm>
            <a:off x="304800" y="381000"/>
            <a:ext cx="3429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29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4" name="Picture 3" descr="Alg1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47" b="97540"/>
          <a:stretch>
            <a:fillRect/>
          </a:stretch>
        </p:blipFill>
        <p:spPr bwMode="auto">
          <a:xfrm>
            <a:off x="304800" y="762000"/>
            <a:ext cx="34290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73240" y="692696"/>
            <a:ext cx="13147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b="0">
                <a:ea typeface="굴림" panose="020B0600000101010101" pitchFamily="50" charset="-127"/>
              </a:rPr>
              <a:t> (continued)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1066800" y="1600200"/>
            <a:ext cx="7010400" cy="4078288"/>
            <a:chOff x="1066800" y="1600200"/>
            <a:chExt cx="7010400" cy="4078288"/>
          </a:xfrm>
        </p:grpSpPr>
        <p:pic>
          <p:nvPicPr>
            <p:cNvPr id="3" name="Picture 2" descr="Alg10-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37" t="60216"/>
            <a:stretch>
              <a:fillRect/>
            </a:stretch>
          </p:blipFill>
          <p:spPr bwMode="auto">
            <a:xfrm>
              <a:off x="1066800" y="1600200"/>
              <a:ext cx="7010400" cy="4078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835696" y="4098558"/>
              <a:ext cx="2970350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266678"/>
                  </a:solidFill>
                  <a:latin typeface="Consolas" panose="020B0609020204030204" pitchFamily="49" charset="0"/>
                </a:rPr>
                <a:t>insert </a:t>
              </a:r>
              <a:r>
                <a:rPr lang="en-US" altLang="ko-KR" sz="1600" dirty="0" err="1" smtClean="0">
                  <a:solidFill>
                    <a:srgbClr val="266678"/>
                  </a:solidFill>
                  <a:latin typeface="Consolas" panose="020B0609020204030204" pitchFamily="49" charset="0"/>
                </a:rPr>
                <a:t>upEntry</a:t>
              </a:r>
              <a:r>
                <a:rPr lang="en-US" altLang="ko-KR" sz="1600" dirty="0" smtClean="0">
                  <a:solidFill>
                    <a:srgbClr val="266678"/>
                  </a:solidFill>
                  <a:latin typeface="Consolas" panose="020B0609020204030204" pitchFamily="49" charset="0"/>
                </a:rPr>
                <a:t> in root</a:t>
              </a:r>
              <a:endParaRPr lang="ko-KR" altLang="en-US" sz="1600" dirty="0">
                <a:solidFill>
                  <a:srgbClr val="266678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18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3" name="Picture 11" descr="Alg10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85800"/>
            <a:ext cx="87122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9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03200" y="457200"/>
            <a:ext cx="8712200" cy="5791200"/>
            <a:chOff x="203200" y="457200"/>
            <a:chExt cx="8712200" cy="5791200"/>
          </a:xfrm>
        </p:grpSpPr>
        <p:pic>
          <p:nvPicPr>
            <p:cNvPr id="3" name="Picture 11" descr="Alg10-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200" y="457200"/>
              <a:ext cx="8712200" cy="579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211960" y="3464723"/>
              <a:ext cx="864096" cy="338554"/>
            </a:xfrm>
            <a:prstGeom prst="rect">
              <a:avLst/>
            </a:prstGeom>
            <a:solidFill>
              <a:srgbClr val="EAEAEA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Consolas" panose="020B0609020204030204" pitchFamily="49" charset="0"/>
                </a:rPr>
                <a:t>median</a:t>
              </a:r>
              <a:endParaRPr lang="ko-KR" altLang="en-US" sz="16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52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M-way Search Trees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 smtClean="0"/>
              <a:t>M-way Search Trees</a:t>
            </a:r>
          </a:p>
          <a:p>
            <a:pPr lvl="1"/>
            <a:r>
              <a:rPr lang="en-US" altLang="ko-KR" dirty="0" smtClean="0"/>
              <a:t>Is a search tree in which each node can have from 0 to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subtrees, where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is defined as the </a:t>
            </a:r>
            <a:r>
              <a:rPr lang="en-US" altLang="ko-KR" b="1" dirty="0" smtClean="0"/>
              <a:t>B-tree order</a:t>
            </a:r>
          </a:p>
          <a:p>
            <a:r>
              <a:rPr lang="en-US" altLang="ko-KR" dirty="0" smtClean="0"/>
              <a:t>A nonempty multiway tree, we can identify the following properties:</a:t>
            </a:r>
          </a:p>
          <a:p>
            <a:pPr lvl="1"/>
            <a:r>
              <a:rPr lang="en-US" altLang="ko-KR" dirty="0" smtClean="0"/>
              <a:t>Each node has 0 to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subtree</a:t>
            </a:r>
          </a:p>
          <a:p>
            <a:pPr lvl="1"/>
            <a:r>
              <a:rPr lang="en-US" altLang="ko-KR" dirty="0" smtClean="0"/>
              <a:t>A node with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&lt; </a:t>
            </a:r>
            <a:r>
              <a:rPr lang="en-US" altLang="ko-KR" i="1" dirty="0" smtClean="0"/>
              <a:t>m</a:t>
            </a:r>
            <a:r>
              <a:rPr lang="en-US" altLang="ko-KR" dirty="0" smtClean="0"/>
              <a:t> subtrees contains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 subtrees and </a:t>
            </a:r>
            <a:r>
              <a:rPr lang="en-US" altLang="ko-KR" i="1" dirty="0" smtClean="0"/>
              <a:t>k</a:t>
            </a:r>
            <a:r>
              <a:rPr lang="en-US" altLang="ko-KR" dirty="0" smtClean="0"/>
              <a:t>-1 data entries</a:t>
            </a:r>
          </a:p>
          <a:p>
            <a:pPr lvl="1"/>
            <a:r>
              <a:rPr lang="en-US" altLang="ko-KR" dirty="0" smtClean="0"/>
              <a:t>The key values in the first subtree are all less than the key value in the first entry; the key values in the other subtrees are all greater than or equal to the key value in their parent entry</a:t>
            </a:r>
          </a:p>
          <a:p>
            <a:pPr lvl="1"/>
            <a:r>
              <a:rPr lang="en-US" altLang="ko-KR" dirty="0" smtClean="0"/>
              <a:t>The keys of the data entries are ordered</a:t>
            </a:r>
          </a:p>
          <a:p>
            <a:pPr lvl="1"/>
            <a:r>
              <a:rPr lang="en-US" altLang="ko-KR" dirty="0" smtClean="0"/>
              <a:t>All subtrees are themselves multiway trees</a:t>
            </a:r>
          </a:p>
          <a:p>
            <a:r>
              <a:rPr lang="en-US" altLang="ko-KR" dirty="0" smtClean="0"/>
              <a:t>Binary tree is an m-way tree of order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197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3" name="Picture 11" descr="Fig10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0" b="53784"/>
          <a:stretch>
            <a:fillRect/>
          </a:stretch>
        </p:blipFill>
        <p:spPr bwMode="auto">
          <a:xfrm>
            <a:off x="304800" y="990600"/>
            <a:ext cx="8534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Fig10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83" r="48732" b="-134"/>
          <a:stretch>
            <a:fillRect/>
          </a:stretch>
        </p:blipFill>
        <p:spPr bwMode="auto">
          <a:xfrm>
            <a:off x="304800" y="304800"/>
            <a:ext cx="4876800" cy="45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85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Picture 2" descr="Fig10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46216" b="5002"/>
          <a:stretch>
            <a:fillRect/>
          </a:stretch>
        </p:blipFill>
        <p:spPr bwMode="auto">
          <a:xfrm>
            <a:off x="304800" y="1066800"/>
            <a:ext cx="8534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g10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83" r="48732" b="-134"/>
          <a:stretch>
            <a:fillRect/>
          </a:stretch>
        </p:blipFill>
        <p:spPr bwMode="auto">
          <a:xfrm>
            <a:off x="228600" y="304800"/>
            <a:ext cx="5029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48064" y="332656"/>
            <a:ext cx="142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en-US" altLang="ko-KR" sz="2000" b="0" dirty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80495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Picture 11" descr="Fig10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5" r="3256" b="47691"/>
          <a:stretch>
            <a:fillRect/>
          </a:stretch>
        </p:blipFill>
        <p:spPr bwMode="auto">
          <a:xfrm>
            <a:off x="185922" y="838200"/>
            <a:ext cx="8763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2" descr="Fig10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8" r="49147" b="-488"/>
          <a:stretch>
            <a:fillRect/>
          </a:stretch>
        </p:blipFill>
        <p:spPr bwMode="auto">
          <a:xfrm>
            <a:off x="185922" y="304800"/>
            <a:ext cx="5257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05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Picture 2" descr="Fig10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6" t="53685" r="775" b="6395"/>
          <a:stretch>
            <a:fillRect/>
          </a:stretch>
        </p:blipFill>
        <p:spPr bwMode="auto">
          <a:xfrm>
            <a:off x="228600" y="990600"/>
            <a:ext cx="8686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g10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58" r="49147" b="-488"/>
          <a:stretch>
            <a:fillRect/>
          </a:stretch>
        </p:blipFill>
        <p:spPr bwMode="auto">
          <a:xfrm>
            <a:off x="304800" y="381000"/>
            <a:ext cx="5181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86400" y="381000"/>
            <a:ext cx="1352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2000" b="0">
                <a:ea typeface="굴림" panose="020B0600000101010101" pitchFamily="50" charset="-127"/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735908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 Deletion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There are three considerations when deleting a data entry from a B-tree: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We must ensure that the data to be deleted are </a:t>
            </a:r>
            <a:r>
              <a:rPr lang="en-US" altLang="ko-KR" dirty="0" smtClean="0">
                <a:solidFill>
                  <a:srgbClr val="FF0000"/>
                </a:solidFill>
              </a:rPr>
              <a:t>actually in the tree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If the node does not have enough entries after the deletion, we need to correct the structural deficiency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Underflow</a:t>
            </a:r>
            <a:r>
              <a:rPr lang="en-US" altLang="ko-KR" dirty="0" smtClean="0"/>
              <a:t> : a node with fewer than the minimum number of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If the data to be deleted are in an </a:t>
            </a:r>
            <a:r>
              <a:rPr lang="en-US" altLang="ko-KR" dirty="0" smtClean="0">
                <a:solidFill>
                  <a:srgbClr val="FF0000"/>
                </a:solidFill>
              </a:rPr>
              <a:t>internal node</a:t>
            </a:r>
            <a:r>
              <a:rPr lang="en-US" altLang="ko-KR" dirty="0" smtClean="0"/>
              <a:t>, we must find a data entry to take their place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95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Picture 11" descr="Fig10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44"/>
          <a:stretch>
            <a:fillRect/>
          </a:stretch>
        </p:blipFill>
        <p:spPr bwMode="auto">
          <a:xfrm>
            <a:off x="228600" y="228600"/>
            <a:ext cx="86868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4266" y="2771636"/>
            <a:ext cx="393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Searches for the data to be deleted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47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Picture 11" descr="Alg10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12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83468" y="3573016"/>
            <a:ext cx="2637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tx2"/>
                </a:solidFill>
              </a:rPr>
              <a:t>Checks for root underflow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cxnSp>
        <p:nvCxnSpPr>
          <p:cNvPr id="6" name="꺾인 연결선 5"/>
          <p:cNvCxnSpPr>
            <a:stCxn id="4" idx="2"/>
          </p:cNvCxnSpPr>
          <p:nvPr/>
        </p:nvCxnSpPr>
        <p:spPr>
          <a:xfrm rot="5400000">
            <a:off x="6872826" y="3591944"/>
            <a:ext cx="309518" cy="94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32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Alg10-0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13" b="96928"/>
          <a:stretch>
            <a:fillRect/>
          </a:stretch>
        </p:blipFill>
        <p:spPr bwMode="auto">
          <a:xfrm>
            <a:off x="457200" y="95672"/>
            <a:ext cx="441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4" name="Picture 11" descr="Alg10-06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3072" b="29573"/>
          <a:stretch>
            <a:fillRect/>
          </a:stretch>
        </p:blipFill>
        <p:spPr bwMode="auto">
          <a:xfrm>
            <a:off x="539552" y="404664"/>
            <a:ext cx="8375848" cy="6381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4283968" y="4509120"/>
            <a:ext cx="15121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11960" y="616530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275856" y="3429000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6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95536" y="1066800"/>
            <a:ext cx="8291264" cy="5386536"/>
            <a:chOff x="395536" y="1066800"/>
            <a:chExt cx="8291264" cy="5386536"/>
          </a:xfrm>
        </p:grpSpPr>
        <p:pic>
          <p:nvPicPr>
            <p:cNvPr id="6" name="Picture 11" descr="Alg10-06b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6"/>
            <a:stretch/>
          </p:blipFill>
          <p:spPr bwMode="auto">
            <a:xfrm>
              <a:off x="395536" y="4581128"/>
              <a:ext cx="8280152" cy="1872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" name="Picture 2" descr="Alg10-06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93" t="70427" b="4800"/>
            <a:stretch>
              <a:fillRect/>
            </a:stretch>
          </p:blipFill>
          <p:spPr bwMode="auto">
            <a:xfrm>
              <a:off x="457200" y="1066800"/>
              <a:ext cx="8229600" cy="4090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" name="Picture 3" descr="Alg10-0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13" b="96928"/>
          <a:stretch>
            <a:fillRect/>
          </a:stretch>
        </p:blipFill>
        <p:spPr bwMode="auto">
          <a:xfrm>
            <a:off x="228600" y="457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00600" y="381000"/>
            <a:ext cx="16161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dirty="0">
                <a:latin typeface="+mn-lt"/>
                <a:ea typeface="굴림" panose="020B0600000101010101" pitchFamily="50" charset="-127"/>
              </a:rPr>
              <a:t> </a:t>
            </a:r>
            <a:r>
              <a:rPr lang="en-US" altLang="ko-KR" sz="2000" b="0" dirty="0">
                <a:latin typeface="+mn-lt"/>
                <a:ea typeface="굴림" panose="020B0600000101010101" pitchFamily="50" charset="-127"/>
              </a:rPr>
              <a:t>(continued)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3635896" y="4354471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3" name="Picture 11" descr="Alg10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762000"/>
            <a:ext cx="8712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Picture 17" descr="Fig10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28800"/>
            <a:ext cx="8686800" cy="325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96324" y="4180438"/>
                <a:ext cx="809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324" y="4180438"/>
                <a:ext cx="80918" cy="184666"/>
              </a:xfrm>
              <a:prstGeom prst="rect">
                <a:avLst/>
              </a:prstGeom>
              <a:blipFill>
                <a:blip r:embed="rId3"/>
                <a:stretch>
                  <a:fillRect l="-69231" r="-1153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84019" y="4180438"/>
                <a:ext cx="809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19" y="4180438"/>
                <a:ext cx="80918" cy="184666"/>
              </a:xfrm>
              <a:prstGeom prst="rect">
                <a:avLst/>
              </a:prstGeom>
              <a:blipFill>
                <a:blip r:embed="rId3"/>
                <a:stretch>
                  <a:fillRect l="-64286" r="-100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40352" y="4180438"/>
                <a:ext cx="809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352" y="4180438"/>
                <a:ext cx="80918" cy="184666"/>
              </a:xfrm>
              <a:prstGeom prst="rect">
                <a:avLst/>
              </a:prstGeom>
              <a:blipFill>
                <a:blip r:embed="rId3"/>
                <a:stretch>
                  <a:fillRect l="-69231" r="-115385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6948264" y="4180438"/>
            <a:ext cx="576064" cy="256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12360" y="4138447"/>
            <a:ext cx="694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Keys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87032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Mid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deletions must take place at a leaf node</a:t>
            </a:r>
          </a:p>
          <a:p>
            <a:r>
              <a:rPr lang="en-US" altLang="ko-KR" dirty="0" smtClean="0"/>
              <a:t>When the data to be deleted are not in a leaf node,</a:t>
            </a:r>
            <a:r>
              <a:rPr lang="ko-KR" altLang="en-US" dirty="0" smtClean="0"/>
              <a:t> </a:t>
            </a:r>
            <a:r>
              <a:rPr lang="en-US" altLang="ko-KR" dirty="0" smtClean="0"/>
              <a:t>we must find substitute data</a:t>
            </a:r>
          </a:p>
          <a:p>
            <a:r>
              <a:rPr lang="en-US" altLang="ko-KR" dirty="0" smtClean="0"/>
              <a:t>Two choices for substitute data: the immediate predecessor or the immediate successor</a:t>
            </a:r>
          </a:p>
          <a:p>
            <a:pPr lvl="1"/>
            <a:r>
              <a:rPr lang="en-US" altLang="ko-KR" dirty="0" smtClean="0"/>
              <a:t>The former is more efficient because no shifting is required when it is deleted</a:t>
            </a:r>
          </a:p>
          <a:p>
            <a:pPr lvl="1"/>
            <a:r>
              <a:rPr lang="en-US" altLang="ko-KR" dirty="0"/>
              <a:t>the immediate </a:t>
            </a:r>
            <a:r>
              <a:rPr lang="en-US" altLang="ko-KR" dirty="0" smtClean="0"/>
              <a:t>predecessor is the largest node on the left subtree of the data to be deleted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3" name="Picture 11" descr="Alg10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28600"/>
            <a:ext cx="8712200" cy="606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49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3" name="Picture 11" descr="Fig10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3"/>
            <a:ext cx="8610600" cy="660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71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Reflow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Reflow</a:t>
            </a:r>
          </a:p>
          <a:p>
            <a:pPr lvl="1"/>
            <a:r>
              <a:rPr lang="en-US" altLang="ko-KR" dirty="0" smtClean="0"/>
              <a:t>When underflow has occurred, we need to bring the </a:t>
            </a:r>
            <a:r>
              <a:rPr lang="en-US" altLang="ko-KR" dirty="0" err="1" smtClean="0"/>
              <a:t>underflowed</a:t>
            </a:r>
            <a:r>
              <a:rPr lang="en-US" altLang="ko-KR" dirty="0" smtClean="0"/>
              <a:t> node up to a minimum state by adding at least one entry to it</a:t>
            </a:r>
          </a:p>
          <a:p>
            <a:r>
              <a:rPr lang="en-US" altLang="ko-KR" dirty="0" smtClean="0"/>
              <a:t>Two concepts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Balance </a:t>
            </a:r>
            <a:r>
              <a:rPr lang="en-US" altLang="ko-KR" dirty="0" smtClean="0"/>
              <a:t>shifts data among nodes to reestablish the integrity of the tree (it does not change the structure of the tree)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Combine</a:t>
            </a:r>
            <a:r>
              <a:rPr lang="en-US" altLang="ko-KR" dirty="0" smtClean="0"/>
              <a:t> joins the data from an </a:t>
            </a:r>
            <a:r>
              <a:rPr lang="en-US" altLang="ko-KR" dirty="0" err="1" smtClean="0"/>
              <a:t>underflowed</a:t>
            </a:r>
            <a:r>
              <a:rPr lang="en-US" altLang="ko-KR" dirty="0" smtClean="0"/>
              <a:t> entry, a minimal sibling, and a parent in one node </a:t>
            </a:r>
            <a:r>
              <a:rPr lang="en-US" altLang="ko-KR" dirty="0" smtClean="0">
                <a:sym typeface="Wingdings" panose="05000000000000000000" pitchFamily="2" charset="2"/>
              </a:rPr>
              <a:t> results in one node with the maximum number of entries and an empty node that must be recycled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Picture 11" descr="Alg10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636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>
            <a:off x="3275856" y="3829149"/>
            <a:ext cx="1080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937082" y="283167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3275856" y="4653136"/>
            <a:ext cx="792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3" name="Picture 11" descr="Fig10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29"/>
          <a:stretch>
            <a:fillRect/>
          </a:stretch>
        </p:blipFill>
        <p:spPr bwMode="auto">
          <a:xfrm>
            <a:off x="381000" y="228600"/>
            <a:ext cx="8458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7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3" name="Picture 11" descr="Alg10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656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3" name="Picture 11" descr="Alg10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8392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직선 연결선 3"/>
          <p:cNvCxnSpPr/>
          <p:nvPr/>
        </p:nvCxnSpPr>
        <p:spPr>
          <a:xfrm flipV="1">
            <a:off x="2638417" y="5805264"/>
            <a:ext cx="3661775" cy="1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2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3" name="Picture 11" descr="Fig10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97"/>
          <a:stretch>
            <a:fillRect/>
          </a:stretch>
        </p:blipFill>
        <p:spPr bwMode="auto">
          <a:xfrm>
            <a:off x="228600" y="381000"/>
            <a:ext cx="86868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52400" y="228600"/>
            <a:ext cx="8839200" cy="6019800"/>
            <a:chOff x="152400" y="228600"/>
            <a:chExt cx="8839200" cy="6019800"/>
          </a:xfrm>
        </p:grpSpPr>
        <p:pic>
          <p:nvPicPr>
            <p:cNvPr id="3" name="Picture 11" descr="Alg10-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" y="228600"/>
              <a:ext cx="8839200" cy="601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896871" y="4188495"/>
              <a:ext cx="1601721" cy="353943"/>
            </a:xfrm>
            <a:prstGeom prst="rect">
              <a:avLst/>
            </a:prstGeom>
            <a:solidFill>
              <a:srgbClr val="EBEBE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700" dirty="0" smtClean="0">
                  <a:latin typeface="D2Coding" panose="020B0609020101020101" pitchFamily="49" charset="-127"/>
                  <a:ea typeface="D2Coding" panose="020B0609020101020101" pitchFamily="49" charset="-127"/>
                </a:rPr>
                <a:t>right subtree</a:t>
              </a:r>
              <a:endParaRPr lang="ko-KR" altLang="en-US" sz="1700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Picture 11" descr="Fig10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7"/>
          <a:stretch>
            <a:fillRect/>
          </a:stretch>
        </p:blipFill>
        <p:spPr bwMode="auto">
          <a:xfrm>
            <a:off x="228600" y="914400"/>
            <a:ext cx="861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624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3" name="Picture 11" descr="Fig10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b="53572"/>
          <a:stretch>
            <a:fillRect/>
          </a:stretch>
        </p:blipFill>
        <p:spPr bwMode="auto">
          <a:xfrm>
            <a:off x="381000" y="1143000"/>
            <a:ext cx="84582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2" descr="Fig10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96709" r="51465" b="-299"/>
          <a:stretch>
            <a:fillRect/>
          </a:stretch>
        </p:blipFill>
        <p:spPr bwMode="auto">
          <a:xfrm>
            <a:off x="304800" y="457200"/>
            <a:ext cx="502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82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3" name="Picture 2" descr="Fig10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5" t="46428" b="5087"/>
          <a:stretch>
            <a:fillRect/>
          </a:stretch>
        </p:blipFill>
        <p:spPr bwMode="auto">
          <a:xfrm>
            <a:off x="304800" y="10668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Fig10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6" t="96709" r="51465" b="-299"/>
          <a:stretch>
            <a:fillRect/>
          </a:stretch>
        </p:blipFill>
        <p:spPr bwMode="auto">
          <a:xfrm>
            <a:off x="304800" y="457200"/>
            <a:ext cx="4572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6800" y="457200"/>
            <a:ext cx="1596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>
                <a:latin typeface="+mn-lt"/>
                <a:ea typeface="굴림" panose="020B0600000101010101" pitchFamily="50" charset="-127"/>
              </a:rPr>
              <a:t> (continued)</a:t>
            </a:r>
          </a:p>
        </p:txBody>
      </p:sp>
    </p:spTree>
    <p:extLst>
      <p:ext uri="{BB962C8B-B14F-4D97-AF65-F5344CB8AC3E}">
        <p14:creationId xmlns:p14="http://schemas.microsoft.com/office/powerpoint/2010/main" val="6279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 </a:t>
            </a:r>
            <a:r>
              <a:rPr lang="en-US" altLang="ko-KR" dirty="0"/>
              <a:t>Traverse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Inorder</a:t>
            </a:r>
            <a:r>
              <a:rPr lang="en-US" altLang="ko-KR" dirty="0"/>
              <a:t> traversal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5" name="Picture 11" descr="Fig10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054"/>
          <a:stretch>
            <a:fillRect/>
          </a:stretch>
        </p:blipFill>
        <p:spPr bwMode="auto">
          <a:xfrm>
            <a:off x="228600" y="1844824"/>
            <a:ext cx="8610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1105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3" name="Picture 11" descr="Alg10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737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 Search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Binary search tree</a:t>
            </a:r>
          </a:p>
          <a:p>
            <a:pPr lvl="1"/>
            <a:r>
              <a:rPr lang="en-US" altLang="ko-KR" dirty="0" smtClean="0"/>
              <a:t>Simply returning the node that contained the target data</a:t>
            </a:r>
          </a:p>
          <a:p>
            <a:r>
              <a:rPr lang="en-US" altLang="ko-KR" dirty="0" smtClean="0"/>
              <a:t>B-tree</a:t>
            </a:r>
          </a:p>
          <a:p>
            <a:pPr lvl="1"/>
            <a:r>
              <a:rPr lang="en-US" altLang="ko-KR" dirty="0" smtClean="0"/>
              <a:t>Returning the node is not sufficient because there are multiple entries in a node</a:t>
            </a:r>
          </a:p>
          <a:p>
            <a:pPr lvl="1"/>
            <a:r>
              <a:rPr lang="en-US" altLang="ko-KR" dirty="0" smtClean="0"/>
              <a:t>We must also return the entry that contains the target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0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3" name="Picture 11" descr="Alg10-1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839200" cy="607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9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3" name="Picture 11" descr="Alg10-14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839200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004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2-3 tree</a:t>
            </a:r>
          </a:p>
          <a:p>
            <a:pPr lvl="1"/>
            <a:r>
              <a:rPr lang="en-US" altLang="ko-KR" dirty="0" smtClean="0"/>
              <a:t>a B-tree of order 3</a:t>
            </a:r>
          </a:p>
          <a:p>
            <a:pPr lvl="1"/>
            <a:r>
              <a:rPr lang="en-US" altLang="ko-KR" dirty="0" smtClean="0"/>
              <a:t>Each </a:t>
            </a:r>
            <a:r>
              <a:rPr lang="en-US" altLang="ko-KR" dirty="0" err="1" smtClean="0"/>
              <a:t>nonroot</a:t>
            </a:r>
            <a:r>
              <a:rPr lang="en-US" altLang="ko-KR" dirty="0" smtClean="0"/>
              <a:t> node has either two or three subtrees</a:t>
            </a:r>
          </a:p>
          <a:p>
            <a:pPr lvl="1"/>
            <a:r>
              <a:rPr lang="en-US" altLang="ko-KR" dirty="0" smtClean="0"/>
              <a:t>The root may have zero, two, or three subtrees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234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Simplified B-trees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5619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3" name="Picture 11" descr="Fig10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93"/>
          <a:stretch>
            <a:fillRect/>
          </a:stretch>
        </p:blipFill>
        <p:spPr bwMode="auto">
          <a:xfrm>
            <a:off x="228600" y="304800"/>
            <a:ext cx="86868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234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Simplified B-trees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86093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2-3-4 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2-3-4 tree</a:t>
            </a:r>
          </a:p>
          <a:p>
            <a:pPr lvl="1"/>
            <a:r>
              <a:rPr lang="en-US" altLang="ko-KR" dirty="0" smtClean="0"/>
              <a:t>A B-tree of order 4</a:t>
            </a:r>
          </a:p>
          <a:p>
            <a:pPr lvl="1"/>
            <a:r>
              <a:rPr lang="en-US" altLang="ko-KR" dirty="0" smtClean="0"/>
              <a:t>Each node can have two, three, or four subtrees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49</a:t>
            </a:fld>
            <a:endParaRPr lang="ko-KR" altLang="en-US"/>
          </a:p>
        </p:txBody>
      </p:sp>
      <p:pic>
        <p:nvPicPr>
          <p:cNvPr id="5" name="Picture 11" descr="Fig10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13"/>
          <a:stretch>
            <a:fillRect/>
          </a:stretch>
        </p:blipFill>
        <p:spPr bwMode="auto">
          <a:xfrm>
            <a:off x="304800" y="2905472"/>
            <a:ext cx="861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234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Simplified B-trees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5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Picture 11" descr="Fig10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34"/>
          <a:stretch>
            <a:fillRect/>
          </a:stretch>
        </p:blipFill>
        <p:spPr bwMode="auto">
          <a:xfrm>
            <a:off x="286072" y="297904"/>
            <a:ext cx="8534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8839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B*tree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B-tree</a:t>
            </a:r>
          </a:p>
          <a:p>
            <a:pPr lvl="1"/>
            <a:r>
              <a:rPr lang="en-US" altLang="ko-KR" dirty="0" smtClean="0"/>
              <a:t>When we use a B-tree to store a large number of entries, the space requirements can become excessive because up to 50% of the entries can be empty</a:t>
            </a:r>
          </a:p>
          <a:p>
            <a:r>
              <a:rPr lang="en-US" altLang="ko-KR" dirty="0" smtClean="0"/>
              <a:t>B*tree</a:t>
            </a:r>
          </a:p>
          <a:p>
            <a:pPr lvl="1"/>
            <a:r>
              <a:rPr lang="en-US" altLang="ko-KR" dirty="0" smtClean="0"/>
              <a:t>When a node overflows, instead of being split immediately, the data are redistributed among the node’s siblings, delaying the creation of a new node</a:t>
            </a:r>
          </a:p>
          <a:p>
            <a:pPr lvl="1"/>
            <a:r>
              <a:rPr lang="en-US" altLang="ko-KR" dirty="0" smtClean="0"/>
              <a:t>Splitting occurs only when all of the siblings are full</a:t>
            </a:r>
          </a:p>
          <a:p>
            <a:pPr lvl="1"/>
            <a:r>
              <a:rPr lang="en-US" altLang="ko-KR" dirty="0" smtClean="0"/>
              <a:t>When the nodes are split, data from two full siblings are divided among the two full nodes and a new node, with the result that all three nodes are two-thirds full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107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B-tree Variations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2778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3" name="Picture 11" descr="Fig10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7"/>
          <a:stretch>
            <a:fillRect/>
          </a:stretch>
        </p:blipFill>
        <p:spPr bwMode="auto">
          <a:xfrm>
            <a:off x="152400" y="1143000"/>
            <a:ext cx="8839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107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B-tree Variations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3895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B+tree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large file systems,</a:t>
            </a:r>
          </a:p>
          <a:p>
            <a:pPr lvl="1"/>
            <a:r>
              <a:rPr lang="en-US" altLang="ko-KR" dirty="0" smtClean="0"/>
              <a:t>Data need to be processed both randomly and sequentially</a:t>
            </a:r>
          </a:p>
          <a:p>
            <a:pPr lvl="1"/>
            <a:r>
              <a:rPr lang="en-US" altLang="ko-KR" dirty="0" smtClean="0"/>
              <a:t>B-tree</a:t>
            </a:r>
          </a:p>
          <a:p>
            <a:pPr lvl="2"/>
            <a:r>
              <a:rPr lang="en-US" altLang="ko-KR" dirty="0" smtClean="0"/>
              <a:t>the most popular file organization methods to process the data </a:t>
            </a:r>
            <a:r>
              <a:rPr lang="en-US" altLang="ko-KR" dirty="0" smtClean="0">
                <a:solidFill>
                  <a:schemeClr val="tx2"/>
                </a:solidFill>
              </a:rPr>
              <a:t>randomly</a:t>
            </a:r>
          </a:p>
          <a:p>
            <a:pPr lvl="2"/>
            <a:r>
              <a:rPr lang="en-US" altLang="ko-KR" dirty="0" smtClean="0"/>
              <a:t>However, much processing time is taken up moving up and down the tree structure when the data need to be processed </a:t>
            </a:r>
            <a:r>
              <a:rPr lang="en-US" altLang="ko-KR" dirty="0" smtClean="0">
                <a:solidFill>
                  <a:srgbClr val="FF0000"/>
                </a:solidFill>
              </a:rPr>
              <a:t>sequentially</a:t>
            </a:r>
          </a:p>
          <a:p>
            <a:r>
              <a:rPr lang="en-US" altLang="ko-KR" dirty="0" err="1" smtClean="0"/>
              <a:t>B+tree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There are two differences between the B-tree and the </a:t>
            </a:r>
            <a:r>
              <a:rPr lang="en-US" altLang="ko-KR" dirty="0" err="1" smtClean="0"/>
              <a:t>B+tree</a:t>
            </a:r>
            <a:r>
              <a:rPr lang="en-US" altLang="ko-KR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Each data entry must be represented </a:t>
            </a:r>
            <a:r>
              <a:rPr lang="en-US" altLang="ko-KR" dirty="0" smtClean="0">
                <a:solidFill>
                  <a:schemeClr val="tx2"/>
                </a:solidFill>
              </a:rPr>
              <a:t>at the leaf level</a:t>
            </a:r>
            <a:r>
              <a:rPr lang="en-US" altLang="ko-KR" dirty="0" smtClean="0"/>
              <a:t>, even though there may be internal nodes with the same key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Each leaf node has one </a:t>
            </a:r>
            <a:r>
              <a:rPr lang="en-US" altLang="ko-KR" dirty="0" smtClean="0">
                <a:solidFill>
                  <a:schemeClr val="tx2"/>
                </a:solidFill>
              </a:rPr>
              <a:t>additional pointer</a:t>
            </a:r>
            <a:r>
              <a:rPr lang="en-US" altLang="ko-KR" dirty="0" smtClean="0"/>
              <a:t>, which is used to move to the next leaf node in sequence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107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B-tree Variations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07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3" name="Picture 11" descr="Fig10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9"/>
          <a:stretch>
            <a:fillRect/>
          </a:stretch>
        </p:blipFill>
        <p:spPr bwMode="auto">
          <a:xfrm>
            <a:off x="152400" y="1371600"/>
            <a:ext cx="8839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21071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smtClean="0">
                <a:latin typeface="+mn-lt"/>
                <a:ea typeface="굴림" panose="020B0600000101010101" pitchFamily="50" charset="-127"/>
              </a:rPr>
              <a:t>B-tree Variations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83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3" name="Picture 11" descr="Fig10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"/>
            <a:ext cx="8686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23528" y="188640"/>
            <a:ext cx="5886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ko-KR" sz="2000" b="0" dirty="0" err="1" smtClean="0">
                <a:latin typeface="+mn-lt"/>
                <a:ea typeface="굴림" panose="020B0600000101010101" pitchFamily="50" charset="-127"/>
              </a:rPr>
              <a:t>Trie</a:t>
            </a:r>
            <a:endParaRPr lang="en-US" altLang="ko-KR" sz="1800" b="0" dirty="0">
              <a:latin typeface="+mn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308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3" name="Picture 11" descr="Alg10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0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B-trees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 B-tree is an </a:t>
                </a:r>
                <a:r>
                  <a:rPr lang="en-US" altLang="ko-KR" u="sng" dirty="0" smtClean="0"/>
                  <a:t>m-way search tree</a:t>
                </a:r>
                <a:r>
                  <a:rPr lang="en-US" altLang="ko-KR" dirty="0" smtClean="0"/>
                  <a:t> with the following additional 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 smtClean="0"/>
                  <a:t>The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root</a:t>
                </a:r>
                <a:r>
                  <a:rPr lang="en-US" altLang="ko-KR" dirty="0" smtClean="0"/>
                  <a:t> is either a leaf or it has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dirty="0" smtClean="0">
                    <a:solidFill>
                      <a:srgbClr val="FF0000"/>
                    </a:solidFill>
                  </a:rPr>
                  <a:t> …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subtrees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 smtClean="0"/>
                  <a:t>All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internal</a:t>
                </a:r>
                <a:r>
                  <a:rPr lang="en-US" altLang="ko-KR" dirty="0" smtClean="0"/>
                  <a:t>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nodes</a:t>
                </a:r>
                <a:r>
                  <a:rPr lang="en-US" altLang="ko-KR" dirty="0" smtClean="0"/>
                  <a:t> have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ko-KR" dirty="0" smtClean="0"/>
                  <a:t> nonnull subtrees and </a:t>
                </a:r>
                <a:br>
                  <a:rPr lang="en-US" altLang="ko-KR" dirty="0" smtClean="0"/>
                </a:br>
                <a:r>
                  <a:rPr lang="en-US" altLang="ko-KR" dirty="0" smtClean="0">
                    <a:solidFill>
                      <a:srgbClr val="FF0000"/>
                    </a:solidFill>
                  </a:rPr>
                  <a:t>at most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 err="1" smtClean="0"/>
                  <a:t>nonnull</a:t>
                </a:r>
                <a:r>
                  <a:rPr lang="en-US" altLang="ko-KR" dirty="0" smtClean="0"/>
                  <a:t> subtrees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 smtClean="0"/>
                  <a:t>All leaf nodes are at the same level; that is, the tree is perfectly balanced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ko-KR" dirty="0" smtClean="0"/>
                  <a:t>A </a:t>
                </a:r>
                <a:r>
                  <a:rPr lang="en-US" altLang="ko-KR" dirty="0" smtClean="0">
                    <a:solidFill>
                      <a:schemeClr val="tx2"/>
                    </a:solidFill>
                  </a:rPr>
                  <a:t>leaf node</a:t>
                </a:r>
                <a:r>
                  <a:rPr lang="en-US" altLang="ko-KR" dirty="0" smtClean="0"/>
                  <a:t> has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>and </a:t>
                </a:r>
                <a:r>
                  <a:rPr lang="en-US" altLang="ko-KR" dirty="0" smtClean="0">
                    <a:solidFill>
                      <a:srgbClr val="FF0000"/>
                    </a:solidFill>
                  </a:rPr>
                  <a:t>at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most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ko-KR" dirty="0" smtClean="0"/>
                  <a:t> entries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11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Picture 11" descr="Tbl10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6280"/>
            <a:ext cx="85344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10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" name="Picture 11" descr="Fig10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610600" cy="4343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00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B-tree Implementation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Four basic operations for B-trees</a:t>
            </a:r>
          </a:p>
          <a:p>
            <a:pPr lvl="1"/>
            <a:r>
              <a:rPr lang="en-US" altLang="ko-KR" dirty="0" smtClean="0"/>
              <a:t>Insert</a:t>
            </a:r>
          </a:p>
          <a:p>
            <a:pPr lvl="1"/>
            <a:r>
              <a:rPr lang="en-US" altLang="ko-KR" dirty="0" smtClean="0"/>
              <a:t>Delete</a:t>
            </a:r>
          </a:p>
          <a:p>
            <a:pPr lvl="1"/>
            <a:r>
              <a:rPr lang="en-US" altLang="ko-KR" dirty="0" smtClean="0"/>
              <a:t>Traverse</a:t>
            </a:r>
          </a:p>
          <a:p>
            <a:pPr lvl="1"/>
            <a:r>
              <a:rPr lang="en-US" altLang="ko-KR" dirty="0" smtClean="0"/>
              <a:t>Search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0130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8267</TotalTime>
  <Words>1016</Words>
  <Application>Microsoft Office PowerPoint</Application>
  <PresentationFormat>화면 슬라이드 쇼(4:3)</PresentationFormat>
  <Paragraphs>169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3" baseType="lpstr">
      <vt:lpstr>맑은 고딕</vt:lpstr>
      <vt:lpstr>Cambria Math</vt:lpstr>
      <vt:lpstr>Arial</vt:lpstr>
      <vt:lpstr>D2Coding</vt:lpstr>
      <vt:lpstr>굴림</vt:lpstr>
      <vt:lpstr>Wingdings</vt:lpstr>
      <vt:lpstr>Consolas</vt:lpstr>
      <vt:lpstr>Office 테마</vt:lpstr>
      <vt:lpstr>Multiway Trees</vt:lpstr>
      <vt:lpstr>M-way Search Trees</vt:lpstr>
      <vt:lpstr>PowerPoint 프레젠테이션</vt:lpstr>
      <vt:lpstr>PowerPoint 프레젠테이션</vt:lpstr>
      <vt:lpstr>PowerPoint 프레젠테이션</vt:lpstr>
      <vt:lpstr>B-trees</vt:lpstr>
      <vt:lpstr>PowerPoint 프레젠테이션</vt:lpstr>
      <vt:lpstr>PowerPoint 프레젠테이션</vt:lpstr>
      <vt:lpstr>B-tree Implementation</vt:lpstr>
      <vt:lpstr>B-tree Insertion</vt:lpstr>
      <vt:lpstr>PowerPoint 프레젠테이션</vt:lpstr>
      <vt:lpstr>B-tree Insertion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B-tree Deletion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Delete Mid</vt:lpstr>
      <vt:lpstr>PowerPoint 프레젠테이션</vt:lpstr>
      <vt:lpstr>PowerPoint 프레젠테이션</vt:lpstr>
      <vt:lpstr>Reflow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B-tree Traverse</vt:lpstr>
      <vt:lpstr>PowerPoint 프레젠테이션</vt:lpstr>
      <vt:lpstr>B-tree Search</vt:lpstr>
      <vt:lpstr>PowerPoint 프레젠테이션</vt:lpstr>
      <vt:lpstr>PowerPoint 프레젠테이션</vt:lpstr>
      <vt:lpstr>2-3 Tree</vt:lpstr>
      <vt:lpstr>PowerPoint 프레젠테이션</vt:lpstr>
      <vt:lpstr>2-3-4 Tree</vt:lpstr>
      <vt:lpstr>B*tree</vt:lpstr>
      <vt:lpstr>PowerPoint 프레젠테이션</vt:lpstr>
      <vt:lpstr>B+tree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Multiway Trees</dc:title>
  <dc:creator>Microsoft Corporation</dc:creator>
  <cp:lastModifiedBy>user</cp:lastModifiedBy>
  <cp:revision>451</cp:revision>
  <dcterms:created xsi:type="dcterms:W3CDTF">2006-10-05T04:04:58Z</dcterms:created>
  <dcterms:modified xsi:type="dcterms:W3CDTF">2022-11-15T01:25:25Z</dcterms:modified>
</cp:coreProperties>
</file>