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70"/>
  </p:notesMasterIdLst>
  <p:sldIdLst>
    <p:sldId id="341" r:id="rId2"/>
    <p:sldId id="342" r:id="rId3"/>
    <p:sldId id="353" r:id="rId4"/>
    <p:sldId id="376" r:id="rId5"/>
    <p:sldId id="377" r:id="rId6"/>
    <p:sldId id="378" r:id="rId7"/>
    <p:sldId id="356" r:id="rId8"/>
    <p:sldId id="381" r:id="rId9"/>
    <p:sldId id="344" r:id="rId10"/>
    <p:sldId id="382" r:id="rId11"/>
    <p:sldId id="383" r:id="rId12"/>
    <p:sldId id="384" r:id="rId13"/>
    <p:sldId id="385" r:id="rId14"/>
    <p:sldId id="386" r:id="rId15"/>
    <p:sldId id="345" r:id="rId16"/>
    <p:sldId id="387" r:id="rId17"/>
    <p:sldId id="388" r:id="rId18"/>
    <p:sldId id="362" r:id="rId19"/>
    <p:sldId id="391" r:id="rId20"/>
    <p:sldId id="392" r:id="rId21"/>
    <p:sldId id="346" r:id="rId22"/>
    <p:sldId id="393" r:id="rId23"/>
    <p:sldId id="348" r:id="rId24"/>
    <p:sldId id="394" r:id="rId25"/>
    <p:sldId id="395" r:id="rId26"/>
    <p:sldId id="349" r:id="rId27"/>
    <p:sldId id="347" r:id="rId28"/>
    <p:sldId id="343" r:id="rId29"/>
    <p:sldId id="350" r:id="rId30"/>
    <p:sldId id="406" r:id="rId31"/>
    <p:sldId id="396" r:id="rId32"/>
    <p:sldId id="398" r:id="rId33"/>
    <p:sldId id="352" r:id="rId34"/>
    <p:sldId id="399" r:id="rId35"/>
    <p:sldId id="366" r:id="rId36"/>
    <p:sldId id="400" r:id="rId37"/>
    <p:sldId id="367" r:id="rId38"/>
    <p:sldId id="368" r:id="rId39"/>
    <p:sldId id="401" r:id="rId40"/>
    <p:sldId id="369" r:id="rId41"/>
    <p:sldId id="370" r:id="rId42"/>
    <p:sldId id="402" r:id="rId43"/>
    <p:sldId id="371" r:id="rId44"/>
    <p:sldId id="403" r:id="rId45"/>
    <p:sldId id="372" r:id="rId46"/>
    <p:sldId id="373" r:id="rId47"/>
    <p:sldId id="389" r:id="rId48"/>
    <p:sldId id="404" r:id="rId49"/>
    <p:sldId id="379" r:id="rId50"/>
    <p:sldId id="380" r:id="rId51"/>
    <p:sldId id="390" r:id="rId52"/>
    <p:sldId id="405" r:id="rId53"/>
    <p:sldId id="420" r:id="rId54"/>
    <p:sldId id="423" r:id="rId55"/>
    <p:sldId id="408" r:id="rId56"/>
    <p:sldId id="421" r:id="rId57"/>
    <p:sldId id="424" r:id="rId58"/>
    <p:sldId id="425" r:id="rId59"/>
    <p:sldId id="410" r:id="rId60"/>
    <p:sldId id="411" r:id="rId61"/>
    <p:sldId id="413" r:id="rId62"/>
    <p:sldId id="414" r:id="rId63"/>
    <p:sldId id="426" r:id="rId64"/>
    <p:sldId id="415" r:id="rId65"/>
    <p:sldId id="416" r:id="rId66"/>
    <p:sldId id="417" r:id="rId67"/>
    <p:sldId id="419" r:id="rId68"/>
    <p:sldId id="422" r:id="rId69"/>
  </p:sldIdLst>
  <p:sldSz cx="9144000" cy="6858000" type="screen4x3"/>
  <p:notesSz cx="6858000" cy="9144000"/>
  <p:embeddedFontLst>
    <p:embeddedFont>
      <p:font typeface="맑은 고딕" panose="020B0503020000020004" pitchFamily="50" charset="-127"/>
      <p:regular r:id="rId71"/>
      <p:bold r:id="rId72"/>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1" d="100"/>
          <a:sy n="121" d="100"/>
        </p:scale>
        <p:origin x="108" y="2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7E7F1-5D7B-4152-85F7-14F3C75DB844}" type="datetimeFigureOut">
              <a:rPr lang="ko-KR" altLang="en-US" smtClean="0"/>
              <a:t>2022-11-21</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1AC64-369F-4A76-AEED-D1A5C5ACA9F9}" type="slidenum">
              <a:rPr lang="ko-KR" altLang="en-US" smtClean="0"/>
              <a:t>‹#›</a:t>
            </a:fld>
            <a:endParaRPr lang="ko-KR" altLang="en-US"/>
          </a:p>
        </p:txBody>
      </p:sp>
    </p:spTree>
    <p:extLst>
      <p:ext uri="{BB962C8B-B14F-4D97-AF65-F5344CB8AC3E}">
        <p14:creationId xmlns:p14="http://schemas.microsoft.com/office/powerpoint/2010/main" val="383183060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111AC64-369F-4A76-AEED-D1A5C5ACA9F9}" type="slidenum">
              <a:rPr lang="ko-KR" altLang="en-US" smtClean="0"/>
              <a:t>12</a:t>
            </a:fld>
            <a:endParaRPr lang="ko-KR" altLang="en-US"/>
          </a:p>
        </p:txBody>
      </p:sp>
    </p:spTree>
    <p:extLst>
      <p:ext uri="{BB962C8B-B14F-4D97-AF65-F5344CB8AC3E}">
        <p14:creationId xmlns:p14="http://schemas.microsoft.com/office/powerpoint/2010/main" val="2318490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0111AC64-369F-4A76-AEED-D1A5C5ACA9F9}" type="slidenum">
              <a:rPr lang="ko-KR" altLang="en-US" smtClean="0"/>
              <a:t>27</a:t>
            </a:fld>
            <a:endParaRPr lang="ko-KR" altLang="en-US"/>
          </a:p>
        </p:txBody>
      </p:sp>
    </p:spTree>
    <p:extLst>
      <p:ext uri="{BB962C8B-B14F-4D97-AF65-F5344CB8AC3E}">
        <p14:creationId xmlns:p14="http://schemas.microsoft.com/office/powerpoint/2010/main" val="117248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82AF763-4009-4CA5-930F-2643547D4BC8}" type="datetime1">
              <a:rPr lang="ko-KR" altLang="en-US" smtClean="0"/>
              <a:t>2022-11-21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
        <p:nvSpPr>
          <p:cNvPr id="7" name="직사각형 6"/>
          <p:cNvSpPr/>
          <p:nvPr userDrawn="1"/>
        </p:nvSpPr>
        <p:spPr>
          <a:xfrm rot="10800000">
            <a:off x="467544" y="3429000"/>
            <a:ext cx="8208912" cy="90264"/>
          </a:xfrm>
          <a:prstGeom prst="rect">
            <a:avLst/>
          </a:prstGeom>
          <a:gradFill>
            <a:gsLst>
              <a:gs pos="0">
                <a:schemeClr val="tx2"/>
              </a:gs>
              <a:gs pos="50000">
                <a:schemeClr val="accent1">
                  <a:tint val="44500"/>
                  <a:satMod val="160000"/>
                </a:schemeClr>
              </a:gs>
              <a:gs pos="100000">
                <a:schemeClr val="accent1">
                  <a:tint val="23500"/>
                  <a:satMod val="16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E24F0A3-64CA-4C64-B7AD-04828FC444EE}" type="datetime1">
              <a:rPr lang="ko-KR" altLang="en-US" smtClean="0"/>
              <a:t>2022-11-21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072B049-A90C-4D9A-9A51-3CD3539681C4}" type="datetime1">
              <a:rPr lang="ko-KR" altLang="en-US" smtClean="0"/>
              <a:t>2022-11-21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850106"/>
          </a:xfrm>
        </p:spPr>
        <p:txBody>
          <a:bodyPr>
            <a:normAutofit/>
          </a:bodyPr>
          <a:lstStyle>
            <a:lvl1pPr>
              <a:defRPr sz="3200" b="1"/>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457200" y="1268760"/>
            <a:ext cx="8229600" cy="4857403"/>
          </a:xfrm>
        </p:spPr>
        <p:txBody>
          <a:bodyPr>
            <a:normAutofit/>
          </a:bodyPr>
          <a:lstStyle>
            <a:lvl1pPr>
              <a:defRPr sz="2400" b="1"/>
            </a:lvl1pPr>
            <a:lvl2pPr>
              <a:defRPr sz="2000"/>
            </a:lvl2pPr>
            <a:lvl3pPr>
              <a:defRPr sz="1800"/>
            </a:lvl3pPr>
            <a:lvl4pPr>
              <a:defRPr sz="1600"/>
            </a:lvl4pPr>
            <a:lvl5pPr>
              <a:defRPr sz="16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91DA049F-B633-4DA0-B1F1-4CA71DC99299}" type="datetime1">
              <a:rPr lang="ko-KR" altLang="en-US" smtClean="0"/>
              <a:t>2022-11-21</a:t>
            </a:fld>
            <a:endParaRPr lang="ko-KR" altLang="en-US"/>
          </a:p>
        </p:txBody>
      </p:sp>
      <p:sp>
        <p:nvSpPr>
          <p:cNvPr id="5" name="바닥글 개체 틀 4"/>
          <p:cNvSpPr>
            <a:spLocks noGrp="1"/>
          </p:cNvSpPr>
          <p:nvPr>
            <p:ph type="ftr" sz="quarter" idx="11"/>
          </p:nvPr>
        </p:nvSpPr>
        <p:spPr>
          <a:xfrm>
            <a:off x="2699792" y="6356350"/>
            <a:ext cx="3744416" cy="365125"/>
          </a:xfrm>
        </p:spPr>
        <p:txBody>
          <a:bodyPr/>
          <a:lstStyle>
            <a:lvl1pPr>
              <a:defRPr b="1"/>
            </a:lvl1pPr>
          </a:lstStyle>
          <a:p>
            <a:endParaRPr lang="ko-KR" altLang="en-US" dirty="0"/>
          </a:p>
        </p:txBody>
      </p:sp>
      <p:sp>
        <p:nvSpPr>
          <p:cNvPr id="6" name="슬라이드 번호 개체 틀 5"/>
          <p:cNvSpPr>
            <a:spLocks noGrp="1"/>
          </p:cNvSpPr>
          <p:nvPr>
            <p:ph type="sldNum" sz="quarter" idx="12"/>
          </p:nvPr>
        </p:nvSpPr>
        <p:spPr/>
        <p:txBody>
          <a:bodyPr/>
          <a:lstStyle>
            <a:lvl1pPr>
              <a:defRPr b="1"/>
            </a:lvl1pPr>
          </a:lstStyle>
          <a:p>
            <a:fld id="{4BEDD84E-25D4-4983-8AA1-2863C96F08D9}" type="slidenum">
              <a:rPr lang="ko-KR" altLang="en-US" smtClean="0"/>
              <a:pPr/>
              <a:t>‹#›</a:t>
            </a:fld>
            <a:endParaRPr lang="ko-KR" altLang="en-US"/>
          </a:p>
        </p:txBody>
      </p:sp>
      <p:sp>
        <p:nvSpPr>
          <p:cNvPr id="7" name="직사각형 6"/>
          <p:cNvSpPr/>
          <p:nvPr userDrawn="1"/>
        </p:nvSpPr>
        <p:spPr>
          <a:xfrm rot="10800000">
            <a:off x="467544" y="1052736"/>
            <a:ext cx="8208912" cy="90264"/>
          </a:xfrm>
          <a:prstGeom prst="rect">
            <a:avLst/>
          </a:prstGeom>
          <a:gradFill>
            <a:gsLst>
              <a:gs pos="0">
                <a:schemeClr val="tx2"/>
              </a:gs>
              <a:gs pos="50000">
                <a:schemeClr val="accent1">
                  <a:tint val="44500"/>
                  <a:satMod val="160000"/>
                </a:schemeClr>
              </a:gs>
              <a:gs pos="100000">
                <a:schemeClr val="accent1">
                  <a:tint val="23500"/>
                  <a:satMod val="16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AE3ABABE-8F49-42BD-BEB1-24A7281F9E98}" type="datetime1">
              <a:rPr lang="ko-KR" altLang="en-US" smtClean="0"/>
              <a:t>2022-11-21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lvl1pPr>
              <a:defRPr sz="3600" b="1"/>
            </a:lvl1pPr>
          </a:lstStyle>
          <a:p>
            <a:r>
              <a:rPr kumimoji="0" lang="ko-KR" altLang="en-US" sz="4400" b="0" i="0" u="none" strike="noStrike" kern="1200" cap="none" spc="0" normalizeH="0" baseline="0" noProof="0" dirty="0" smtClean="0">
                <a:ln>
                  <a:noFill/>
                </a:ln>
                <a:solidFill>
                  <a:prstClr val="black"/>
                </a:solidFill>
                <a:effectLst/>
                <a:uLnTx/>
                <a:uFillTx/>
                <a:latin typeface="+mj-lt"/>
                <a:ea typeface="+mj-ea"/>
                <a:cs typeface="+mj-cs"/>
              </a:rPr>
              <a:t>마스터 제목 스타일 편집</a:t>
            </a:r>
            <a:endParaRPr lang="ko-KR" altLang="en-US" dirty="0"/>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DA70EEFC-5C13-4D51-8889-21C8CB13D295}" type="datetime1">
              <a:rPr lang="ko-KR" altLang="en-US" smtClean="0"/>
              <a:t>2022-11-21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E0DD6CB-538F-4726-AD74-8606DCFC8829}" type="datetime1">
              <a:rPr lang="ko-KR" altLang="en-US" smtClean="0"/>
              <a:t>2022-11-21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B2078A68-59C9-4483-ADC3-A42E8C52FF08}" type="datetime1">
              <a:rPr lang="ko-KR" altLang="en-US" smtClean="0"/>
              <a:t>2022-11-21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lvl1pPr>
              <a:defRPr b="1"/>
            </a:lvl1pPr>
          </a:lstStyle>
          <a:p>
            <a:fld id="{4BEDD84E-25D4-4983-8AA1-2863C96F08D9}"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D9D70FD-2920-4C0D-9039-F03AC5454AE3}" type="datetime1">
              <a:rPr lang="ko-KR" altLang="en-US" smtClean="0"/>
              <a:t>2022-11-21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lvl1pPr>
              <a:defRPr b="1"/>
            </a:lvl1pPr>
          </a:lstStyle>
          <a:p>
            <a:fld id="{4BEDD84E-25D4-4983-8AA1-2863C96F08D9}"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21C5DC6-ACD4-4049-B46C-A9CD59667F72}" type="datetime1">
              <a:rPr lang="ko-KR" altLang="en-US" smtClean="0"/>
              <a:t>2022-11-21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30061A7B-FB7B-4649-9770-8B14EF6A3424}" type="datetime1">
              <a:rPr lang="ko-KR" altLang="en-US" smtClean="0"/>
              <a:t>2022-11-21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4B75F-5A3C-4F03-9B7B-F1D30801B111}" type="datetime1">
              <a:rPr lang="ko-KR" altLang="en-US" smtClean="0"/>
              <a:t>2022-11-21</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sz="3200" b="1" smtClean="0"/>
              <a:t>Graphs</a:t>
            </a:r>
            <a:endParaRPr lang="ko-KR" altLang="en-US" sz="3200" b="1" dirty="0"/>
          </a:p>
        </p:txBody>
      </p:sp>
      <p:sp>
        <p:nvSpPr>
          <p:cNvPr id="3" name="부제목 2"/>
          <p:cNvSpPr>
            <a:spLocks noGrp="1"/>
          </p:cNvSpPr>
          <p:nvPr>
            <p:ph type="subTitle" idx="1"/>
          </p:nvPr>
        </p:nvSpPr>
        <p:spPr>
          <a:xfrm>
            <a:off x="1371600" y="4268688"/>
            <a:ext cx="6400800" cy="1752600"/>
          </a:xfrm>
        </p:spPr>
        <p:txBody>
          <a:bodyPr>
            <a:normAutofit/>
          </a:bodyPr>
          <a:lstStyle/>
          <a:p>
            <a:endParaRPr lang="ko-KR" altLang="en-US" sz="2400" dirty="0">
              <a:solidFill>
                <a:schemeClr val="tx2">
                  <a:lumMod val="75000"/>
                </a:schemeClr>
              </a:solidFill>
            </a:endParaRPr>
          </a:p>
        </p:txBody>
      </p:sp>
    </p:spTree>
    <p:extLst>
      <p:ext uri="{BB962C8B-B14F-4D97-AF65-F5344CB8AC3E}">
        <p14:creationId xmlns:p14="http://schemas.microsoft.com/office/powerpoint/2010/main" val="948814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Insert Vertex</a:t>
            </a:r>
            <a:endParaRPr lang="ko-KR" altLang="en-US" dirty="0"/>
          </a:p>
        </p:txBody>
      </p:sp>
      <p:sp>
        <p:nvSpPr>
          <p:cNvPr id="3" name="내용 개체 틀 2"/>
          <p:cNvSpPr>
            <a:spLocks noGrp="1"/>
          </p:cNvSpPr>
          <p:nvPr>
            <p:ph idx="1"/>
          </p:nvPr>
        </p:nvSpPr>
        <p:spPr/>
        <p:txBody>
          <a:bodyPr/>
          <a:lstStyle/>
          <a:p>
            <a:r>
              <a:rPr lang="en-US" altLang="ko-KR" dirty="0" smtClean="0"/>
              <a:t>Adds a new vertex to a graph</a:t>
            </a:r>
          </a:p>
          <a:p>
            <a:r>
              <a:rPr lang="en-US" altLang="ko-KR" dirty="0" smtClean="0"/>
              <a:t>When a vertex is added, it is disjoint (it is not connected to any other vertices)</a:t>
            </a:r>
          </a:p>
          <a:p>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10</a:t>
            </a:fld>
            <a:endParaRPr lang="ko-KR" altLang="en-US"/>
          </a:p>
        </p:txBody>
      </p:sp>
      <p:pic>
        <p:nvPicPr>
          <p:cNvPr id="5" name="Picture 11" descr="Fig11-04"/>
          <p:cNvPicPr>
            <a:picLocks noChangeAspect="1" noChangeArrowheads="1"/>
          </p:cNvPicPr>
          <p:nvPr/>
        </p:nvPicPr>
        <p:blipFill>
          <a:blip r:embed="rId2">
            <a:extLst>
              <a:ext uri="{28A0092B-C50C-407E-A947-70E740481C1C}">
                <a14:useLocalDpi xmlns:a14="http://schemas.microsoft.com/office/drawing/2010/main" val="0"/>
              </a:ext>
            </a:extLst>
          </a:blip>
          <a:srcRect r="7538"/>
          <a:stretch>
            <a:fillRect/>
          </a:stretch>
        </p:blipFill>
        <p:spPr bwMode="auto">
          <a:xfrm>
            <a:off x="152400" y="3385343"/>
            <a:ext cx="8839200" cy="2855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67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Delete Vertex</a:t>
            </a:r>
            <a:endParaRPr lang="ko-KR" altLang="en-US" dirty="0"/>
          </a:p>
        </p:txBody>
      </p:sp>
      <p:sp>
        <p:nvSpPr>
          <p:cNvPr id="3" name="내용 개체 틀 2"/>
          <p:cNvSpPr>
            <a:spLocks noGrp="1"/>
          </p:cNvSpPr>
          <p:nvPr>
            <p:ph idx="1"/>
          </p:nvPr>
        </p:nvSpPr>
        <p:spPr/>
        <p:txBody>
          <a:bodyPr/>
          <a:lstStyle/>
          <a:p>
            <a:r>
              <a:rPr lang="en-US" altLang="ko-KR" dirty="0" smtClean="0"/>
              <a:t>Removes a vertex from the graph</a:t>
            </a:r>
          </a:p>
          <a:p>
            <a:r>
              <a:rPr lang="en-US" altLang="ko-KR" dirty="0" smtClean="0"/>
              <a:t>When a vertex is deleted, all connecting edges are also removed</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11</a:t>
            </a:fld>
            <a:endParaRPr lang="ko-KR" altLang="en-US"/>
          </a:p>
        </p:txBody>
      </p:sp>
      <p:pic>
        <p:nvPicPr>
          <p:cNvPr id="5" name="Picture 11" descr="Fig11-05"/>
          <p:cNvPicPr>
            <a:picLocks noChangeAspect="1" noChangeArrowheads="1"/>
          </p:cNvPicPr>
          <p:nvPr/>
        </p:nvPicPr>
        <p:blipFill>
          <a:blip r:embed="rId2">
            <a:extLst>
              <a:ext uri="{28A0092B-C50C-407E-A947-70E740481C1C}">
                <a14:useLocalDpi xmlns:a14="http://schemas.microsoft.com/office/drawing/2010/main" val="0"/>
              </a:ext>
            </a:extLst>
          </a:blip>
          <a:srcRect r="9750"/>
          <a:stretch>
            <a:fillRect/>
          </a:stretch>
        </p:blipFill>
        <p:spPr bwMode="auto">
          <a:xfrm>
            <a:off x="228600" y="2852936"/>
            <a:ext cx="8686800"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062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Add </a:t>
            </a:r>
            <a:r>
              <a:rPr lang="en-US" altLang="ko-KR" dirty="0" smtClean="0"/>
              <a:t>Edge </a:t>
            </a:r>
            <a:endParaRPr lang="ko-KR" altLang="en-US" dirty="0"/>
          </a:p>
        </p:txBody>
      </p:sp>
      <p:sp>
        <p:nvSpPr>
          <p:cNvPr id="3" name="내용 개체 틀 2"/>
          <p:cNvSpPr>
            <a:spLocks noGrp="1"/>
          </p:cNvSpPr>
          <p:nvPr>
            <p:ph idx="1"/>
          </p:nvPr>
        </p:nvSpPr>
        <p:spPr/>
        <p:txBody>
          <a:bodyPr/>
          <a:lstStyle/>
          <a:p>
            <a:r>
              <a:rPr lang="en-US" altLang="ko-KR" dirty="0" smtClean="0"/>
              <a:t>Adds an edge connects a vertex to a destination vertex</a:t>
            </a:r>
          </a:p>
          <a:p>
            <a:r>
              <a:rPr lang="en-US" altLang="ko-KR" dirty="0" smtClean="0"/>
              <a:t>To add an edge, two vertices must be specified</a:t>
            </a:r>
          </a:p>
          <a:p>
            <a:pPr lvl="1"/>
            <a:r>
              <a:rPr lang="en-US" altLang="ko-KR" dirty="0" smtClean="0"/>
              <a:t>If the graph is a digraph, one of the vertices must be specified as the source and one as the destination</a:t>
            </a:r>
          </a:p>
          <a:p>
            <a:pPr lvl="1"/>
            <a:r>
              <a:rPr lang="en-US" altLang="ko-KR" dirty="0" smtClean="0"/>
              <a:t>Ex) Adding an edge, {A, E}</a:t>
            </a:r>
          </a:p>
          <a:p>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12</a:t>
            </a:fld>
            <a:endParaRPr lang="ko-KR" altLang="en-US"/>
          </a:p>
        </p:txBody>
      </p:sp>
      <p:pic>
        <p:nvPicPr>
          <p:cNvPr id="5" name="Picture 11" descr="Fig1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85431"/>
            <a:ext cx="8686800" cy="215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061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Delete </a:t>
            </a:r>
            <a:r>
              <a:rPr lang="en-US" altLang="ko-KR" dirty="0" smtClean="0"/>
              <a:t>Edge</a:t>
            </a:r>
            <a:endParaRPr lang="ko-KR" altLang="en-US" dirty="0"/>
          </a:p>
        </p:txBody>
      </p:sp>
      <p:sp>
        <p:nvSpPr>
          <p:cNvPr id="3" name="내용 개체 틀 2"/>
          <p:cNvSpPr>
            <a:spLocks noGrp="1"/>
          </p:cNvSpPr>
          <p:nvPr>
            <p:ph idx="1"/>
          </p:nvPr>
        </p:nvSpPr>
        <p:spPr/>
        <p:txBody>
          <a:bodyPr/>
          <a:lstStyle/>
          <a:p>
            <a:r>
              <a:rPr lang="en-US" altLang="ko-KR" dirty="0" smtClean="0"/>
              <a:t>Removes one edge from a graph</a:t>
            </a:r>
          </a:p>
          <a:p>
            <a:pPr lvl="1"/>
            <a:r>
              <a:rPr lang="en-US" altLang="ko-KR" dirty="0" smtClean="0"/>
              <a:t>Ex) delete the edge {A, E}</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13</a:t>
            </a:fld>
            <a:endParaRPr lang="ko-KR" altLang="en-US"/>
          </a:p>
        </p:txBody>
      </p:sp>
      <p:pic>
        <p:nvPicPr>
          <p:cNvPr id="5" name="Picture 11" descr="Fig11-07"/>
          <p:cNvPicPr>
            <a:picLocks noChangeAspect="1" noChangeArrowheads="1"/>
          </p:cNvPicPr>
          <p:nvPr/>
        </p:nvPicPr>
        <p:blipFill>
          <a:blip r:embed="rId2">
            <a:extLst>
              <a:ext uri="{28A0092B-C50C-407E-A947-70E740481C1C}">
                <a14:useLocalDpi xmlns:a14="http://schemas.microsoft.com/office/drawing/2010/main" val="0"/>
              </a:ext>
            </a:extLst>
          </a:blip>
          <a:srcRect r="8504"/>
          <a:stretch>
            <a:fillRect/>
          </a:stretch>
        </p:blipFill>
        <p:spPr bwMode="auto">
          <a:xfrm>
            <a:off x="152400" y="2523728"/>
            <a:ext cx="86868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14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Find Vertex</a:t>
            </a:r>
            <a:endParaRPr lang="ko-KR" altLang="en-US" dirty="0"/>
          </a:p>
        </p:txBody>
      </p:sp>
      <p:sp>
        <p:nvSpPr>
          <p:cNvPr id="3" name="내용 개체 틀 2"/>
          <p:cNvSpPr>
            <a:spLocks noGrp="1"/>
          </p:cNvSpPr>
          <p:nvPr>
            <p:ph idx="1"/>
          </p:nvPr>
        </p:nvSpPr>
        <p:spPr/>
        <p:txBody>
          <a:bodyPr/>
          <a:lstStyle/>
          <a:p>
            <a:r>
              <a:rPr lang="en-US" altLang="ko-KR" dirty="0" smtClean="0"/>
              <a:t>Traverses a graph, looking for a specified vertex</a:t>
            </a:r>
          </a:p>
          <a:p>
            <a:r>
              <a:rPr lang="en-US" altLang="ko-KR" dirty="0" smtClean="0"/>
              <a:t>If the vertex is found, its data are returned</a:t>
            </a:r>
          </a:p>
          <a:p>
            <a:r>
              <a:rPr lang="en-US" altLang="ko-KR" dirty="0" smtClean="0"/>
              <a:t>If it is not found, an error is returned</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14</a:t>
            </a:fld>
            <a:endParaRPr lang="ko-KR" altLang="en-US"/>
          </a:p>
        </p:txBody>
      </p:sp>
      <p:pic>
        <p:nvPicPr>
          <p:cNvPr id="5" name="Picture 11" descr="Fig11-08"/>
          <p:cNvPicPr>
            <a:picLocks noChangeAspect="1" noChangeArrowheads="1"/>
          </p:cNvPicPr>
          <p:nvPr/>
        </p:nvPicPr>
        <p:blipFill>
          <a:blip r:embed="rId2">
            <a:extLst>
              <a:ext uri="{28A0092B-C50C-407E-A947-70E740481C1C}">
                <a14:useLocalDpi xmlns:a14="http://schemas.microsoft.com/office/drawing/2010/main" val="0"/>
              </a:ext>
            </a:extLst>
          </a:blip>
          <a:srcRect r="8820"/>
          <a:stretch>
            <a:fillRect/>
          </a:stretch>
        </p:blipFill>
        <p:spPr bwMode="auto">
          <a:xfrm>
            <a:off x="228600" y="3202782"/>
            <a:ext cx="8686800" cy="202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061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Traverse </a:t>
            </a:r>
            <a:r>
              <a:rPr lang="en-US" altLang="ko-KR" dirty="0" smtClean="0"/>
              <a:t>Graph</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smtClean="0"/>
              <a:t>There is at least one application that requires that all vertices in a given graph be visited</a:t>
            </a:r>
          </a:p>
          <a:p>
            <a:r>
              <a:rPr lang="en-US" altLang="ko-KR" dirty="0" smtClean="0"/>
              <a:t>Because a vertex in a graph can have multiple parents, the traversal of a graph presents some problems not found in the traversal of linear lists and trees</a:t>
            </a:r>
          </a:p>
          <a:p>
            <a:r>
              <a:rPr lang="en-US" altLang="ko-KR" dirty="0" smtClean="0"/>
              <a:t>Specifically, we must somehow assure that we process the data in each vertex only once</a:t>
            </a:r>
          </a:p>
          <a:p>
            <a:r>
              <a:rPr lang="en-US" altLang="ko-KR" dirty="0" smtClean="0"/>
              <a:t>Because there are multiple paths to a vertex, it is possible that we can arrive at it from more than one direction as we traverse the graph</a:t>
            </a:r>
          </a:p>
          <a:p>
            <a:r>
              <a:rPr lang="en-US" altLang="ko-KR" dirty="0" smtClean="0"/>
              <a:t>The traditional solution to this problem is to include a visited flag et each vertex</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15</a:t>
            </a:fld>
            <a:endParaRPr lang="ko-KR" altLang="en-US" dirty="0"/>
          </a:p>
        </p:txBody>
      </p:sp>
    </p:spTree>
    <p:extLst>
      <p:ext uri="{BB962C8B-B14F-4D97-AF65-F5344CB8AC3E}">
        <p14:creationId xmlns:p14="http://schemas.microsoft.com/office/powerpoint/2010/main" val="917071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Traverse Graph</a:t>
            </a:r>
            <a:endParaRPr lang="ko-KR" altLang="en-US" dirty="0"/>
          </a:p>
        </p:txBody>
      </p:sp>
      <p:sp>
        <p:nvSpPr>
          <p:cNvPr id="3" name="내용 개체 틀 2"/>
          <p:cNvSpPr>
            <a:spLocks noGrp="1"/>
          </p:cNvSpPr>
          <p:nvPr>
            <p:ph idx="1"/>
          </p:nvPr>
        </p:nvSpPr>
        <p:spPr/>
        <p:txBody>
          <a:bodyPr/>
          <a:lstStyle/>
          <a:p>
            <a:r>
              <a:rPr lang="en-US" altLang="ko-KR" dirty="0" smtClean="0"/>
              <a:t>Before the traversal, the visited flag in each vertex to </a:t>
            </a:r>
            <a:r>
              <a:rPr lang="en-US" altLang="ko-KR" i="1" dirty="0" smtClean="0"/>
              <a:t>off</a:t>
            </a:r>
          </a:p>
          <a:p>
            <a:r>
              <a:rPr lang="en-US" altLang="ko-KR" dirty="0" smtClean="0"/>
              <a:t>Then, as we traverse the graph, we set the visited flag to </a:t>
            </a:r>
            <a:r>
              <a:rPr lang="en-US" altLang="ko-KR" i="1" dirty="0" smtClean="0"/>
              <a:t>on</a:t>
            </a:r>
            <a:r>
              <a:rPr lang="ko-KR" altLang="en-US" dirty="0" smtClean="0"/>
              <a:t> </a:t>
            </a:r>
            <a:r>
              <a:rPr lang="en-US" altLang="ko-KR" dirty="0" smtClean="0"/>
              <a:t>to indicate that the data have been processed</a:t>
            </a:r>
          </a:p>
          <a:p>
            <a:r>
              <a:rPr lang="en-US" altLang="ko-KR" dirty="0" smtClean="0"/>
              <a:t>Two standard graph traversals:</a:t>
            </a:r>
          </a:p>
          <a:p>
            <a:pPr lvl="1"/>
            <a:r>
              <a:rPr lang="en-US" altLang="ko-KR" dirty="0" smtClean="0"/>
              <a:t>Depth-first</a:t>
            </a:r>
          </a:p>
          <a:p>
            <a:pPr lvl="1"/>
            <a:r>
              <a:rPr lang="en-US" altLang="ko-KR" dirty="0" smtClean="0"/>
              <a:t>Breadth-first</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16</a:t>
            </a:fld>
            <a:endParaRPr lang="ko-KR" altLang="en-US" dirty="0"/>
          </a:p>
        </p:txBody>
      </p:sp>
    </p:spTree>
    <p:extLst>
      <p:ext uri="{BB962C8B-B14F-4D97-AF65-F5344CB8AC3E}">
        <p14:creationId xmlns:p14="http://schemas.microsoft.com/office/powerpoint/2010/main" val="3143143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Depth-first traversal</a:t>
            </a:r>
            <a:endParaRPr lang="ko-KR" altLang="en-US" dirty="0"/>
          </a:p>
        </p:txBody>
      </p:sp>
      <p:sp>
        <p:nvSpPr>
          <p:cNvPr id="3" name="내용 개체 틀 2"/>
          <p:cNvSpPr>
            <a:spLocks noGrp="1"/>
          </p:cNvSpPr>
          <p:nvPr>
            <p:ph idx="1"/>
          </p:nvPr>
        </p:nvSpPr>
        <p:spPr/>
        <p:txBody>
          <a:bodyPr/>
          <a:lstStyle/>
          <a:p>
            <a:r>
              <a:rPr lang="en-US" altLang="ko-KR" dirty="0" smtClean="0"/>
              <a:t>We process all of a vertex’s </a:t>
            </a:r>
            <a:r>
              <a:rPr lang="en-US" altLang="ko-KR" dirty="0" err="1" smtClean="0"/>
              <a:t>descendents</a:t>
            </a:r>
            <a:r>
              <a:rPr lang="en-US" altLang="ko-KR" dirty="0" smtClean="0"/>
              <a:t> before we move to an adjacent vertex</a:t>
            </a:r>
          </a:p>
          <a:p>
            <a:r>
              <a:rPr lang="en-US" altLang="ko-KR" dirty="0" smtClean="0"/>
              <a:t>Starts by processing the first vertex of the graph</a:t>
            </a:r>
          </a:p>
          <a:p>
            <a:r>
              <a:rPr lang="en-US" altLang="ko-KR" dirty="0" smtClean="0"/>
              <a:t>After processing the first vertex, we select any vertex adjacent to the first vertex and process it</a:t>
            </a:r>
          </a:p>
          <a:p>
            <a:r>
              <a:rPr lang="en-US" altLang="ko-KR" dirty="0" smtClean="0"/>
              <a:t>As we process each vertex, we select an adjacent vertex until we reach a vertex with no adjacent entries</a:t>
            </a:r>
          </a:p>
          <a:p>
            <a:r>
              <a:rPr lang="en-US" altLang="ko-KR" dirty="0" smtClean="0"/>
              <a:t>We then back out of the structure, processing adjacent vertices as we go</a:t>
            </a:r>
          </a:p>
          <a:p>
            <a:r>
              <a:rPr lang="en-US" altLang="ko-KR" dirty="0" smtClean="0"/>
              <a:t>This logic requires a stack (or recursion) to complete the traversal</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17</a:t>
            </a:fld>
            <a:endParaRPr lang="ko-KR" altLang="en-US"/>
          </a:p>
        </p:txBody>
      </p:sp>
    </p:spTree>
    <p:extLst>
      <p:ext uri="{BB962C8B-B14F-4D97-AF65-F5344CB8AC3E}">
        <p14:creationId xmlns:p14="http://schemas.microsoft.com/office/powerpoint/2010/main" val="1473952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18</a:t>
            </a:fld>
            <a:endParaRPr lang="ko-KR" altLang="en-US"/>
          </a:p>
        </p:txBody>
      </p:sp>
      <p:pic>
        <p:nvPicPr>
          <p:cNvPr id="3" name="Picture 11" descr="Fig11-09"/>
          <p:cNvPicPr>
            <a:picLocks noChangeAspect="1" noChangeArrowheads="1"/>
          </p:cNvPicPr>
          <p:nvPr/>
        </p:nvPicPr>
        <p:blipFill>
          <a:blip r:embed="rId2">
            <a:extLst>
              <a:ext uri="{28A0092B-C50C-407E-A947-70E740481C1C}">
                <a14:useLocalDpi xmlns:a14="http://schemas.microsoft.com/office/drawing/2010/main" val="0"/>
              </a:ext>
            </a:extLst>
          </a:blip>
          <a:srcRect r="15680"/>
          <a:stretch>
            <a:fillRect/>
          </a:stretch>
        </p:blipFill>
        <p:spPr bwMode="auto">
          <a:xfrm>
            <a:off x="228600" y="1600200"/>
            <a:ext cx="86106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644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Breadth-first traversal</a:t>
            </a:r>
            <a:endParaRPr lang="ko-KR" altLang="en-US" dirty="0"/>
          </a:p>
        </p:txBody>
      </p:sp>
      <p:sp>
        <p:nvSpPr>
          <p:cNvPr id="3" name="내용 개체 틀 2"/>
          <p:cNvSpPr>
            <a:spLocks noGrp="1"/>
          </p:cNvSpPr>
          <p:nvPr>
            <p:ph idx="1"/>
          </p:nvPr>
        </p:nvSpPr>
        <p:spPr/>
        <p:txBody>
          <a:bodyPr/>
          <a:lstStyle/>
          <a:p>
            <a:r>
              <a:rPr lang="en-US" altLang="ko-KR" dirty="0" smtClean="0"/>
              <a:t>We process all adjacent vertices of a vertex before going to the next level</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19</a:t>
            </a:fld>
            <a:endParaRPr lang="ko-KR" altLang="en-US"/>
          </a:p>
        </p:txBody>
      </p:sp>
      <p:pic>
        <p:nvPicPr>
          <p:cNvPr id="5" name="Picture 11" descr="Fig1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47247"/>
            <a:ext cx="7655768" cy="379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45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Basic concepts</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smtClean="0"/>
              <a:t>A </a:t>
            </a:r>
            <a:r>
              <a:rPr lang="en-US" altLang="ko-KR" dirty="0" smtClean="0">
                <a:solidFill>
                  <a:schemeClr val="tx2"/>
                </a:solidFill>
              </a:rPr>
              <a:t>graph</a:t>
            </a:r>
            <a:r>
              <a:rPr lang="en-US" altLang="ko-KR" dirty="0" smtClean="0"/>
              <a:t> is </a:t>
            </a:r>
          </a:p>
          <a:p>
            <a:pPr lvl="1"/>
            <a:r>
              <a:rPr lang="en-US" altLang="ko-KR" dirty="0" smtClean="0"/>
              <a:t>a collection of nodes, called </a:t>
            </a:r>
            <a:r>
              <a:rPr lang="en-US" altLang="ko-KR" dirty="0" smtClean="0">
                <a:solidFill>
                  <a:schemeClr val="tx2"/>
                </a:solidFill>
              </a:rPr>
              <a:t>vertices</a:t>
            </a:r>
            <a:r>
              <a:rPr lang="en-US" altLang="ko-KR" dirty="0" smtClean="0"/>
              <a:t>, </a:t>
            </a:r>
          </a:p>
          <a:p>
            <a:pPr lvl="1"/>
            <a:r>
              <a:rPr lang="en-US" altLang="ko-KR" dirty="0" smtClean="0"/>
              <a:t>and a </a:t>
            </a:r>
            <a:r>
              <a:rPr lang="en-US" altLang="ko-KR" dirty="0"/>
              <a:t>collection of </a:t>
            </a:r>
            <a:r>
              <a:rPr lang="en-US" altLang="ko-KR" dirty="0" smtClean="0"/>
              <a:t>segments, called </a:t>
            </a:r>
            <a:r>
              <a:rPr lang="en-US" altLang="ko-KR" dirty="0" smtClean="0">
                <a:solidFill>
                  <a:schemeClr val="tx2"/>
                </a:solidFill>
              </a:rPr>
              <a:t>lines</a:t>
            </a:r>
            <a:r>
              <a:rPr lang="en-US" altLang="ko-KR" dirty="0" smtClean="0"/>
              <a:t>, connecting pairs of vertices</a:t>
            </a:r>
          </a:p>
          <a:p>
            <a:r>
              <a:rPr lang="en-US" altLang="ko-KR" dirty="0" smtClean="0"/>
              <a:t>A </a:t>
            </a:r>
            <a:r>
              <a:rPr lang="en-US" altLang="ko-KR" dirty="0" smtClean="0">
                <a:solidFill>
                  <a:schemeClr val="tx2"/>
                </a:solidFill>
              </a:rPr>
              <a:t>directed graph</a:t>
            </a:r>
            <a:r>
              <a:rPr lang="en-US" altLang="ko-KR" dirty="0" smtClean="0"/>
              <a:t>, or </a:t>
            </a:r>
            <a:r>
              <a:rPr lang="en-US" altLang="ko-KR" dirty="0" smtClean="0">
                <a:solidFill>
                  <a:schemeClr val="tx2"/>
                </a:solidFill>
              </a:rPr>
              <a:t>digraph</a:t>
            </a:r>
            <a:r>
              <a:rPr lang="en-US" altLang="ko-KR" dirty="0" smtClean="0"/>
              <a:t> for short is</a:t>
            </a:r>
          </a:p>
          <a:p>
            <a:pPr lvl="1"/>
            <a:r>
              <a:rPr lang="en-US" altLang="ko-KR" dirty="0" smtClean="0"/>
              <a:t>a graph in which each line has a direction (arrow head) to its successor</a:t>
            </a:r>
          </a:p>
          <a:p>
            <a:pPr lvl="1"/>
            <a:r>
              <a:rPr lang="en-US" altLang="ko-KR" dirty="0" smtClean="0"/>
              <a:t>The lines in a directed graph are known as </a:t>
            </a:r>
            <a:r>
              <a:rPr lang="en-US" altLang="ko-KR" dirty="0" smtClean="0">
                <a:solidFill>
                  <a:schemeClr val="tx2"/>
                </a:solidFill>
              </a:rPr>
              <a:t>arcs</a:t>
            </a:r>
          </a:p>
          <a:p>
            <a:pPr lvl="1"/>
            <a:r>
              <a:rPr lang="en-US" altLang="ko-KR" dirty="0" smtClean="0"/>
              <a:t>The flow along the arcs between two vertices can follow only the indicated direction</a:t>
            </a:r>
          </a:p>
          <a:p>
            <a:r>
              <a:rPr lang="en-US" altLang="ko-KR" dirty="0" smtClean="0"/>
              <a:t>An </a:t>
            </a:r>
            <a:r>
              <a:rPr lang="en-US" altLang="ko-KR" dirty="0" smtClean="0">
                <a:solidFill>
                  <a:schemeClr val="tx2"/>
                </a:solidFill>
              </a:rPr>
              <a:t>undirected graph</a:t>
            </a:r>
            <a:r>
              <a:rPr lang="en-US" altLang="ko-KR" dirty="0" smtClean="0"/>
              <a:t> is</a:t>
            </a:r>
          </a:p>
          <a:p>
            <a:pPr lvl="1"/>
            <a:r>
              <a:rPr lang="en-US" altLang="ko-KR" dirty="0" smtClean="0"/>
              <a:t>a graph in which there is no direction on any of the lines, which are known as </a:t>
            </a:r>
            <a:r>
              <a:rPr lang="en-US" altLang="ko-KR" dirty="0" smtClean="0">
                <a:solidFill>
                  <a:schemeClr val="tx2"/>
                </a:solidFill>
              </a:rPr>
              <a:t>edges</a:t>
            </a:r>
          </a:p>
          <a:p>
            <a:pPr lvl="1"/>
            <a:r>
              <a:rPr lang="en-US" altLang="ko-KR" dirty="0" smtClean="0"/>
              <a:t>The flow between two vertices can go in either direction</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a:t>
            </a:fld>
            <a:endParaRPr lang="ko-KR" altLang="en-US"/>
          </a:p>
        </p:txBody>
      </p:sp>
    </p:spTree>
    <p:extLst>
      <p:ext uri="{BB962C8B-B14F-4D97-AF65-F5344CB8AC3E}">
        <p14:creationId xmlns:p14="http://schemas.microsoft.com/office/powerpoint/2010/main" val="4253947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Breadth-first traversal</a:t>
            </a:r>
            <a:endParaRPr lang="ko-KR" altLang="en-US" dirty="0"/>
          </a:p>
        </p:txBody>
      </p:sp>
      <p:sp>
        <p:nvSpPr>
          <p:cNvPr id="3" name="내용 개체 틀 2"/>
          <p:cNvSpPr>
            <a:spLocks noGrp="1"/>
          </p:cNvSpPr>
          <p:nvPr>
            <p:ph idx="1"/>
          </p:nvPr>
        </p:nvSpPr>
        <p:spPr/>
        <p:txBody>
          <a:bodyPr/>
          <a:lstStyle/>
          <a:p>
            <a:r>
              <a:rPr lang="en-US" altLang="ko-KR" dirty="0" smtClean="0"/>
              <a:t>We begin by picking a starting vertex and after processing it, we process all of its adjacent vertices</a:t>
            </a:r>
          </a:p>
          <a:p>
            <a:r>
              <a:rPr lang="en-US" altLang="ko-KR" dirty="0" smtClean="0"/>
              <a:t>When all of the adjacent vertices have been processed, we pick the first adjacent vertex and process all of its vertices, then the second adjacent vertex and process all of its vertices, and so forth until we are finished</a:t>
            </a:r>
          </a:p>
          <a:p>
            <a:endParaRPr lang="en-US" altLang="ko-KR" dirty="0" smtClean="0"/>
          </a:p>
          <a:p>
            <a:r>
              <a:rPr lang="en-US" altLang="ko-KR" dirty="0" smtClean="0"/>
              <a:t>As we process each vertex, we place all of its adjacent vertices in the </a:t>
            </a:r>
            <a:r>
              <a:rPr lang="en-US" altLang="ko-KR" dirty="0" smtClean="0">
                <a:solidFill>
                  <a:schemeClr val="tx2"/>
                </a:solidFill>
              </a:rPr>
              <a:t>queue</a:t>
            </a:r>
          </a:p>
          <a:p>
            <a:r>
              <a:rPr lang="en-US" altLang="ko-KR" dirty="0" smtClean="0"/>
              <a:t>Then, to select the next vertex to be processed, </a:t>
            </a:r>
            <a:r>
              <a:rPr lang="en-US" altLang="ko-KR" dirty="0" err="1" smtClean="0"/>
              <a:t>dequeue</a:t>
            </a:r>
            <a:r>
              <a:rPr lang="en-US" altLang="ko-KR" dirty="0" smtClean="0"/>
              <a:t> a vertex and process it</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20</a:t>
            </a:fld>
            <a:endParaRPr lang="ko-KR" altLang="en-US"/>
          </a:p>
        </p:txBody>
      </p:sp>
    </p:spTree>
    <p:extLst>
      <p:ext uri="{BB962C8B-B14F-4D97-AF65-F5344CB8AC3E}">
        <p14:creationId xmlns:p14="http://schemas.microsoft.com/office/powerpoint/2010/main" val="1804990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Storage Structures</a:t>
            </a:r>
            <a:endParaRPr lang="ko-KR" altLang="en-US" dirty="0"/>
          </a:p>
        </p:txBody>
      </p:sp>
      <p:sp>
        <p:nvSpPr>
          <p:cNvPr id="3" name="내용 개체 틀 2"/>
          <p:cNvSpPr>
            <a:spLocks noGrp="1"/>
          </p:cNvSpPr>
          <p:nvPr>
            <p:ph idx="1"/>
          </p:nvPr>
        </p:nvSpPr>
        <p:spPr/>
        <p:txBody>
          <a:bodyPr/>
          <a:lstStyle/>
          <a:p>
            <a:r>
              <a:rPr lang="en-US" altLang="ko-KR" dirty="0"/>
              <a:t>To represent a graph, we need to store </a:t>
            </a:r>
            <a:r>
              <a:rPr lang="en-US" altLang="ko-KR" u="sng" dirty="0"/>
              <a:t>two </a:t>
            </a:r>
            <a:r>
              <a:rPr lang="en-US" altLang="ko-KR" u="sng" dirty="0" smtClean="0"/>
              <a:t>sets</a:t>
            </a:r>
            <a:r>
              <a:rPr lang="en-US" altLang="ko-KR" dirty="0" smtClean="0"/>
              <a:t>:</a:t>
            </a:r>
          </a:p>
          <a:p>
            <a:pPr lvl="1"/>
            <a:r>
              <a:rPr lang="en-US" altLang="ko-KR" dirty="0" smtClean="0"/>
              <a:t>The </a:t>
            </a:r>
            <a:r>
              <a:rPr lang="en-US" altLang="ko-KR" dirty="0"/>
              <a:t>first set represents the </a:t>
            </a:r>
            <a:r>
              <a:rPr lang="en-US" altLang="ko-KR" dirty="0">
                <a:solidFill>
                  <a:srgbClr val="FF0000"/>
                </a:solidFill>
              </a:rPr>
              <a:t>vertices</a:t>
            </a:r>
            <a:r>
              <a:rPr lang="en-US" altLang="ko-KR" dirty="0"/>
              <a:t> of the </a:t>
            </a:r>
            <a:r>
              <a:rPr lang="en-US" altLang="ko-KR" dirty="0" smtClean="0"/>
              <a:t>graph</a:t>
            </a:r>
          </a:p>
          <a:p>
            <a:pPr lvl="1"/>
            <a:r>
              <a:rPr lang="en-US" altLang="ko-KR" dirty="0" smtClean="0"/>
              <a:t>The </a:t>
            </a:r>
            <a:r>
              <a:rPr lang="en-US" altLang="ko-KR" dirty="0"/>
              <a:t>second set represents the </a:t>
            </a:r>
            <a:r>
              <a:rPr lang="en-US" altLang="ko-KR" dirty="0">
                <a:solidFill>
                  <a:srgbClr val="FF0000"/>
                </a:solidFill>
              </a:rPr>
              <a:t>edges or arcs</a:t>
            </a:r>
            <a:r>
              <a:rPr lang="en-US" altLang="ko-KR" dirty="0" smtClean="0"/>
              <a:t>.</a:t>
            </a:r>
          </a:p>
          <a:p>
            <a:pPr lvl="1"/>
            <a:r>
              <a:rPr lang="en-US" altLang="ko-KR" dirty="0" smtClean="0"/>
              <a:t>The </a:t>
            </a:r>
            <a:r>
              <a:rPr lang="en-US" altLang="ko-KR" dirty="0"/>
              <a:t>two most common structures used to store these sets are </a:t>
            </a:r>
            <a:r>
              <a:rPr lang="en-US" altLang="ko-KR" dirty="0">
                <a:solidFill>
                  <a:schemeClr val="tx2"/>
                </a:solidFill>
              </a:rPr>
              <a:t>arrays and linked </a:t>
            </a:r>
            <a:r>
              <a:rPr lang="en-US" altLang="ko-KR" dirty="0" smtClean="0">
                <a:solidFill>
                  <a:schemeClr val="tx2"/>
                </a:solidFill>
              </a:rPr>
              <a:t>lists</a:t>
            </a:r>
            <a:endParaRPr lang="en-US" altLang="ko-KR" dirty="0"/>
          </a:p>
          <a:p>
            <a:endParaRPr lang="en-US" altLang="ko-KR" dirty="0"/>
          </a:p>
          <a:p>
            <a:r>
              <a:rPr lang="en-US" altLang="ko-KR" dirty="0" smtClean="0"/>
              <a:t>Adjacency </a:t>
            </a:r>
            <a:r>
              <a:rPr lang="en-US" altLang="ko-KR" dirty="0"/>
              <a:t>Matrix</a:t>
            </a:r>
          </a:p>
          <a:p>
            <a:r>
              <a:rPr lang="en-US" altLang="ko-KR" dirty="0" smtClean="0"/>
              <a:t>Adjacency List</a:t>
            </a:r>
            <a:endParaRPr lang="en-US" altLang="ko-KR"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21</a:t>
            </a:fld>
            <a:endParaRPr lang="ko-KR" altLang="en-US" dirty="0"/>
          </a:p>
        </p:txBody>
      </p:sp>
    </p:spTree>
    <p:extLst>
      <p:ext uri="{BB962C8B-B14F-4D97-AF65-F5344CB8AC3E}">
        <p14:creationId xmlns:p14="http://schemas.microsoft.com/office/powerpoint/2010/main" val="2436998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Adjacency Matrix</a:t>
            </a:r>
            <a:endParaRPr lang="ko-KR" altLang="en-US" dirty="0"/>
          </a:p>
        </p:txBody>
      </p:sp>
      <p:sp>
        <p:nvSpPr>
          <p:cNvPr id="3" name="내용 개체 틀 2"/>
          <p:cNvSpPr>
            <a:spLocks noGrp="1"/>
          </p:cNvSpPr>
          <p:nvPr>
            <p:ph idx="1"/>
          </p:nvPr>
        </p:nvSpPr>
        <p:spPr/>
        <p:txBody>
          <a:bodyPr/>
          <a:lstStyle/>
          <a:p>
            <a:r>
              <a:rPr lang="en-US" altLang="ko-KR" dirty="0" smtClean="0"/>
              <a:t>The adjacency matrix uses</a:t>
            </a:r>
          </a:p>
          <a:p>
            <a:pPr lvl="1"/>
            <a:r>
              <a:rPr lang="en-US" altLang="ko-KR" dirty="0" smtClean="0"/>
              <a:t>A </a:t>
            </a:r>
            <a:r>
              <a:rPr lang="en-US" altLang="ko-KR" dirty="0" smtClean="0">
                <a:solidFill>
                  <a:srgbClr val="FF0000"/>
                </a:solidFill>
              </a:rPr>
              <a:t>vector</a:t>
            </a:r>
            <a:r>
              <a:rPr lang="en-US" altLang="ko-KR" dirty="0" smtClean="0"/>
              <a:t> (one-dimensional array) for the vertices</a:t>
            </a:r>
          </a:p>
          <a:p>
            <a:pPr lvl="1"/>
            <a:r>
              <a:rPr lang="en-US" altLang="ko-KR" dirty="0" smtClean="0"/>
              <a:t>A </a:t>
            </a:r>
            <a:r>
              <a:rPr lang="en-US" altLang="ko-KR" dirty="0" smtClean="0">
                <a:solidFill>
                  <a:srgbClr val="FF0000"/>
                </a:solidFill>
              </a:rPr>
              <a:t>matrix</a:t>
            </a:r>
            <a:r>
              <a:rPr lang="en-US" altLang="ko-KR" dirty="0" smtClean="0"/>
              <a:t> (two</a:t>
            </a:r>
            <a:r>
              <a:rPr lang="en-US" altLang="ko-KR" dirty="0"/>
              <a:t>-dimensional </a:t>
            </a:r>
            <a:r>
              <a:rPr lang="en-US" altLang="ko-KR" dirty="0" smtClean="0"/>
              <a:t>array) to store the edges</a:t>
            </a:r>
          </a:p>
          <a:p>
            <a:endParaRPr lang="en-US" altLang="ko-KR" dirty="0"/>
          </a:p>
          <a:p>
            <a:r>
              <a:rPr lang="en-US" altLang="ko-KR" dirty="0" smtClean="0"/>
              <a:t>If two vertices are adjacent, that is</a:t>
            </a:r>
          </a:p>
          <a:p>
            <a:pPr lvl="1"/>
            <a:r>
              <a:rPr lang="en-US" altLang="ko-KR" dirty="0" smtClean="0"/>
              <a:t>If there is an edge between them,</a:t>
            </a:r>
            <a:br>
              <a:rPr lang="en-US" altLang="ko-KR" dirty="0" smtClean="0"/>
            </a:br>
            <a:r>
              <a:rPr lang="en-US" altLang="ko-KR" dirty="0" smtClean="0"/>
              <a:t>The matrix intersect has a value of 1</a:t>
            </a:r>
          </a:p>
          <a:p>
            <a:pPr lvl="1"/>
            <a:r>
              <a:rPr lang="en-US" altLang="ko-KR" dirty="0" smtClean="0"/>
              <a:t>If there is no edge between them,</a:t>
            </a:r>
            <a:br>
              <a:rPr lang="en-US" altLang="ko-KR" dirty="0" smtClean="0"/>
            </a:br>
            <a:r>
              <a:rPr lang="en-US" altLang="ko-KR" dirty="0" smtClean="0"/>
              <a:t>the intersect is set to 0</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22</a:t>
            </a:fld>
            <a:endParaRPr lang="ko-KR" altLang="en-US"/>
          </a:p>
        </p:txBody>
      </p:sp>
    </p:spTree>
    <p:extLst>
      <p:ext uri="{BB962C8B-B14F-4D97-AF65-F5344CB8AC3E}">
        <p14:creationId xmlns:p14="http://schemas.microsoft.com/office/powerpoint/2010/main" val="2780187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23</a:t>
            </a:fld>
            <a:endParaRPr lang="ko-KR" altLang="en-US"/>
          </a:p>
        </p:txBody>
      </p:sp>
      <p:pic>
        <p:nvPicPr>
          <p:cNvPr id="3" name="Picture 11" descr="Fig11-13"/>
          <p:cNvPicPr>
            <a:picLocks noChangeAspect="1" noChangeArrowheads="1"/>
          </p:cNvPicPr>
          <p:nvPr/>
        </p:nvPicPr>
        <p:blipFill>
          <a:blip r:embed="rId2">
            <a:extLst>
              <a:ext uri="{28A0092B-C50C-407E-A947-70E740481C1C}">
                <a14:useLocalDpi xmlns:a14="http://schemas.microsoft.com/office/drawing/2010/main" val="0"/>
              </a:ext>
            </a:extLst>
          </a:blip>
          <a:srcRect r="14809"/>
          <a:stretch>
            <a:fillRect/>
          </a:stretch>
        </p:blipFill>
        <p:spPr bwMode="auto">
          <a:xfrm>
            <a:off x="304800" y="533400"/>
            <a:ext cx="8610600" cy="542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421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Adjacency Matrix</a:t>
            </a:r>
            <a:endParaRPr lang="ko-KR" altLang="en-US" dirty="0"/>
          </a:p>
        </p:txBody>
      </p:sp>
      <p:sp>
        <p:nvSpPr>
          <p:cNvPr id="3" name="내용 개체 틀 2"/>
          <p:cNvSpPr>
            <a:spLocks noGrp="1"/>
          </p:cNvSpPr>
          <p:nvPr>
            <p:ph idx="1"/>
          </p:nvPr>
        </p:nvSpPr>
        <p:spPr/>
        <p:txBody>
          <a:bodyPr/>
          <a:lstStyle/>
          <a:p>
            <a:r>
              <a:rPr lang="en-US" altLang="ko-KR" dirty="0" smtClean="0"/>
              <a:t>A major limitation</a:t>
            </a:r>
          </a:p>
          <a:p>
            <a:pPr lvl="1"/>
            <a:r>
              <a:rPr lang="en-US" altLang="ko-KR" dirty="0" smtClean="0"/>
              <a:t>The size of the graph (the </a:t>
            </a:r>
            <a:r>
              <a:rPr lang="en-US" altLang="ko-KR" dirty="0"/>
              <a:t>number of </a:t>
            </a:r>
            <a:r>
              <a:rPr lang="en-US" altLang="ko-KR" dirty="0" smtClean="0"/>
              <a:t>vertices) must be known before the program starts</a:t>
            </a:r>
          </a:p>
          <a:p>
            <a:r>
              <a:rPr lang="en-US" altLang="ko-KR" dirty="0" smtClean="0"/>
              <a:t>Another limitation</a:t>
            </a:r>
          </a:p>
          <a:p>
            <a:pPr lvl="1"/>
            <a:r>
              <a:rPr lang="en-US" altLang="ko-KR" dirty="0" smtClean="0"/>
              <a:t>Only one edge can be stored between any two vertices</a:t>
            </a:r>
          </a:p>
          <a:p>
            <a:pPr lvl="1"/>
            <a:r>
              <a:rPr lang="en-US" altLang="ko-KR" dirty="0" smtClean="0"/>
              <a:t>Some network structures require multiple lines </a:t>
            </a:r>
            <a:r>
              <a:rPr lang="en-US" altLang="ko-KR" dirty="0"/>
              <a:t>between </a:t>
            </a:r>
            <a:r>
              <a:rPr lang="en-US" altLang="ko-KR" dirty="0" smtClean="0"/>
              <a:t>vertices</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24</a:t>
            </a:fld>
            <a:endParaRPr lang="ko-KR" altLang="en-US" dirty="0"/>
          </a:p>
        </p:txBody>
      </p:sp>
    </p:spTree>
    <p:extLst>
      <p:ext uri="{BB962C8B-B14F-4D97-AF65-F5344CB8AC3E}">
        <p14:creationId xmlns:p14="http://schemas.microsoft.com/office/powerpoint/2010/main" val="241858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Adjacency List</a:t>
            </a:r>
            <a:endParaRPr lang="ko-KR" altLang="en-US" dirty="0"/>
          </a:p>
        </p:txBody>
      </p:sp>
      <p:sp>
        <p:nvSpPr>
          <p:cNvPr id="3" name="내용 개체 틀 2"/>
          <p:cNvSpPr>
            <a:spLocks noGrp="1"/>
          </p:cNvSpPr>
          <p:nvPr>
            <p:ph idx="1"/>
          </p:nvPr>
        </p:nvSpPr>
        <p:spPr/>
        <p:txBody>
          <a:bodyPr/>
          <a:lstStyle/>
          <a:p>
            <a:r>
              <a:rPr lang="en-US" altLang="ko-KR" dirty="0" smtClean="0"/>
              <a:t>The adjacency list uses</a:t>
            </a:r>
          </a:p>
          <a:p>
            <a:pPr lvl="1"/>
            <a:r>
              <a:rPr lang="en-US" altLang="ko-KR" dirty="0" smtClean="0"/>
              <a:t>A </a:t>
            </a:r>
            <a:r>
              <a:rPr lang="en-US" altLang="ko-KR" dirty="0" smtClean="0">
                <a:solidFill>
                  <a:srgbClr val="FF0000"/>
                </a:solidFill>
              </a:rPr>
              <a:t>two-dimensional ragged array</a:t>
            </a:r>
            <a:r>
              <a:rPr lang="en-US" altLang="ko-KR" dirty="0" smtClean="0"/>
              <a:t> to store the edges</a:t>
            </a:r>
          </a:p>
          <a:p>
            <a:pPr lvl="1"/>
            <a:r>
              <a:rPr lang="en-US" altLang="ko-KR" dirty="0" smtClean="0"/>
              <a:t>The </a:t>
            </a:r>
            <a:r>
              <a:rPr lang="en-US" altLang="ko-KR" dirty="0" smtClean="0">
                <a:solidFill>
                  <a:schemeClr val="tx2"/>
                </a:solidFill>
              </a:rPr>
              <a:t>vertex list</a:t>
            </a:r>
            <a:r>
              <a:rPr lang="en-US" altLang="ko-KR" dirty="0" smtClean="0"/>
              <a:t> is a singly-linked list</a:t>
            </a:r>
          </a:p>
          <a:p>
            <a:pPr lvl="2"/>
            <a:r>
              <a:rPr lang="en-US" altLang="ko-KR" dirty="0" smtClean="0"/>
              <a:t>Depending on the application, it could also be implemented using doubly-linked lists or circularly-linked list</a:t>
            </a:r>
          </a:p>
          <a:p>
            <a:pPr lvl="2"/>
            <a:r>
              <a:rPr lang="en-US" altLang="ko-KR" dirty="0" smtClean="0">
                <a:solidFill>
                  <a:schemeClr val="tx2"/>
                </a:solidFill>
              </a:rPr>
              <a:t>The pointer at the left</a:t>
            </a:r>
            <a:r>
              <a:rPr lang="en-US" altLang="ko-KR" dirty="0" smtClean="0"/>
              <a:t> of the list links the vertex entries</a:t>
            </a:r>
          </a:p>
          <a:p>
            <a:pPr lvl="2"/>
            <a:r>
              <a:rPr lang="en-US" altLang="ko-KR" dirty="0" smtClean="0">
                <a:solidFill>
                  <a:schemeClr val="tx2"/>
                </a:solidFill>
              </a:rPr>
              <a:t>The pointer at the right </a:t>
            </a:r>
            <a:r>
              <a:rPr lang="en-US" altLang="ko-KR" dirty="0" smtClean="0"/>
              <a:t>in the vertex is a head pointer to </a:t>
            </a:r>
            <a:r>
              <a:rPr lang="en-US" altLang="ko-KR" dirty="0" smtClean="0">
                <a:solidFill>
                  <a:schemeClr val="tx2"/>
                </a:solidFill>
              </a:rPr>
              <a:t>a linked list of edges</a:t>
            </a:r>
            <a:endParaRPr lang="ko-KR" altLang="en-US" dirty="0">
              <a:solidFill>
                <a:schemeClr val="tx2"/>
              </a:solidFill>
            </a:endParaRP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25</a:t>
            </a:fld>
            <a:endParaRPr lang="ko-KR" altLang="en-US"/>
          </a:p>
        </p:txBody>
      </p:sp>
    </p:spTree>
    <p:extLst>
      <p:ext uri="{BB962C8B-B14F-4D97-AF65-F5344CB8AC3E}">
        <p14:creationId xmlns:p14="http://schemas.microsoft.com/office/powerpoint/2010/main" val="1649026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26</a:t>
            </a:fld>
            <a:endParaRPr lang="ko-KR" altLang="en-US"/>
          </a:p>
        </p:txBody>
      </p:sp>
      <p:pic>
        <p:nvPicPr>
          <p:cNvPr id="3" name="Picture 11" descr="Fig11-14"/>
          <p:cNvPicPr>
            <a:picLocks noChangeAspect="1" noChangeArrowheads="1"/>
          </p:cNvPicPr>
          <p:nvPr/>
        </p:nvPicPr>
        <p:blipFill>
          <a:blip r:embed="rId2">
            <a:extLst>
              <a:ext uri="{28A0092B-C50C-407E-A947-70E740481C1C}">
                <a14:useLocalDpi xmlns:a14="http://schemas.microsoft.com/office/drawing/2010/main" val="0"/>
              </a:ext>
            </a:extLst>
          </a:blip>
          <a:srcRect r="12390"/>
          <a:stretch>
            <a:fillRect/>
          </a:stretch>
        </p:blipFill>
        <p:spPr bwMode="auto">
          <a:xfrm>
            <a:off x="228600" y="1524000"/>
            <a:ext cx="86106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344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Graph Algorithms</a:t>
            </a:r>
            <a:endParaRPr lang="ko-KR" altLang="en-US" dirty="0"/>
          </a:p>
        </p:txBody>
      </p:sp>
      <p:sp>
        <p:nvSpPr>
          <p:cNvPr id="3" name="내용 개체 틀 2"/>
          <p:cNvSpPr>
            <a:spLocks noGrp="1"/>
          </p:cNvSpPr>
          <p:nvPr>
            <p:ph idx="1"/>
          </p:nvPr>
        </p:nvSpPr>
        <p:spPr/>
        <p:txBody>
          <a:bodyPr>
            <a:normAutofit/>
          </a:bodyPr>
          <a:lstStyle/>
          <a:p>
            <a:r>
              <a:rPr lang="en-US" altLang="ko-KR" dirty="0" smtClean="0"/>
              <a:t>In this section we </a:t>
            </a:r>
            <a:r>
              <a:rPr lang="en-US" altLang="ko-KR" dirty="0"/>
              <a:t>develop a minimum set of algorithms that are needed to create and maintain a directed </a:t>
            </a:r>
            <a:r>
              <a:rPr lang="en-US" altLang="ko-KR" dirty="0" smtClean="0"/>
              <a:t>graph</a:t>
            </a:r>
          </a:p>
          <a:p>
            <a:pPr lvl="1"/>
            <a:r>
              <a:rPr lang="en-US" altLang="ko-KR" dirty="0" smtClean="0"/>
              <a:t>Create Graph</a:t>
            </a:r>
          </a:p>
          <a:p>
            <a:pPr lvl="1"/>
            <a:r>
              <a:rPr lang="en-US" altLang="ko-KR" dirty="0" smtClean="0"/>
              <a:t>Insert </a:t>
            </a:r>
            <a:r>
              <a:rPr lang="en-US" altLang="ko-KR" dirty="0"/>
              <a:t>Vertex</a:t>
            </a:r>
          </a:p>
          <a:p>
            <a:pPr lvl="1"/>
            <a:r>
              <a:rPr lang="en-US" altLang="ko-KR" dirty="0" smtClean="0"/>
              <a:t>Delete </a:t>
            </a:r>
            <a:r>
              <a:rPr lang="en-US" altLang="ko-KR" dirty="0"/>
              <a:t>Vertex</a:t>
            </a:r>
          </a:p>
          <a:p>
            <a:pPr lvl="1"/>
            <a:r>
              <a:rPr lang="en-US" altLang="ko-KR" dirty="0" smtClean="0"/>
              <a:t>Insert </a:t>
            </a:r>
            <a:r>
              <a:rPr lang="en-US" altLang="ko-KR" dirty="0"/>
              <a:t>Arc</a:t>
            </a:r>
          </a:p>
          <a:p>
            <a:pPr lvl="1"/>
            <a:r>
              <a:rPr lang="en-US" altLang="ko-KR" dirty="0" smtClean="0"/>
              <a:t>Delete </a:t>
            </a:r>
            <a:r>
              <a:rPr lang="en-US" altLang="ko-KR" dirty="0"/>
              <a:t>Arc</a:t>
            </a:r>
          </a:p>
          <a:p>
            <a:pPr lvl="1"/>
            <a:r>
              <a:rPr lang="en-US" altLang="ko-KR" dirty="0" smtClean="0"/>
              <a:t>Retrieve </a:t>
            </a:r>
            <a:r>
              <a:rPr lang="en-US" altLang="ko-KR" dirty="0"/>
              <a:t>Vertex</a:t>
            </a:r>
          </a:p>
          <a:p>
            <a:pPr lvl="1"/>
            <a:r>
              <a:rPr lang="en-US" altLang="ko-KR" dirty="0" smtClean="0"/>
              <a:t>Depth-first </a:t>
            </a:r>
            <a:r>
              <a:rPr lang="en-US" altLang="ko-KR" dirty="0"/>
              <a:t>Traversal</a:t>
            </a:r>
          </a:p>
          <a:p>
            <a:pPr lvl="1"/>
            <a:r>
              <a:rPr lang="en-US" altLang="ko-KR" dirty="0" smtClean="0"/>
              <a:t>Breadth-first </a:t>
            </a:r>
            <a:r>
              <a:rPr lang="en-US" altLang="ko-KR" dirty="0"/>
              <a:t>Traversal</a:t>
            </a:r>
          </a:p>
          <a:p>
            <a:pPr lvl="1"/>
            <a:r>
              <a:rPr lang="en-US" altLang="ko-KR" dirty="0" smtClean="0"/>
              <a:t>Destroy </a:t>
            </a:r>
            <a:r>
              <a:rPr lang="en-US" altLang="ko-KR" dirty="0"/>
              <a:t>Graph</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27</a:t>
            </a:fld>
            <a:endParaRPr lang="ko-KR" altLang="en-US"/>
          </a:p>
        </p:txBody>
      </p:sp>
      <p:sp>
        <p:nvSpPr>
          <p:cNvPr id="6" name="직사각형 5"/>
          <p:cNvSpPr/>
          <p:nvPr/>
        </p:nvSpPr>
        <p:spPr>
          <a:xfrm>
            <a:off x="4369832" y="3092767"/>
            <a:ext cx="4306624" cy="1477328"/>
          </a:xfrm>
          <a:prstGeom prst="rect">
            <a:avLst/>
          </a:prstGeom>
          <a:ln>
            <a:solidFill>
              <a:schemeClr val="tx2"/>
            </a:solidFill>
          </a:ln>
        </p:spPr>
        <p:txBody>
          <a:bodyPr wrap="square">
            <a:spAutoFit/>
          </a:bodyPr>
          <a:lstStyle/>
          <a:p>
            <a:r>
              <a:rPr lang="en-US" altLang="ko-KR" dirty="0" smtClean="0"/>
              <a:t>Before discussing the algorithms, we need to design the data structure.</a:t>
            </a:r>
            <a:br>
              <a:rPr lang="en-US" altLang="ko-KR" dirty="0" smtClean="0"/>
            </a:br>
            <a:r>
              <a:rPr lang="en-US" altLang="ko-KR" dirty="0" smtClean="0">
                <a:solidFill>
                  <a:schemeClr val="tx2"/>
                </a:solidFill>
              </a:rPr>
              <a:t>The most flexible structure is the adjacency list implemented as a singly linked list</a:t>
            </a:r>
            <a:r>
              <a:rPr lang="en-US" altLang="ko-KR" dirty="0" smtClean="0"/>
              <a:t>. </a:t>
            </a:r>
            <a:endParaRPr lang="en-US" altLang="ko-KR" dirty="0"/>
          </a:p>
        </p:txBody>
      </p:sp>
    </p:spTree>
    <p:extLst>
      <p:ext uri="{BB962C8B-B14F-4D97-AF65-F5344CB8AC3E}">
        <p14:creationId xmlns:p14="http://schemas.microsoft.com/office/powerpoint/2010/main" val="2446418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28</a:t>
            </a:fld>
            <a:endParaRPr lang="ko-KR" altLang="en-US"/>
          </a:p>
        </p:txBody>
      </p:sp>
      <p:pic>
        <p:nvPicPr>
          <p:cNvPr id="3" name="Picture 11" descr="Fig11-15"/>
          <p:cNvPicPr>
            <a:picLocks noChangeAspect="1" noChangeArrowheads="1"/>
          </p:cNvPicPr>
          <p:nvPr/>
        </p:nvPicPr>
        <p:blipFill>
          <a:blip r:embed="rId2">
            <a:extLst>
              <a:ext uri="{28A0092B-C50C-407E-A947-70E740481C1C}">
                <a14:useLocalDpi xmlns:a14="http://schemas.microsoft.com/office/drawing/2010/main" val="0"/>
              </a:ext>
            </a:extLst>
          </a:blip>
          <a:srcRect r="4607"/>
          <a:stretch>
            <a:fillRect/>
          </a:stretch>
        </p:blipFill>
        <p:spPr bwMode="auto">
          <a:xfrm>
            <a:off x="228600" y="1676400"/>
            <a:ext cx="8686800" cy="3240088"/>
          </a:xfrm>
          <a:prstGeom prst="rect">
            <a:avLst/>
          </a:prstGeom>
          <a:noFill/>
          <a:extLst>
            <a:ext uri="{909E8E84-426E-40DD-AFC4-6F175D3DCCD1}">
              <a14:hiddenFill xmlns:a14="http://schemas.microsoft.com/office/drawing/2010/main">
                <a:solidFill>
                  <a:srgbClr val="FFFFFF"/>
                </a:solidFill>
              </a14:hiddenFill>
            </a:ext>
          </a:extLst>
        </p:spPr>
      </p:pic>
      <p:sp>
        <p:nvSpPr>
          <p:cNvPr id="9" name="설명선 1 8"/>
          <p:cNvSpPr/>
          <p:nvPr/>
        </p:nvSpPr>
        <p:spPr>
          <a:xfrm>
            <a:off x="6084168" y="842204"/>
            <a:ext cx="1368152" cy="576064"/>
          </a:xfrm>
          <a:prstGeom prst="borderCallout1">
            <a:avLst>
              <a:gd name="adj1" fmla="val 39053"/>
              <a:gd name="adj2" fmla="val -2116"/>
              <a:gd name="adj3" fmla="val 156797"/>
              <a:gd name="adj4" fmla="val -42996"/>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rPr>
              <a:t>The number of vertices</a:t>
            </a:r>
            <a:endParaRPr lang="ko-KR" altLang="en-US" sz="1600" dirty="0">
              <a:solidFill>
                <a:schemeClr val="tx1"/>
              </a:solidFill>
            </a:endParaRPr>
          </a:p>
        </p:txBody>
      </p:sp>
      <p:sp>
        <p:nvSpPr>
          <p:cNvPr id="10" name="설명선 1 9"/>
          <p:cNvSpPr/>
          <p:nvPr/>
        </p:nvSpPr>
        <p:spPr>
          <a:xfrm>
            <a:off x="3059832" y="994604"/>
            <a:ext cx="1656184" cy="681796"/>
          </a:xfrm>
          <a:prstGeom prst="borderCallout1">
            <a:avLst>
              <a:gd name="adj1" fmla="val 24287"/>
              <a:gd name="adj2" fmla="val 102022"/>
              <a:gd name="adj3" fmla="val 93371"/>
              <a:gd name="adj4" fmla="val 121861"/>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rPr>
              <a:t>Metadata about the list</a:t>
            </a:r>
            <a:endParaRPr lang="ko-KR" altLang="en-US" sz="1600" dirty="0">
              <a:solidFill>
                <a:schemeClr val="tx1"/>
              </a:solidFill>
            </a:endParaRPr>
          </a:p>
        </p:txBody>
      </p:sp>
      <p:sp>
        <p:nvSpPr>
          <p:cNvPr id="11" name="설명선 1 10"/>
          <p:cNvSpPr/>
          <p:nvPr/>
        </p:nvSpPr>
        <p:spPr>
          <a:xfrm>
            <a:off x="6241751" y="4653136"/>
            <a:ext cx="2448272" cy="1466102"/>
          </a:xfrm>
          <a:prstGeom prst="borderCallout1">
            <a:avLst>
              <a:gd name="adj1" fmla="val 39053"/>
              <a:gd name="adj2" fmla="val -2116"/>
              <a:gd name="adj3" fmla="val -60061"/>
              <a:gd name="adj4" fmla="val -13441"/>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rPr>
              <a:t>Used only for traversals. It indicates the data in a vertex are waiting to be processed or have already been processed</a:t>
            </a:r>
            <a:endParaRPr lang="ko-KR" altLang="en-US" sz="1600" dirty="0">
              <a:solidFill>
                <a:schemeClr val="tx1"/>
              </a:solidFill>
            </a:endParaRPr>
          </a:p>
        </p:txBody>
      </p:sp>
    </p:spTree>
    <p:extLst>
      <p:ext uri="{BB962C8B-B14F-4D97-AF65-F5344CB8AC3E}">
        <p14:creationId xmlns:p14="http://schemas.microsoft.com/office/powerpoint/2010/main" val="2672206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29</a:t>
            </a:fld>
            <a:endParaRPr lang="ko-KR" altLang="en-US"/>
          </a:p>
        </p:txBody>
      </p:sp>
      <p:pic>
        <p:nvPicPr>
          <p:cNvPr id="3" name="Picture 11" descr="Alg1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87122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022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3</a:t>
            </a:fld>
            <a:endParaRPr lang="ko-KR" altLang="en-US"/>
          </a:p>
        </p:txBody>
      </p:sp>
      <p:pic>
        <p:nvPicPr>
          <p:cNvPr id="3" name="Picture 18" descr="Fig11-01"/>
          <p:cNvPicPr>
            <a:picLocks noChangeAspect="1" noChangeArrowheads="1"/>
          </p:cNvPicPr>
          <p:nvPr/>
        </p:nvPicPr>
        <p:blipFill>
          <a:blip r:embed="rId2">
            <a:extLst>
              <a:ext uri="{28A0092B-C50C-407E-A947-70E740481C1C}">
                <a14:useLocalDpi xmlns:a14="http://schemas.microsoft.com/office/drawing/2010/main" val="0"/>
              </a:ext>
            </a:extLst>
          </a:blip>
          <a:srcRect r="8820"/>
          <a:stretch>
            <a:fillRect/>
          </a:stretch>
        </p:blipFill>
        <p:spPr bwMode="auto">
          <a:xfrm>
            <a:off x="152400" y="1524000"/>
            <a:ext cx="8763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662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30</a:t>
            </a:fld>
            <a:endParaRPr lang="ko-KR" altLang="en-US"/>
          </a:p>
        </p:txBody>
      </p:sp>
      <p:pic>
        <p:nvPicPr>
          <p:cNvPr id="3" name="Picture 11" descr="Fig11-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6868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163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Create Graph</a:t>
            </a:r>
            <a:endParaRPr lang="ko-KR" altLang="en-US" dirty="0"/>
          </a:p>
        </p:txBody>
      </p:sp>
      <p:sp>
        <p:nvSpPr>
          <p:cNvPr id="3" name="내용 개체 틀 2"/>
          <p:cNvSpPr>
            <a:spLocks noGrp="1"/>
          </p:cNvSpPr>
          <p:nvPr>
            <p:ph idx="1"/>
          </p:nvPr>
        </p:nvSpPr>
        <p:spPr/>
        <p:txBody>
          <a:bodyPr/>
          <a:lstStyle/>
          <a:p>
            <a:r>
              <a:rPr lang="en-US" altLang="ko-KR" dirty="0" smtClean="0"/>
              <a:t>initializes the metadata elements for a graph head structure</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31</a:t>
            </a:fld>
            <a:endParaRPr lang="ko-KR" altLang="en-US"/>
          </a:p>
        </p:txBody>
      </p:sp>
      <p:pic>
        <p:nvPicPr>
          <p:cNvPr id="5" name="Picture 11" descr="Alg1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2564904"/>
            <a:ext cx="87122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285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Insert Vertex</a:t>
            </a:r>
            <a:endParaRPr lang="ko-KR" altLang="en-US" dirty="0"/>
          </a:p>
        </p:txBody>
      </p:sp>
      <p:sp>
        <p:nvSpPr>
          <p:cNvPr id="3" name="내용 개체 틀 2"/>
          <p:cNvSpPr>
            <a:spLocks noGrp="1"/>
          </p:cNvSpPr>
          <p:nvPr>
            <p:ph idx="1"/>
          </p:nvPr>
        </p:nvSpPr>
        <p:spPr/>
        <p:txBody>
          <a:bodyPr/>
          <a:lstStyle/>
          <a:p>
            <a:r>
              <a:rPr lang="en-US" altLang="ko-KR" dirty="0" smtClean="0"/>
              <a:t>Adds a disjoint (unconnected) vertex to the graph</a:t>
            </a:r>
          </a:p>
          <a:p>
            <a:pPr lvl="1"/>
            <a:r>
              <a:rPr lang="en-US" altLang="ko-KR" dirty="0" smtClean="0"/>
              <a:t>The arcs associated with the vertex must be inserted separately</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32</a:t>
            </a:fld>
            <a:endParaRPr lang="ko-KR" altLang="en-US"/>
          </a:p>
        </p:txBody>
      </p:sp>
    </p:spTree>
    <p:extLst>
      <p:ext uri="{BB962C8B-B14F-4D97-AF65-F5344CB8AC3E}">
        <p14:creationId xmlns:p14="http://schemas.microsoft.com/office/powerpoint/2010/main" val="3040367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33</a:t>
            </a:fld>
            <a:endParaRPr lang="ko-KR" altLang="en-US"/>
          </a:p>
        </p:txBody>
      </p:sp>
      <p:pic>
        <p:nvPicPr>
          <p:cNvPr id="7" name="Picture 11" descr="Alg1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7122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219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Delete Vertex</a:t>
            </a:r>
            <a:endParaRPr lang="ko-KR" altLang="en-US" dirty="0"/>
          </a:p>
        </p:txBody>
      </p:sp>
      <p:sp>
        <p:nvSpPr>
          <p:cNvPr id="3" name="내용 개체 틀 2"/>
          <p:cNvSpPr>
            <a:spLocks noGrp="1"/>
          </p:cNvSpPr>
          <p:nvPr>
            <p:ph idx="1"/>
          </p:nvPr>
        </p:nvSpPr>
        <p:spPr/>
        <p:txBody>
          <a:bodyPr/>
          <a:lstStyle/>
          <a:p>
            <a:r>
              <a:rPr lang="en-US" altLang="ko-KR" dirty="0" smtClean="0"/>
              <a:t>To delete a vertex we have to find it</a:t>
            </a:r>
          </a:p>
          <a:p>
            <a:r>
              <a:rPr lang="en-US" altLang="ko-KR" dirty="0" smtClean="0"/>
              <a:t>We need to make sure that it is disjoint</a:t>
            </a:r>
          </a:p>
          <a:p>
            <a:pPr lvl="1"/>
            <a:r>
              <a:rPr lang="en-US" altLang="ko-KR" dirty="0" smtClean="0"/>
              <a:t>We need to ensure that </a:t>
            </a:r>
            <a:r>
              <a:rPr lang="en-US" altLang="ko-KR" dirty="0"/>
              <a:t>t</a:t>
            </a:r>
            <a:r>
              <a:rPr lang="en-US" altLang="ko-KR" dirty="0" smtClean="0"/>
              <a:t>here are no arcs leaving or entering the vertex</a:t>
            </a:r>
          </a:p>
          <a:p>
            <a:pPr lvl="1"/>
            <a:r>
              <a:rPr lang="en-US" altLang="ko-KR" dirty="0" smtClean="0"/>
              <a:t>If there are, we reject the deletion</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34</a:t>
            </a:fld>
            <a:endParaRPr lang="ko-KR" altLang="en-US"/>
          </a:p>
        </p:txBody>
      </p:sp>
    </p:spTree>
    <p:extLst>
      <p:ext uri="{BB962C8B-B14F-4D97-AF65-F5344CB8AC3E}">
        <p14:creationId xmlns:p14="http://schemas.microsoft.com/office/powerpoint/2010/main" val="3948521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35</a:t>
            </a:fld>
            <a:endParaRPr lang="ko-KR" altLang="en-US"/>
          </a:p>
        </p:txBody>
      </p:sp>
      <p:pic>
        <p:nvPicPr>
          <p:cNvPr id="3" name="Picture 11" descr="Alg1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8640"/>
            <a:ext cx="8686800" cy="619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828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Insert Arc</a:t>
            </a:r>
            <a:endParaRPr lang="ko-KR" altLang="en-US" dirty="0"/>
          </a:p>
        </p:txBody>
      </p:sp>
      <p:sp>
        <p:nvSpPr>
          <p:cNvPr id="3" name="내용 개체 틀 2"/>
          <p:cNvSpPr>
            <a:spLocks noGrp="1"/>
          </p:cNvSpPr>
          <p:nvPr>
            <p:ph idx="1"/>
          </p:nvPr>
        </p:nvSpPr>
        <p:spPr/>
        <p:txBody>
          <a:bodyPr/>
          <a:lstStyle/>
          <a:p>
            <a:r>
              <a:rPr lang="en-US" altLang="ko-KR" dirty="0" smtClean="0"/>
              <a:t>Requires two points in the graph:</a:t>
            </a:r>
          </a:p>
          <a:p>
            <a:pPr lvl="1"/>
            <a:r>
              <a:rPr lang="en-US" altLang="ko-KR" dirty="0" smtClean="0"/>
              <a:t>The source vertex (from)</a:t>
            </a:r>
          </a:p>
          <a:p>
            <a:pPr lvl="1"/>
            <a:r>
              <a:rPr lang="en-US" altLang="ko-KR" dirty="0" smtClean="0"/>
              <a:t>The destination vertex (to)</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36</a:t>
            </a:fld>
            <a:endParaRPr lang="ko-KR" altLang="en-US"/>
          </a:p>
        </p:txBody>
      </p:sp>
    </p:spTree>
    <p:extLst>
      <p:ext uri="{BB962C8B-B14F-4D97-AF65-F5344CB8AC3E}">
        <p14:creationId xmlns:p14="http://schemas.microsoft.com/office/powerpoint/2010/main" val="3676242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37</a:t>
            </a:fld>
            <a:endParaRPr lang="ko-KR" altLang="en-US"/>
          </a:p>
        </p:txBody>
      </p:sp>
      <p:pic>
        <p:nvPicPr>
          <p:cNvPr id="3" name="Picture 11" descr="Alg11-05"/>
          <p:cNvPicPr>
            <a:picLocks noChangeAspect="1" noChangeArrowheads="1"/>
          </p:cNvPicPr>
          <p:nvPr/>
        </p:nvPicPr>
        <p:blipFill>
          <a:blip r:embed="rId2">
            <a:extLst>
              <a:ext uri="{28A0092B-C50C-407E-A947-70E740481C1C}">
                <a14:useLocalDpi xmlns:a14="http://schemas.microsoft.com/office/drawing/2010/main" val="0"/>
              </a:ext>
            </a:extLst>
          </a:blip>
          <a:srcRect l="21339" t="2452" b="50946"/>
          <a:stretch>
            <a:fillRect/>
          </a:stretch>
        </p:blipFill>
        <p:spPr bwMode="auto">
          <a:xfrm>
            <a:off x="304800" y="838200"/>
            <a:ext cx="8534400" cy="5486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descr="Alg11-05"/>
          <p:cNvPicPr>
            <a:picLocks noChangeAspect="1" noChangeArrowheads="1"/>
          </p:cNvPicPr>
          <p:nvPr/>
        </p:nvPicPr>
        <p:blipFill>
          <a:blip r:embed="rId2">
            <a:extLst>
              <a:ext uri="{28A0092B-C50C-407E-A947-70E740481C1C}">
                <a14:useLocalDpi xmlns:a14="http://schemas.microsoft.com/office/drawing/2010/main" val="0"/>
              </a:ext>
            </a:extLst>
          </a:blip>
          <a:srcRect r="66658" b="97548"/>
          <a:stretch>
            <a:fillRect/>
          </a:stretch>
        </p:blipFill>
        <p:spPr bwMode="auto">
          <a:xfrm>
            <a:off x="228600" y="381000"/>
            <a:ext cx="40386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74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38</a:t>
            </a:fld>
            <a:endParaRPr lang="ko-KR" altLang="en-US"/>
          </a:p>
        </p:txBody>
      </p:sp>
      <p:pic>
        <p:nvPicPr>
          <p:cNvPr id="3" name="Picture 2" descr="Alg11-05"/>
          <p:cNvPicPr>
            <a:picLocks noChangeAspect="1" noChangeArrowheads="1"/>
          </p:cNvPicPr>
          <p:nvPr/>
        </p:nvPicPr>
        <p:blipFill>
          <a:blip r:embed="rId2">
            <a:extLst>
              <a:ext uri="{28A0092B-C50C-407E-A947-70E740481C1C}">
                <a14:useLocalDpi xmlns:a14="http://schemas.microsoft.com/office/drawing/2010/main" val="0"/>
              </a:ext>
            </a:extLst>
          </a:blip>
          <a:srcRect l="21339" t="49054"/>
          <a:stretch>
            <a:fillRect/>
          </a:stretch>
        </p:blipFill>
        <p:spPr bwMode="auto">
          <a:xfrm>
            <a:off x="381000" y="990600"/>
            <a:ext cx="8305800" cy="5334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p:cNvSpPr txBox="1">
            <a:spLocks noChangeArrowheads="1"/>
          </p:cNvSpPr>
          <p:nvPr/>
        </p:nvSpPr>
        <p:spPr bwMode="auto">
          <a:xfrm>
            <a:off x="4295378" y="304800"/>
            <a:ext cx="142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dirty="0">
                <a:ea typeface="굴림" panose="020B0600000101010101" pitchFamily="50" charset="-127"/>
              </a:rPr>
              <a:t> </a:t>
            </a:r>
            <a:r>
              <a:rPr lang="en-US" altLang="ko-KR" sz="2000" b="0" dirty="0">
                <a:ea typeface="굴림" panose="020B0600000101010101" pitchFamily="50" charset="-127"/>
              </a:rPr>
              <a:t>(continued)</a:t>
            </a:r>
          </a:p>
        </p:txBody>
      </p:sp>
      <p:pic>
        <p:nvPicPr>
          <p:cNvPr id="6" name="Picture 12" descr="Alg11-05"/>
          <p:cNvPicPr>
            <a:picLocks noChangeAspect="1" noChangeArrowheads="1"/>
          </p:cNvPicPr>
          <p:nvPr/>
        </p:nvPicPr>
        <p:blipFill>
          <a:blip r:embed="rId2">
            <a:extLst>
              <a:ext uri="{28A0092B-C50C-407E-A947-70E740481C1C}">
                <a14:useLocalDpi xmlns:a14="http://schemas.microsoft.com/office/drawing/2010/main" val="0"/>
              </a:ext>
            </a:extLst>
          </a:blip>
          <a:srcRect r="66658" b="97548"/>
          <a:stretch>
            <a:fillRect/>
          </a:stretch>
        </p:blipFill>
        <p:spPr bwMode="auto">
          <a:xfrm>
            <a:off x="228600" y="381000"/>
            <a:ext cx="40386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03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Delete Arc</a:t>
            </a:r>
            <a:endParaRPr lang="ko-KR" altLang="en-US" dirty="0"/>
          </a:p>
        </p:txBody>
      </p:sp>
      <p:sp>
        <p:nvSpPr>
          <p:cNvPr id="3" name="내용 개체 틀 2"/>
          <p:cNvSpPr>
            <a:spLocks noGrp="1"/>
          </p:cNvSpPr>
          <p:nvPr>
            <p:ph idx="1"/>
          </p:nvPr>
        </p:nvSpPr>
        <p:spPr/>
        <p:txBody>
          <a:bodyPr/>
          <a:lstStyle/>
          <a:p>
            <a:r>
              <a:rPr lang="en-US" altLang="ko-KR" dirty="0" smtClean="0"/>
              <a:t>Removes one arc from the adjacency list</a:t>
            </a:r>
          </a:p>
          <a:p>
            <a:r>
              <a:rPr lang="en-US" altLang="ko-KR" dirty="0" smtClean="0"/>
              <a:t>To identify an arc, we need two vertices (which are identified by their key)</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39</a:t>
            </a:fld>
            <a:endParaRPr lang="ko-KR" altLang="en-US"/>
          </a:p>
        </p:txBody>
      </p:sp>
    </p:spTree>
    <p:extLst>
      <p:ext uri="{BB962C8B-B14F-4D97-AF65-F5344CB8AC3E}">
        <p14:creationId xmlns:p14="http://schemas.microsoft.com/office/powerpoint/2010/main" val="2340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Basic concepts</a:t>
            </a:r>
            <a:endParaRPr lang="ko-KR" altLang="en-US" dirty="0"/>
          </a:p>
        </p:txBody>
      </p:sp>
      <p:sp>
        <p:nvSpPr>
          <p:cNvPr id="3" name="내용 개체 틀 2"/>
          <p:cNvSpPr>
            <a:spLocks noGrp="1"/>
          </p:cNvSpPr>
          <p:nvPr>
            <p:ph idx="1"/>
          </p:nvPr>
        </p:nvSpPr>
        <p:spPr/>
        <p:txBody>
          <a:bodyPr/>
          <a:lstStyle/>
          <a:p>
            <a:r>
              <a:rPr lang="en-US" altLang="ko-KR" dirty="0" smtClean="0"/>
              <a:t>A </a:t>
            </a:r>
            <a:r>
              <a:rPr lang="en-US" altLang="ko-KR" dirty="0">
                <a:solidFill>
                  <a:schemeClr val="tx2"/>
                </a:solidFill>
              </a:rPr>
              <a:t>path</a:t>
            </a:r>
            <a:r>
              <a:rPr lang="en-US" altLang="ko-KR" dirty="0"/>
              <a:t> is a sequence of vertices in which each vertex is adjacent to the next </a:t>
            </a:r>
            <a:r>
              <a:rPr lang="en-US" altLang="ko-KR" dirty="0" smtClean="0"/>
              <a:t>one</a:t>
            </a:r>
          </a:p>
          <a:p>
            <a:pPr lvl="1"/>
            <a:r>
              <a:rPr lang="en-US" altLang="ko-KR" dirty="0"/>
              <a:t>In Fig.11-1</a:t>
            </a:r>
            <a:r>
              <a:rPr lang="en-US" altLang="ko-KR" dirty="0" smtClean="0"/>
              <a:t>, (A, B, C, E) is one path</a:t>
            </a:r>
          </a:p>
          <a:p>
            <a:pPr lvl="1"/>
            <a:r>
              <a:rPr lang="en-US" altLang="ko-KR" dirty="0" smtClean="0"/>
              <a:t>(A, B, E, F) is another path</a:t>
            </a:r>
            <a:endParaRPr lang="en-US" altLang="ko-KR" dirty="0"/>
          </a:p>
          <a:p>
            <a:r>
              <a:rPr lang="en-US" altLang="ko-KR" dirty="0"/>
              <a:t>Two vertices in a graph are said to be </a:t>
            </a:r>
            <a:r>
              <a:rPr lang="en-US" altLang="ko-KR" dirty="0">
                <a:solidFill>
                  <a:schemeClr val="tx2"/>
                </a:solidFill>
              </a:rPr>
              <a:t>adjacent vertices (neighbors)</a:t>
            </a:r>
            <a:r>
              <a:rPr lang="en-US" altLang="ko-KR" dirty="0"/>
              <a:t> if there </a:t>
            </a:r>
            <a:r>
              <a:rPr lang="en-US" altLang="ko-KR" dirty="0" smtClean="0"/>
              <a:t>is a path of length 1 connecting them</a:t>
            </a:r>
            <a:endParaRPr lang="en-US" altLang="ko-KR" dirty="0"/>
          </a:p>
          <a:p>
            <a:pPr lvl="1"/>
            <a:r>
              <a:rPr lang="en-US" altLang="ko-KR" dirty="0"/>
              <a:t>In </a:t>
            </a:r>
            <a:r>
              <a:rPr lang="en-US" altLang="ko-KR" dirty="0" smtClean="0"/>
              <a:t>Fig.11-1(a), B is adjacent to A, E is not adjacent to D; D is adjacent to E</a:t>
            </a:r>
          </a:p>
          <a:p>
            <a:pPr lvl="1"/>
            <a:r>
              <a:rPr lang="en-US" altLang="ko-KR" dirty="0" smtClean="0"/>
              <a:t>In Fig.11-1(b), E and D are adjacent, but D and F are not</a:t>
            </a:r>
            <a:endParaRPr lang="en-US" altLang="ko-KR" dirty="0"/>
          </a:p>
          <a:p>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4</a:t>
            </a:fld>
            <a:endParaRPr lang="ko-KR" altLang="en-US" dirty="0"/>
          </a:p>
        </p:txBody>
      </p:sp>
    </p:spTree>
    <p:extLst>
      <p:ext uri="{BB962C8B-B14F-4D97-AF65-F5344CB8AC3E}">
        <p14:creationId xmlns:p14="http://schemas.microsoft.com/office/powerpoint/2010/main" val="226619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40</a:t>
            </a:fld>
            <a:endParaRPr lang="ko-KR" altLang="en-US"/>
          </a:p>
        </p:txBody>
      </p:sp>
      <p:pic>
        <p:nvPicPr>
          <p:cNvPr id="3" name="Picture 11" descr="Alg11-06"/>
          <p:cNvPicPr>
            <a:picLocks noChangeAspect="1" noChangeArrowheads="1"/>
          </p:cNvPicPr>
          <p:nvPr/>
        </p:nvPicPr>
        <p:blipFill>
          <a:blip r:embed="rId2">
            <a:extLst>
              <a:ext uri="{28A0092B-C50C-407E-A947-70E740481C1C}">
                <a14:useLocalDpi xmlns:a14="http://schemas.microsoft.com/office/drawing/2010/main" val="0"/>
              </a:ext>
            </a:extLst>
          </a:blip>
          <a:srcRect l="20985" t="3821" b="41037"/>
          <a:stretch>
            <a:fillRect/>
          </a:stretch>
        </p:blipFill>
        <p:spPr bwMode="auto">
          <a:xfrm>
            <a:off x="381000" y="838200"/>
            <a:ext cx="8458200" cy="5486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descr="Alg11-06"/>
          <p:cNvPicPr>
            <a:picLocks noChangeAspect="1" noChangeArrowheads="1"/>
          </p:cNvPicPr>
          <p:nvPr/>
        </p:nvPicPr>
        <p:blipFill>
          <a:blip r:embed="rId2">
            <a:extLst>
              <a:ext uri="{28A0092B-C50C-407E-A947-70E740481C1C}">
                <a14:useLocalDpi xmlns:a14="http://schemas.microsoft.com/office/drawing/2010/main" val="0"/>
              </a:ext>
            </a:extLst>
          </a:blip>
          <a:srcRect r="65024" b="96181"/>
          <a:stretch>
            <a:fillRect/>
          </a:stretch>
        </p:blipFill>
        <p:spPr bwMode="auto">
          <a:xfrm>
            <a:off x="304800" y="381000"/>
            <a:ext cx="37338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499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41</a:t>
            </a:fld>
            <a:endParaRPr lang="ko-KR" altLang="en-US"/>
          </a:p>
        </p:txBody>
      </p:sp>
      <p:pic>
        <p:nvPicPr>
          <p:cNvPr id="3" name="Picture 2" descr="Alg11-06"/>
          <p:cNvPicPr>
            <a:picLocks noChangeAspect="1" noChangeArrowheads="1"/>
          </p:cNvPicPr>
          <p:nvPr/>
        </p:nvPicPr>
        <p:blipFill>
          <a:blip r:embed="rId2">
            <a:extLst>
              <a:ext uri="{28A0092B-C50C-407E-A947-70E740481C1C}">
                <a14:useLocalDpi xmlns:a14="http://schemas.microsoft.com/office/drawing/2010/main" val="0"/>
              </a:ext>
            </a:extLst>
          </a:blip>
          <a:srcRect l="20985" t="58963"/>
          <a:stretch>
            <a:fillRect/>
          </a:stretch>
        </p:blipFill>
        <p:spPr bwMode="auto">
          <a:xfrm>
            <a:off x="304800" y="990600"/>
            <a:ext cx="8458200"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4"/>
          <p:cNvSpPr txBox="1">
            <a:spLocks noChangeArrowheads="1"/>
          </p:cNvSpPr>
          <p:nvPr/>
        </p:nvSpPr>
        <p:spPr bwMode="auto">
          <a:xfrm>
            <a:off x="3923928" y="367829"/>
            <a:ext cx="1416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b="0" dirty="0">
                <a:ea typeface="굴림" panose="020B0600000101010101" pitchFamily="50" charset="-127"/>
              </a:rPr>
              <a:t> (continued)</a:t>
            </a:r>
          </a:p>
        </p:txBody>
      </p:sp>
      <p:pic>
        <p:nvPicPr>
          <p:cNvPr id="5" name="Picture 12" descr="Alg11-06"/>
          <p:cNvPicPr>
            <a:picLocks noChangeAspect="1" noChangeArrowheads="1"/>
          </p:cNvPicPr>
          <p:nvPr/>
        </p:nvPicPr>
        <p:blipFill>
          <a:blip r:embed="rId2">
            <a:extLst>
              <a:ext uri="{28A0092B-C50C-407E-A947-70E740481C1C}">
                <a14:useLocalDpi xmlns:a14="http://schemas.microsoft.com/office/drawing/2010/main" val="0"/>
              </a:ext>
            </a:extLst>
          </a:blip>
          <a:srcRect r="65024" b="96181"/>
          <a:stretch>
            <a:fillRect/>
          </a:stretch>
        </p:blipFill>
        <p:spPr bwMode="auto">
          <a:xfrm>
            <a:off x="304800" y="381000"/>
            <a:ext cx="37338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07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Retrieve Vertex</a:t>
            </a:r>
            <a:endParaRPr lang="ko-KR" altLang="en-US" dirty="0"/>
          </a:p>
        </p:txBody>
      </p:sp>
      <p:sp>
        <p:nvSpPr>
          <p:cNvPr id="3" name="내용 개체 틀 2"/>
          <p:cNvSpPr>
            <a:spLocks noGrp="1"/>
          </p:cNvSpPr>
          <p:nvPr>
            <p:ph idx="1"/>
          </p:nvPr>
        </p:nvSpPr>
        <p:spPr/>
        <p:txBody>
          <a:bodyPr/>
          <a:lstStyle/>
          <a:p>
            <a:r>
              <a:rPr lang="en-US" altLang="ko-KR" dirty="0" smtClean="0"/>
              <a:t>Returns the data stored in a vertex</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42</a:t>
            </a:fld>
            <a:endParaRPr lang="ko-KR" altLang="en-US"/>
          </a:p>
        </p:txBody>
      </p:sp>
    </p:spTree>
    <p:extLst>
      <p:ext uri="{BB962C8B-B14F-4D97-AF65-F5344CB8AC3E}">
        <p14:creationId xmlns:p14="http://schemas.microsoft.com/office/powerpoint/2010/main" val="524574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43</a:t>
            </a:fld>
            <a:endParaRPr lang="ko-KR" altLang="en-US"/>
          </a:p>
        </p:txBody>
      </p:sp>
      <p:pic>
        <p:nvPicPr>
          <p:cNvPr id="3" name="Picture 11" descr="Alg11-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381000"/>
            <a:ext cx="87122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970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Depth-first </a:t>
            </a:r>
            <a:r>
              <a:rPr lang="en-US" altLang="ko-KR" dirty="0"/>
              <a:t>Traversal</a:t>
            </a:r>
            <a:endParaRPr lang="ko-KR" altLang="en-US" dirty="0"/>
          </a:p>
        </p:txBody>
      </p:sp>
      <p:sp>
        <p:nvSpPr>
          <p:cNvPr id="3" name="내용 개체 틀 2"/>
          <p:cNvSpPr>
            <a:spLocks noGrp="1"/>
          </p:cNvSpPr>
          <p:nvPr>
            <p:ph idx="1"/>
          </p:nvPr>
        </p:nvSpPr>
        <p:spPr/>
        <p:txBody>
          <a:bodyPr/>
          <a:lstStyle/>
          <a:p>
            <a:r>
              <a:rPr lang="en-US" altLang="ko-KR" dirty="0" smtClean="0"/>
              <a:t>Visits all of the vertices in a graph</a:t>
            </a:r>
            <a:br>
              <a:rPr lang="en-US" altLang="ko-KR" dirty="0" smtClean="0"/>
            </a:br>
            <a:r>
              <a:rPr lang="en-US" altLang="ko-KR" dirty="0" smtClean="0"/>
              <a:t>by processing a vertex and all of its </a:t>
            </a:r>
            <a:r>
              <a:rPr lang="en-US" altLang="ko-KR" dirty="0" err="1" smtClean="0"/>
              <a:t>descendents</a:t>
            </a:r>
            <a:r>
              <a:rPr lang="en-US" altLang="ko-KR" dirty="0" smtClean="0"/>
              <a:t> before processing an adjacent vertex</a:t>
            </a:r>
          </a:p>
          <a:p>
            <a:r>
              <a:rPr lang="en-US" altLang="ko-KR" dirty="0" smtClean="0"/>
              <a:t>Using recursion or </a:t>
            </a:r>
            <a:r>
              <a:rPr lang="en-US" altLang="ko-KR" u="sng" dirty="0" smtClean="0"/>
              <a:t>a stack</a:t>
            </a:r>
          </a:p>
          <a:p>
            <a:pPr lvl="1"/>
            <a:r>
              <a:rPr lang="en-US" altLang="ko-KR" dirty="0" smtClean="0"/>
              <a:t>When we reach a vertex, we push it into a stack</a:t>
            </a:r>
          </a:p>
          <a:p>
            <a:pPr lvl="1"/>
            <a:r>
              <a:rPr lang="en-US" altLang="ko-KR" dirty="0" smtClean="0"/>
              <a:t>Then pop the stack, process the vertex, and push all of its adjacent vertices into the stack</a:t>
            </a:r>
          </a:p>
          <a:p>
            <a:r>
              <a:rPr lang="en-US" altLang="ko-KR" dirty="0"/>
              <a:t>A processed flag</a:t>
            </a:r>
          </a:p>
          <a:p>
            <a:pPr lvl="1"/>
            <a:r>
              <a:rPr lang="en-US" altLang="ko-KR" dirty="0" smtClean="0"/>
              <a:t>We must ensure that each vertex is processed only once</a:t>
            </a:r>
          </a:p>
          <a:p>
            <a:pPr lvl="1"/>
            <a:r>
              <a:rPr lang="en-US" altLang="ko-KR" dirty="0" smtClean="0"/>
              <a:t>When we begin the traversal, we set the processed flag to 0</a:t>
            </a:r>
          </a:p>
          <a:p>
            <a:pPr lvl="1"/>
            <a:r>
              <a:rPr lang="en-US" altLang="ko-KR" dirty="0" smtClean="0"/>
              <a:t>When we push a vertex into the stack, we set to 1</a:t>
            </a:r>
          </a:p>
          <a:p>
            <a:pPr lvl="1"/>
            <a:r>
              <a:rPr lang="en-US" altLang="ko-KR" dirty="0" smtClean="0"/>
              <a:t>When we process the vertex, we set to 2</a:t>
            </a:r>
            <a:endParaRPr lang="en-US" altLang="ko-KR"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44</a:t>
            </a:fld>
            <a:endParaRPr lang="ko-KR" altLang="en-US"/>
          </a:p>
        </p:txBody>
      </p:sp>
    </p:spTree>
    <p:extLst>
      <p:ext uri="{BB962C8B-B14F-4D97-AF65-F5344CB8AC3E}">
        <p14:creationId xmlns:p14="http://schemas.microsoft.com/office/powerpoint/2010/main" val="3030342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45</a:t>
            </a:fld>
            <a:endParaRPr lang="ko-KR" altLang="en-US"/>
          </a:p>
        </p:txBody>
      </p:sp>
      <p:pic>
        <p:nvPicPr>
          <p:cNvPr id="3" name="Picture 11" descr="Alg11-08"/>
          <p:cNvPicPr>
            <a:picLocks noChangeAspect="1" noChangeArrowheads="1"/>
          </p:cNvPicPr>
          <p:nvPr/>
        </p:nvPicPr>
        <p:blipFill>
          <a:blip r:embed="rId2">
            <a:extLst>
              <a:ext uri="{28A0092B-C50C-407E-A947-70E740481C1C}">
                <a14:useLocalDpi xmlns:a14="http://schemas.microsoft.com/office/drawing/2010/main" val="0"/>
              </a:ext>
            </a:extLst>
          </a:blip>
          <a:srcRect l="21339" t="3412" b="63759"/>
          <a:stretch>
            <a:fillRect/>
          </a:stretch>
        </p:blipFill>
        <p:spPr bwMode="auto">
          <a:xfrm>
            <a:off x="381000" y="1143000"/>
            <a:ext cx="838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descr="Alg11-08"/>
          <p:cNvPicPr>
            <a:picLocks noChangeAspect="1" noChangeArrowheads="1"/>
          </p:cNvPicPr>
          <p:nvPr/>
        </p:nvPicPr>
        <p:blipFill>
          <a:blip r:embed="rId2">
            <a:extLst>
              <a:ext uri="{28A0092B-C50C-407E-A947-70E740481C1C}">
                <a14:useLocalDpi xmlns:a14="http://schemas.microsoft.com/office/drawing/2010/main" val="0"/>
              </a:ext>
            </a:extLst>
          </a:blip>
          <a:srcRect r="55988" b="97168"/>
          <a:stretch>
            <a:fillRect/>
          </a:stretch>
        </p:blipFill>
        <p:spPr bwMode="auto">
          <a:xfrm>
            <a:off x="304800" y="457200"/>
            <a:ext cx="47244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936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46</a:t>
            </a:fld>
            <a:endParaRPr lang="ko-KR" altLang="en-US"/>
          </a:p>
        </p:txBody>
      </p:sp>
      <p:pic>
        <p:nvPicPr>
          <p:cNvPr id="3" name="Picture 2" descr="Alg11-08"/>
          <p:cNvPicPr>
            <a:picLocks noChangeAspect="1" noChangeArrowheads="1"/>
          </p:cNvPicPr>
          <p:nvPr/>
        </p:nvPicPr>
        <p:blipFill>
          <a:blip r:embed="rId2">
            <a:extLst>
              <a:ext uri="{28A0092B-C50C-407E-A947-70E740481C1C}">
                <a14:useLocalDpi xmlns:a14="http://schemas.microsoft.com/office/drawing/2010/main" val="0"/>
              </a:ext>
            </a:extLst>
          </a:blip>
          <a:srcRect l="21339" t="36287"/>
          <a:stretch>
            <a:fillRect/>
          </a:stretch>
        </p:blipFill>
        <p:spPr bwMode="auto">
          <a:xfrm>
            <a:off x="304800" y="838200"/>
            <a:ext cx="8458200" cy="5486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4"/>
          <p:cNvSpPr txBox="1">
            <a:spLocks noChangeArrowheads="1"/>
          </p:cNvSpPr>
          <p:nvPr/>
        </p:nvSpPr>
        <p:spPr bwMode="auto">
          <a:xfrm>
            <a:off x="5087466" y="260648"/>
            <a:ext cx="142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dirty="0">
                <a:ea typeface="굴림" panose="020B0600000101010101" pitchFamily="50" charset="-127"/>
              </a:rPr>
              <a:t> </a:t>
            </a:r>
            <a:r>
              <a:rPr lang="en-US" altLang="ko-KR" sz="2000" b="0" dirty="0">
                <a:ea typeface="굴림" panose="020B0600000101010101" pitchFamily="50" charset="-127"/>
              </a:rPr>
              <a:t>(continued)</a:t>
            </a:r>
          </a:p>
        </p:txBody>
      </p:sp>
      <p:pic>
        <p:nvPicPr>
          <p:cNvPr id="5" name="Picture 12" descr="Alg11-08"/>
          <p:cNvPicPr>
            <a:picLocks noChangeAspect="1" noChangeArrowheads="1"/>
          </p:cNvPicPr>
          <p:nvPr/>
        </p:nvPicPr>
        <p:blipFill>
          <a:blip r:embed="rId2">
            <a:extLst>
              <a:ext uri="{28A0092B-C50C-407E-A947-70E740481C1C}">
                <a14:useLocalDpi xmlns:a14="http://schemas.microsoft.com/office/drawing/2010/main" val="0"/>
              </a:ext>
            </a:extLst>
          </a:blip>
          <a:srcRect r="55988" b="97168"/>
          <a:stretch>
            <a:fillRect/>
          </a:stretch>
        </p:blipFill>
        <p:spPr bwMode="auto">
          <a:xfrm>
            <a:off x="304800" y="332656"/>
            <a:ext cx="47244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209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47</a:t>
            </a:fld>
            <a:endParaRPr lang="ko-KR" altLang="en-US"/>
          </a:p>
        </p:txBody>
      </p:sp>
      <p:pic>
        <p:nvPicPr>
          <p:cNvPr id="3" name="Picture 11" descr="Fig11-10"/>
          <p:cNvPicPr>
            <a:picLocks noChangeAspect="1" noChangeArrowheads="1"/>
          </p:cNvPicPr>
          <p:nvPr/>
        </p:nvPicPr>
        <p:blipFill>
          <a:blip r:embed="rId2">
            <a:extLst>
              <a:ext uri="{28A0092B-C50C-407E-A947-70E740481C1C}">
                <a14:useLocalDpi xmlns:a14="http://schemas.microsoft.com/office/drawing/2010/main" val="0"/>
              </a:ext>
            </a:extLst>
          </a:blip>
          <a:srcRect r="9312"/>
          <a:stretch>
            <a:fillRect/>
          </a:stretch>
        </p:blipFill>
        <p:spPr bwMode="auto">
          <a:xfrm>
            <a:off x="152400" y="990600"/>
            <a:ext cx="87630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2218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Breadth-first Traversal</a:t>
            </a:r>
            <a:endParaRPr lang="ko-KR" altLang="en-US" dirty="0"/>
          </a:p>
        </p:txBody>
      </p:sp>
      <p:sp>
        <p:nvSpPr>
          <p:cNvPr id="3" name="내용 개체 틀 2"/>
          <p:cNvSpPr>
            <a:spLocks noGrp="1"/>
          </p:cNvSpPr>
          <p:nvPr>
            <p:ph idx="1"/>
          </p:nvPr>
        </p:nvSpPr>
        <p:spPr/>
        <p:txBody>
          <a:bodyPr/>
          <a:lstStyle/>
          <a:p>
            <a:r>
              <a:rPr lang="en-US" altLang="ko-KR" dirty="0" smtClean="0"/>
              <a:t>Processes a vertex and then processes all of its adjacent vertices</a:t>
            </a:r>
          </a:p>
          <a:p>
            <a:r>
              <a:rPr lang="en-US" altLang="ko-KR" dirty="0" smtClean="0"/>
              <a:t>Using a queue</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48</a:t>
            </a:fld>
            <a:endParaRPr lang="ko-KR" altLang="en-US"/>
          </a:p>
        </p:txBody>
      </p:sp>
    </p:spTree>
    <p:extLst>
      <p:ext uri="{BB962C8B-B14F-4D97-AF65-F5344CB8AC3E}">
        <p14:creationId xmlns:p14="http://schemas.microsoft.com/office/powerpoint/2010/main" val="552736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49</a:t>
            </a:fld>
            <a:endParaRPr lang="ko-KR" altLang="en-US"/>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88640"/>
            <a:ext cx="8767713" cy="6167710"/>
          </a:xfrm>
          <a:prstGeom prst="rect">
            <a:avLst/>
          </a:prstGeom>
        </p:spPr>
      </p:pic>
    </p:spTree>
    <p:extLst>
      <p:ext uri="{BB962C8B-B14F-4D97-AF65-F5344CB8AC3E}">
        <p14:creationId xmlns:p14="http://schemas.microsoft.com/office/powerpoint/2010/main" val="130495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Basic concepts</a:t>
            </a:r>
            <a:endParaRPr lang="ko-KR" altLang="en-US" dirty="0"/>
          </a:p>
        </p:txBody>
      </p:sp>
      <p:sp>
        <p:nvSpPr>
          <p:cNvPr id="3" name="내용 개체 틀 2"/>
          <p:cNvSpPr>
            <a:spLocks noGrp="1"/>
          </p:cNvSpPr>
          <p:nvPr>
            <p:ph idx="1"/>
          </p:nvPr>
        </p:nvSpPr>
        <p:spPr/>
        <p:txBody>
          <a:bodyPr/>
          <a:lstStyle/>
          <a:p>
            <a:r>
              <a:rPr lang="en-US" altLang="ko-KR" dirty="0" smtClean="0"/>
              <a:t>A </a:t>
            </a:r>
            <a:r>
              <a:rPr lang="en-US" altLang="ko-KR" dirty="0" smtClean="0">
                <a:solidFill>
                  <a:schemeClr val="tx2"/>
                </a:solidFill>
              </a:rPr>
              <a:t>cycle</a:t>
            </a:r>
            <a:r>
              <a:rPr lang="en-US" altLang="ko-KR" dirty="0" smtClean="0"/>
              <a:t> is a path consisting of at least three vertices that starts and ends with the same vertex</a:t>
            </a:r>
          </a:p>
          <a:p>
            <a:pPr lvl="1"/>
            <a:r>
              <a:rPr lang="en-US" altLang="ko-KR" dirty="0" smtClean="0"/>
              <a:t>In fig. 11-1(a), no cycle</a:t>
            </a:r>
          </a:p>
          <a:p>
            <a:pPr lvl="1"/>
            <a:r>
              <a:rPr lang="en-US" altLang="ko-KR" dirty="0" smtClean="0"/>
              <a:t>In fig. 11-1(b), B, C, D, E, B is a cycle</a:t>
            </a:r>
          </a:p>
          <a:p>
            <a:r>
              <a:rPr lang="en-US" altLang="ko-KR" dirty="0" smtClean="0"/>
              <a:t>A </a:t>
            </a:r>
            <a:r>
              <a:rPr lang="en-US" altLang="ko-KR" dirty="0" smtClean="0">
                <a:solidFill>
                  <a:schemeClr val="tx2"/>
                </a:solidFill>
              </a:rPr>
              <a:t>loop</a:t>
            </a:r>
            <a:r>
              <a:rPr lang="en-US" altLang="ko-KR" dirty="0" smtClean="0"/>
              <a:t> is a special case of a cycle in which a single arc begins and ends with the same vertex</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5</a:t>
            </a:fld>
            <a:endParaRPr lang="ko-KR" altLang="en-US"/>
          </a:p>
        </p:txBody>
      </p:sp>
      <p:pic>
        <p:nvPicPr>
          <p:cNvPr id="5" name="Picture 11" descr="Fig11-02"/>
          <p:cNvPicPr>
            <a:picLocks noChangeAspect="1" noChangeArrowheads="1"/>
          </p:cNvPicPr>
          <p:nvPr/>
        </p:nvPicPr>
        <p:blipFill>
          <a:blip r:embed="rId2">
            <a:extLst>
              <a:ext uri="{28A0092B-C50C-407E-A947-70E740481C1C}">
                <a14:useLocalDpi xmlns:a14="http://schemas.microsoft.com/office/drawing/2010/main" val="0"/>
              </a:ext>
            </a:extLst>
          </a:blip>
          <a:srcRect r="20915"/>
          <a:stretch>
            <a:fillRect/>
          </a:stretch>
        </p:blipFill>
        <p:spPr bwMode="auto">
          <a:xfrm>
            <a:off x="571500" y="3867150"/>
            <a:ext cx="8001000" cy="248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0836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50</a:t>
            </a:fld>
            <a:endParaRPr lang="ko-KR" altLang="en-US"/>
          </a:p>
        </p:txBody>
      </p:sp>
      <p:pic>
        <p:nvPicPr>
          <p:cNvPr id="3" name="Picture 11" descr="Alg11-0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8712200" cy="5263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0933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51</a:t>
            </a:fld>
            <a:endParaRPr lang="ko-KR" altLang="en-US"/>
          </a:p>
        </p:txBody>
      </p:sp>
      <p:pic>
        <p:nvPicPr>
          <p:cNvPr id="3" name="Picture 11" descr="Fig11-12"/>
          <p:cNvPicPr>
            <a:picLocks noChangeAspect="1" noChangeArrowheads="1"/>
          </p:cNvPicPr>
          <p:nvPr/>
        </p:nvPicPr>
        <p:blipFill>
          <a:blip r:embed="rId2">
            <a:extLst>
              <a:ext uri="{28A0092B-C50C-407E-A947-70E740481C1C}">
                <a14:useLocalDpi xmlns:a14="http://schemas.microsoft.com/office/drawing/2010/main" val="0"/>
              </a:ext>
            </a:extLst>
          </a:blip>
          <a:srcRect r="7481"/>
          <a:stretch>
            <a:fillRect/>
          </a:stretch>
        </p:blipFill>
        <p:spPr bwMode="auto">
          <a:xfrm>
            <a:off x="228600" y="1219200"/>
            <a:ext cx="861060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573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Destroy Graph</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52</a:t>
            </a:fld>
            <a:endParaRPr lang="ko-KR" altLang="en-US" dirty="0"/>
          </a:p>
        </p:txBody>
      </p:sp>
      <p:pic>
        <p:nvPicPr>
          <p:cNvPr id="5" name="Picture 11" descr="Alg11-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58057"/>
            <a:ext cx="88392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925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Networks</a:t>
            </a:r>
            <a:endParaRPr lang="ko-KR" altLang="en-US" dirty="0"/>
          </a:p>
        </p:txBody>
      </p:sp>
      <p:sp>
        <p:nvSpPr>
          <p:cNvPr id="3" name="내용 개체 틀 2"/>
          <p:cNvSpPr>
            <a:spLocks noGrp="1"/>
          </p:cNvSpPr>
          <p:nvPr>
            <p:ph idx="1"/>
          </p:nvPr>
        </p:nvSpPr>
        <p:spPr/>
        <p:txBody>
          <a:bodyPr/>
          <a:lstStyle/>
          <a:p>
            <a:r>
              <a:rPr lang="en-US" altLang="ko-KR" dirty="0"/>
              <a:t>A network is a graph whose lines are </a:t>
            </a:r>
            <a:r>
              <a:rPr lang="en-US" altLang="ko-KR" dirty="0" smtClean="0"/>
              <a:t>weighted</a:t>
            </a:r>
          </a:p>
          <a:p>
            <a:pPr lvl="1"/>
            <a:r>
              <a:rPr lang="en-US" altLang="ko-KR" dirty="0" smtClean="0"/>
              <a:t>A.K.A a </a:t>
            </a:r>
            <a:r>
              <a:rPr lang="en-US" altLang="ko-KR" dirty="0"/>
              <a:t>weighted </a:t>
            </a:r>
            <a:r>
              <a:rPr lang="en-US" altLang="ko-KR" dirty="0" smtClean="0"/>
              <a:t>graph</a:t>
            </a:r>
          </a:p>
          <a:p>
            <a:pPr lvl="1"/>
            <a:r>
              <a:rPr lang="en-US" altLang="ko-KR" dirty="0" smtClean="0"/>
              <a:t>The meaning of the weights depends on the application</a:t>
            </a:r>
          </a:p>
          <a:p>
            <a:pPr lvl="2"/>
            <a:r>
              <a:rPr lang="en-US" altLang="ko-KR" dirty="0" smtClean="0"/>
              <a:t>Ex) In an airline, routes between cities that it serves.</a:t>
            </a:r>
          </a:p>
          <a:p>
            <a:pPr lvl="3"/>
            <a:r>
              <a:rPr lang="en-US" altLang="ko-KR" dirty="0" smtClean="0"/>
              <a:t>The vertices represent the cities and the edge a route between two cities</a:t>
            </a:r>
          </a:p>
          <a:p>
            <a:pPr lvl="3"/>
            <a:r>
              <a:rPr lang="en-US" altLang="ko-KR" dirty="0" smtClean="0"/>
              <a:t>The edge’s weight could represent the miles between the two cities or the price of the flight</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53</a:t>
            </a:fld>
            <a:endParaRPr lang="ko-KR" altLang="en-US" dirty="0"/>
          </a:p>
        </p:txBody>
      </p:sp>
      <p:pic>
        <p:nvPicPr>
          <p:cNvPr id="5" name="Picture 11" descr="Fig11-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946376"/>
            <a:ext cx="8318500" cy="2519363"/>
          </a:xfrm>
          <a:prstGeom prst="rect">
            <a:avLst/>
          </a:prstGeom>
          <a:noFill/>
          <a:extLst>
            <a:ext uri="{909E8E84-426E-40DD-AFC4-6F175D3DCCD1}">
              <a14:hiddenFill xmlns:a14="http://schemas.microsoft.com/office/drawing/2010/main">
                <a:solidFill>
                  <a:srgbClr val="FFFFFF"/>
                </a:solidFill>
              </a14:hiddenFill>
            </a:ext>
          </a:extLst>
        </p:spPr>
      </p:pic>
      <p:sp>
        <p:nvSpPr>
          <p:cNvPr id="6" name="설명선 1 5"/>
          <p:cNvSpPr/>
          <p:nvPr/>
        </p:nvSpPr>
        <p:spPr>
          <a:xfrm>
            <a:off x="827584" y="4629993"/>
            <a:ext cx="2160240" cy="576064"/>
          </a:xfrm>
          <a:prstGeom prst="borderCallout1">
            <a:avLst>
              <a:gd name="adj1" fmla="val 39053"/>
              <a:gd name="adj2" fmla="val 102229"/>
              <a:gd name="adj3" fmla="val -51770"/>
              <a:gd name="adj4" fmla="val 134194"/>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rPr>
              <a:t>The mileage between the cities</a:t>
            </a:r>
            <a:endParaRPr lang="ko-KR" altLang="en-US" sz="1600" dirty="0">
              <a:solidFill>
                <a:schemeClr val="tx1"/>
              </a:solidFill>
            </a:endParaRPr>
          </a:p>
        </p:txBody>
      </p:sp>
    </p:spTree>
    <p:extLst>
      <p:ext uri="{BB962C8B-B14F-4D97-AF65-F5344CB8AC3E}">
        <p14:creationId xmlns:p14="http://schemas.microsoft.com/office/powerpoint/2010/main" val="1361045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Networks</a:t>
            </a:r>
            <a:endParaRPr lang="ko-KR" altLang="en-US" dirty="0"/>
          </a:p>
        </p:txBody>
      </p:sp>
      <p:sp>
        <p:nvSpPr>
          <p:cNvPr id="3" name="내용 개체 틀 2"/>
          <p:cNvSpPr>
            <a:spLocks noGrp="1"/>
          </p:cNvSpPr>
          <p:nvPr>
            <p:ph idx="1"/>
          </p:nvPr>
        </p:nvSpPr>
        <p:spPr/>
        <p:txBody>
          <a:bodyPr/>
          <a:lstStyle/>
          <a:p>
            <a:r>
              <a:rPr lang="en-US" altLang="ko-KR" dirty="0"/>
              <a:t>The weight is an attribute of an edge, it is stored in the structure that contains the edge</a:t>
            </a:r>
          </a:p>
          <a:p>
            <a:pPr lvl="1"/>
            <a:r>
              <a:rPr lang="en-US" altLang="ko-KR" dirty="0"/>
              <a:t>In an adjacency matrix, the weight is stored as the intersection value</a:t>
            </a:r>
          </a:p>
          <a:p>
            <a:pPr lvl="1"/>
            <a:r>
              <a:rPr lang="en-US" altLang="ko-KR" dirty="0"/>
              <a:t>In an adjacency list, </a:t>
            </a:r>
            <a:r>
              <a:rPr lang="en-US" altLang="ko-KR" dirty="0" smtClean="0"/>
              <a:t>it is stored as the value in the adjacency linked list</a:t>
            </a:r>
            <a:endParaRPr lang="en-US" altLang="ko-KR" dirty="0"/>
          </a:p>
          <a:p>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54</a:t>
            </a:fld>
            <a:endParaRPr lang="ko-KR" altLang="en-US"/>
          </a:p>
        </p:txBody>
      </p:sp>
    </p:spTree>
    <p:extLst>
      <p:ext uri="{BB962C8B-B14F-4D97-AF65-F5344CB8AC3E}">
        <p14:creationId xmlns:p14="http://schemas.microsoft.com/office/powerpoint/2010/main" val="3787019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55</a:t>
            </a:fld>
            <a:endParaRPr lang="ko-KR" altLang="en-US"/>
          </a:p>
        </p:txBody>
      </p:sp>
      <p:pic>
        <p:nvPicPr>
          <p:cNvPr id="3" name="Picture 11" descr="Fig1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83185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7214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Networks</a:t>
            </a:r>
            <a:endParaRPr lang="ko-KR" altLang="en-US" dirty="0"/>
          </a:p>
        </p:txBody>
      </p:sp>
      <p:sp>
        <p:nvSpPr>
          <p:cNvPr id="3" name="내용 개체 틀 2"/>
          <p:cNvSpPr>
            <a:spLocks noGrp="1"/>
          </p:cNvSpPr>
          <p:nvPr>
            <p:ph idx="1"/>
          </p:nvPr>
        </p:nvSpPr>
        <p:spPr/>
        <p:txBody>
          <a:bodyPr/>
          <a:lstStyle/>
          <a:p>
            <a:r>
              <a:rPr lang="en-US" altLang="ko-KR" dirty="0" smtClean="0"/>
              <a:t>Two </a:t>
            </a:r>
            <a:r>
              <a:rPr lang="en-US" altLang="ko-KR" dirty="0"/>
              <a:t>graph applications that process </a:t>
            </a:r>
            <a:r>
              <a:rPr lang="en-US" altLang="ko-KR" dirty="0" smtClean="0"/>
              <a:t>networks</a:t>
            </a:r>
          </a:p>
          <a:p>
            <a:pPr lvl="1"/>
            <a:r>
              <a:rPr lang="en-US" altLang="ko-KR" dirty="0" smtClean="0"/>
              <a:t>Minimum </a:t>
            </a:r>
            <a:r>
              <a:rPr lang="en-US" altLang="ko-KR" dirty="0"/>
              <a:t>Spanning Tree</a:t>
            </a:r>
          </a:p>
          <a:p>
            <a:pPr lvl="1"/>
            <a:r>
              <a:rPr lang="en-US" altLang="ko-KR" dirty="0" smtClean="0"/>
              <a:t>Shortest </a:t>
            </a:r>
            <a:r>
              <a:rPr lang="en-US" altLang="ko-KR" dirty="0"/>
              <a:t>Path Algorithm</a:t>
            </a:r>
          </a:p>
          <a:p>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56</a:t>
            </a:fld>
            <a:endParaRPr lang="ko-KR" altLang="en-US" dirty="0"/>
          </a:p>
        </p:txBody>
      </p:sp>
    </p:spTree>
    <p:extLst>
      <p:ext uri="{BB962C8B-B14F-4D97-AF65-F5344CB8AC3E}">
        <p14:creationId xmlns:p14="http://schemas.microsoft.com/office/powerpoint/2010/main" val="11076314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Minimum Spanning Tree</a:t>
            </a:r>
            <a:endParaRPr lang="ko-KR" altLang="en-US" dirty="0"/>
          </a:p>
        </p:txBody>
      </p:sp>
      <p:sp>
        <p:nvSpPr>
          <p:cNvPr id="3" name="내용 개체 틀 2"/>
          <p:cNvSpPr>
            <a:spLocks noGrp="1"/>
          </p:cNvSpPr>
          <p:nvPr>
            <p:ph idx="1"/>
          </p:nvPr>
        </p:nvSpPr>
        <p:spPr/>
        <p:txBody>
          <a:bodyPr/>
          <a:lstStyle/>
          <a:p>
            <a:r>
              <a:rPr lang="en-US" altLang="ko-KR" dirty="0" smtClean="0"/>
              <a:t>A </a:t>
            </a:r>
            <a:r>
              <a:rPr lang="en-US" altLang="ko-KR" dirty="0" smtClean="0">
                <a:solidFill>
                  <a:srgbClr val="FF0000"/>
                </a:solidFill>
              </a:rPr>
              <a:t>spanning tree</a:t>
            </a:r>
            <a:r>
              <a:rPr lang="en-US" altLang="ko-KR" dirty="0" smtClean="0"/>
              <a:t> is a tree that contains all of the vertices in the graph</a:t>
            </a:r>
          </a:p>
          <a:p>
            <a:pPr lvl="1"/>
            <a:r>
              <a:rPr lang="en-US" altLang="ko-KR" dirty="0" smtClean="0"/>
              <a:t>We can derive one or more spanning trees from a connected graph</a:t>
            </a:r>
          </a:p>
          <a:p>
            <a:r>
              <a:rPr lang="en-US" altLang="ko-KR" dirty="0" smtClean="0"/>
              <a:t>The </a:t>
            </a:r>
            <a:r>
              <a:rPr lang="en-US" altLang="ko-KR" dirty="0" smtClean="0">
                <a:solidFill>
                  <a:srgbClr val="FF0000"/>
                </a:solidFill>
              </a:rPr>
              <a:t>minimum spanning tree</a:t>
            </a:r>
            <a:r>
              <a:rPr lang="en-US" altLang="ko-KR" dirty="0" smtClean="0"/>
              <a:t> of a network such that the sum of its weights is guaranteed to be minimal</a:t>
            </a:r>
          </a:p>
          <a:p>
            <a:pPr lvl="1"/>
            <a:r>
              <a:rPr lang="en-US" altLang="ko-KR" dirty="0" smtClean="0"/>
              <a:t>If the weights in the network are unique, there is only one minimum spanning tree</a:t>
            </a:r>
          </a:p>
          <a:p>
            <a:pPr lvl="1"/>
            <a:r>
              <a:rPr lang="en-US" altLang="ko-KR" dirty="0" smtClean="0"/>
              <a:t>If there are duplicate weights, there may be one or more minimum spanning trees</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57</a:t>
            </a:fld>
            <a:endParaRPr lang="ko-KR" altLang="en-US" dirty="0"/>
          </a:p>
        </p:txBody>
      </p:sp>
    </p:spTree>
    <p:extLst>
      <p:ext uri="{BB962C8B-B14F-4D97-AF65-F5344CB8AC3E}">
        <p14:creationId xmlns:p14="http://schemas.microsoft.com/office/powerpoint/2010/main" val="33124652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Minimum Spanning Tree</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58</a:t>
            </a:fld>
            <a:endParaRPr lang="ko-KR" altLang="en-US"/>
          </a:p>
        </p:txBody>
      </p:sp>
      <p:pic>
        <p:nvPicPr>
          <p:cNvPr id="5" name="Picture 11" descr="Fig11-20"/>
          <p:cNvPicPr>
            <a:picLocks noChangeAspect="1" noChangeArrowheads="1"/>
          </p:cNvPicPr>
          <p:nvPr/>
        </p:nvPicPr>
        <p:blipFill>
          <a:blip r:embed="rId2">
            <a:extLst>
              <a:ext uri="{28A0092B-C50C-407E-A947-70E740481C1C}">
                <a14:useLocalDpi xmlns:a14="http://schemas.microsoft.com/office/drawing/2010/main" val="0"/>
              </a:ext>
            </a:extLst>
          </a:blip>
          <a:srcRect r="17979"/>
          <a:stretch>
            <a:fillRect/>
          </a:stretch>
        </p:blipFill>
        <p:spPr bwMode="auto">
          <a:xfrm>
            <a:off x="228600" y="2133600"/>
            <a:ext cx="8458200" cy="26082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51920" y="4346261"/>
            <a:ext cx="1981633" cy="400110"/>
          </a:xfrm>
          <a:prstGeom prst="rect">
            <a:avLst/>
          </a:prstGeom>
          <a:noFill/>
        </p:spPr>
        <p:txBody>
          <a:bodyPr wrap="none" rtlCol="0">
            <a:spAutoFit/>
          </a:bodyPr>
          <a:lstStyle/>
          <a:p>
            <a:r>
              <a:rPr lang="en-US" altLang="ko-KR" sz="2000" dirty="0" smtClean="0"/>
              <a:t>(</a:t>
            </a:r>
            <a:r>
              <a:rPr lang="en-US" altLang="ko-KR" sz="2000" dirty="0"/>
              <a:t>o</a:t>
            </a:r>
            <a:r>
              <a:rPr lang="en-US" altLang="ko-KR" sz="2000" dirty="0" smtClean="0"/>
              <a:t>riginal graph)</a:t>
            </a:r>
            <a:endParaRPr lang="ko-KR" altLang="en-US" sz="2000" dirty="0"/>
          </a:p>
        </p:txBody>
      </p:sp>
    </p:spTree>
    <p:extLst>
      <p:ext uri="{BB962C8B-B14F-4D97-AF65-F5344CB8AC3E}">
        <p14:creationId xmlns:p14="http://schemas.microsoft.com/office/powerpoint/2010/main" val="37672886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59</a:t>
            </a:fld>
            <a:endParaRPr lang="ko-KR" altLang="en-US"/>
          </a:p>
        </p:txBody>
      </p:sp>
      <p:pic>
        <p:nvPicPr>
          <p:cNvPr id="3" name="Picture 11" descr="Fig11-21"/>
          <p:cNvPicPr>
            <a:picLocks noChangeAspect="1" noChangeArrowheads="1"/>
          </p:cNvPicPr>
          <p:nvPr/>
        </p:nvPicPr>
        <p:blipFill>
          <a:blip r:embed="rId2">
            <a:extLst>
              <a:ext uri="{28A0092B-C50C-407E-A947-70E740481C1C}">
                <a14:useLocalDpi xmlns:a14="http://schemas.microsoft.com/office/drawing/2010/main" val="0"/>
              </a:ext>
            </a:extLst>
          </a:blip>
          <a:srcRect r="8397"/>
          <a:stretch>
            <a:fillRect/>
          </a:stretch>
        </p:blipFill>
        <p:spPr bwMode="auto">
          <a:xfrm>
            <a:off x="349696" y="304800"/>
            <a:ext cx="8686800" cy="6096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1" descr="Fig11-20"/>
          <p:cNvPicPr>
            <a:picLocks noChangeAspect="1" noChangeArrowheads="1"/>
          </p:cNvPicPr>
          <p:nvPr/>
        </p:nvPicPr>
        <p:blipFill rotWithShape="1">
          <a:blip r:embed="rId3">
            <a:extLst>
              <a:ext uri="{28A0092B-C50C-407E-A947-70E740481C1C}">
                <a14:useLocalDpi xmlns:a14="http://schemas.microsoft.com/office/drawing/2010/main" val="0"/>
              </a:ext>
            </a:extLst>
          </a:blip>
          <a:srcRect l="37707" r="19698" b="19937"/>
          <a:stretch/>
        </p:blipFill>
        <p:spPr bwMode="auto">
          <a:xfrm>
            <a:off x="25740" y="476672"/>
            <a:ext cx="2877837" cy="13681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93435" y="96887"/>
            <a:ext cx="2669385" cy="307777"/>
          </a:xfrm>
          <a:prstGeom prst="rect">
            <a:avLst/>
          </a:prstGeom>
          <a:noFill/>
        </p:spPr>
        <p:txBody>
          <a:bodyPr wrap="none" rtlCol="0">
            <a:spAutoFit/>
          </a:bodyPr>
          <a:lstStyle/>
          <a:p>
            <a:r>
              <a:rPr lang="en-US" altLang="ko-KR" sz="1400" b="1" dirty="0" smtClean="0"/>
              <a:t>We can start with any vertex</a:t>
            </a:r>
            <a:endParaRPr lang="ko-KR" altLang="en-US" sz="1400" b="1" dirty="0"/>
          </a:p>
        </p:txBody>
      </p:sp>
    </p:spTree>
    <p:extLst>
      <p:ext uri="{BB962C8B-B14F-4D97-AF65-F5344CB8AC3E}">
        <p14:creationId xmlns:p14="http://schemas.microsoft.com/office/powerpoint/2010/main" val="1434433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Basic concepts</a:t>
            </a:r>
            <a:endParaRPr lang="ko-KR" altLang="en-US" dirty="0"/>
          </a:p>
        </p:txBody>
      </p:sp>
      <p:sp>
        <p:nvSpPr>
          <p:cNvPr id="3" name="내용 개체 틀 2"/>
          <p:cNvSpPr>
            <a:spLocks noGrp="1"/>
          </p:cNvSpPr>
          <p:nvPr>
            <p:ph idx="1"/>
          </p:nvPr>
        </p:nvSpPr>
        <p:spPr/>
        <p:txBody>
          <a:bodyPr/>
          <a:lstStyle/>
          <a:p>
            <a:r>
              <a:rPr lang="en-US" altLang="ko-KR" dirty="0" smtClean="0">
                <a:solidFill>
                  <a:schemeClr val="tx2"/>
                </a:solidFill>
              </a:rPr>
              <a:t>Two vertices are</a:t>
            </a:r>
            <a:r>
              <a:rPr lang="en-US" altLang="ko-KR" dirty="0" smtClean="0"/>
              <a:t> said to be </a:t>
            </a:r>
            <a:r>
              <a:rPr lang="en-US" altLang="ko-KR" dirty="0" smtClean="0">
                <a:solidFill>
                  <a:schemeClr val="tx2"/>
                </a:solidFill>
              </a:rPr>
              <a:t>connected</a:t>
            </a:r>
            <a:r>
              <a:rPr lang="en-US" altLang="ko-KR" dirty="0" smtClean="0"/>
              <a:t> if there is a path between them</a:t>
            </a:r>
          </a:p>
          <a:p>
            <a:r>
              <a:rPr lang="en-US" altLang="ko-KR" dirty="0" smtClean="0">
                <a:solidFill>
                  <a:schemeClr val="tx2"/>
                </a:solidFill>
              </a:rPr>
              <a:t>A graph is </a:t>
            </a:r>
            <a:r>
              <a:rPr lang="en-US" altLang="ko-KR" dirty="0" smtClean="0"/>
              <a:t>said to be </a:t>
            </a:r>
            <a:r>
              <a:rPr lang="en-US" altLang="ko-KR" dirty="0" smtClean="0">
                <a:solidFill>
                  <a:schemeClr val="tx2"/>
                </a:solidFill>
              </a:rPr>
              <a:t>connected</a:t>
            </a:r>
            <a:r>
              <a:rPr lang="en-US" altLang="ko-KR" dirty="0" smtClean="0"/>
              <a:t> if, ignoring direction, there is a path from any vertex to any other vertex</a:t>
            </a:r>
          </a:p>
          <a:p>
            <a:r>
              <a:rPr lang="en-US" altLang="ko-KR" dirty="0" smtClean="0">
                <a:solidFill>
                  <a:schemeClr val="tx2"/>
                </a:solidFill>
              </a:rPr>
              <a:t>A directed graph is strongly connected</a:t>
            </a:r>
            <a:r>
              <a:rPr lang="en-US" altLang="ko-KR" dirty="0" smtClean="0"/>
              <a:t> if there is a path from each vertex to every other vertex</a:t>
            </a:r>
          </a:p>
          <a:p>
            <a:r>
              <a:rPr lang="en-US" altLang="ko-KR" dirty="0">
                <a:solidFill>
                  <a:schemeClr val="tx2"/>
                </a:solidFill>
              </a:rPr>
              <a:t>A directed graph is </a:t>
            </a:r>
            <a:r>
              <a:rPr lang="en-US" altLang="ko-KR" dirty="0" smtClean="0">
                <a:solidFill>
                  <a:schemeClr val="tx2"/>
                </a:solidFill>
              </a:rPr>
              <a:t>weakly </a:t>
            </a:r>
            <a:r>
              <a:rPr lang="en-US" altLang="ko-KR" dirty="0">
                <a:solidFill>
                  <a:schemeClr val="tx2"/>
                </a:solidFill>
              </a:rPr>
              <a:t>connected</a:t>
            </a:r>
            <a:r>
              <a:rPr lang="en-US" altLang="ko-KR" dirty="0"/>
              <a:t> if </a:t>
            </a:r>
            <a:r>
              <a:rPr lang="en-US" altLang="ko-KR" dirty="0" smtClean="0"/>
              <a:t>at least two vertices are not connected</a:t>
            </a:r>
          </a:p>
          <a:p>
            <a:r>
              <a:rPr lang="en-US" altLang="ko-KR" dirty="0" smtClean="0"/>
              <a:t>A graph is </a:t>
            </a:r>
            <a:r>
              <a:rPr lang="en-US" altLang="ko-KR" dirty="0" smtClean="0">
                <a:solidFill>
                  <a:schemeClr val="tx2"/>
                </a:solidFill>
              </a:rPr>
              <a:t>disjoint</a:t>
            </a:r>
            <a:r>
              <a:rPr lang="en-US" altLang="ko-KR" dirty="0" smtClean="0"/>
              <a:t> if it is not connected</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6</a:t>
            </a:fld>
            <a:endParaRPr lang="ko-KR" altLang="en-US"/>
          </a:p>
        </p:txBody>
      </p:sp>
    </p:spTree>
    <p:extLst>
      <p:ext uri="{BB962C8B-B14F-4D97-AF65-F5344CB8AC3E}">
        <p14:creationId xmlns:p14="http://schemas.microsoft.com/office/powerpoint/2010/main" val="2117377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60</a:t>
            </a:fld>
            <a:endParaRPr lang="ko-KR" altLang="en-US"/>
          </a:p>
        </p:txBody>
      </p:sp>
      <p:grpSp>
        <p:nvGrpSpPr>
          <p:cNvPr id="5" name="그룹 4"/>
          <p:cNvGrpSpPr/>
          <p:nvPr/>
        </p:nvGrpSpPr>
        <p:grpSpPr>
          <a:xfrm>
            <a:off x="152400" y="260648"/>
            <a:ext cx="8092008" cy="6095702"/>
            <a:chOff x="152400" y="260648"/>
            <a:chExt cx="8839200" cy="7355160"/>
          </a:xfrm>
        </p:grpSpPr>
        <p:pic>
          <p:nvPicPr>
            <p:cNvPr id="3" name="Picture 11" descr="Alg11-1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60648"/>
              <a:ext cx="8839200" cy="4267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1" descr="Alg11-11b"/>
            <p:cNvPicPr>
              <a:picLocks noChangeAspect="1" noChangeArrowheads="1"/>
            </p:cNvPicPr>
            <p:nvPr/>
          </p:nvPicPr>
          <p:blipFill rotWithShape="1">
            <a:blip r:embed="rId3">
              <a:extLst>
                <a:ext uri="{28A0092B-C50C-407E-A947-70E740481C1C}">
                  <a14:useLocalDpi xmlns:a14="http://schemas.microsoft.com/office/drawing/2010/main" val="0"/>
                </a:ext>
              </a:extLst>
            </a:blip>
            <a:srcRect t="14000"/>
            <a:stretch/>
          </p:blipFill>
          <p:spPr bwMode="auto">
            <a:xfrm>
              <a:off x="152400" y="4077072"/>
              <a:ext cx="8839200" cy="3538736"/>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직사각형 5"/>
          <p:cNvSpPr/>
          <p:nvPr/>
        </p:nvSpPr>
        <p:spPr>
          <a:xfrm>
            <a:off x="2433026" y="3434201"/>
            <a:ext cx="792088" cy="2934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sp>
        <p:nvSpPr>
          <p:cNvPr id="7" name="직사각형 6"/>
          <p:cNvSpPr/>
          <p:nvPr/>
        </p:nvSpPr>
        <p:spPr>
          <a:xfrm>
            <a:off x="2433026" y="5631772"/>
            <a:ext cx="792088" cy="2934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sp>
        <p:nvSpPr>
          <p:cNvPr id="8" name="직사각형 7"/>
          <p:cNvSpPr/>
          <p:nvPr/>
        </p:nvSpPr>
        <p:spPr>
          <a:xfrm>
            <a:off x="2433026" y="5088016"/>
            <a:ext cx="792088" cy="2934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a:t>
            </a:r>
            <a:endParaRPr lang="ko-KR" altLang="en-US" dirty="0"/>
          </a:p>
        </p:txBody>
      </p:sp>
      <p:sp>
        <p:nvSpPr>
          <p:cNvPr id="9" name="TextBox 8"/>
          <p:cNvSpPr txBox="1"/>
          <p:nvPr/>
        </p:nvSpPr>
        <p:spPr>
          <a:xfrm>
            <a:off x="3851920" y="3356992"/>
            <a:ext cx="4318618" cy="523220"/>
          </a:xfrm>
          <a:prstGeom prst="rect">
            <a:avLst/>
          </a:prstGeom>
          <a:noFill/>
          <a:ln>
            <a:solidFill>
              <a:schemeClr val="tx1"/>
            </a:solidFill>
          </a:ln>
        </p:spPr>
        <p:txBody>
          <a:bodyPr wrap="none" rtlCol="0">
            <a:spAutoFit/>
          </a:bodyPr>
          <a:lstStyle/>
          <a:p>
            <a:r>
              <a:rPr lang="en-US" altLang="ko-KR" sz="1400" dirty="0" smtClean="0"/>
              <a:t>A Boolean flag indicating that the vertex has been</a:t>
            </a:r>
            <a:br>
              <a:rPr lang="en-US" altLang="ko-KR" sz="1400" dirty="0" smtClean="0"/>
            </a:br>
            <a:r>
              <a:rPr lang="en-US" altLang="ko-KR" sz="1400" dirty="0" smtClean="0"/>
              <a:t>inserted into the spanning tree</a:t>
            </a:r>
            <a:endParaRPr lang="ko-KR" altLang="en-US" sz="1400" dirty="0"/>
          </a:p>
        </p:txBody>
      </p:sp>
    </p:spTree>
    <p:extLst>
      <p:ext uri="{BB962C8B-B14F-4D97-AF65-F5344CB8AC3E}">
        <p14:creationId xmlns:p14="http://schemas.microsoft.com/office/powerpoint/2010/main" val="2044193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61</a:t>
            </a:fld>
            <a:endParaRPr lang="ko-KR" altLang="en-US"/>
          </a:p>
        </p:txBody>
      </p:sp>
      <p:pic>
        <p:nvPicPr>
          <p:cNvPr id="3" name="Picture 11" descr="Alg11-1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81000"/>
            <a:ext cx="8291512" cy="590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1264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62</a:t>
            </a:fld>
            <a:endParaRPr lang="ko-KR" altLang="en-US"/>
          </a:p>
        </p:txBody>
      </p:sp>
      <p:pic>
        <p:nvPicPr>
          <p:cNvPr id="3" name="Picture 11" descr="Alg11-12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8839200" cy="546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972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Shortest Path Algorithm</a:t>
            </a:r>
            <a:endParaRPr lang="ko-KR" altLang="en-US" dirty="0"/>
          </a:p>
        </p:txBody>
      </p:sp>
      <p:sp>
        <p:nvSpPr>
          <p:cNvPr id="3" name="내용 개체 틀 2"/>
          <p:cNvSpPr>
            <a:spLocks noGrp="1"/>
          </p:cNvSpPr>
          <p:nvPr>
            <p:ph idx="1"/>
          </p:nvPr>
        </p:nvSpPr>
        <p:spPr/>
        <p:txBody>
          <a:bodyPr/>
          <a:lstStyle/>
          <a:p>
            <a:r>
              <a:rPr lang="en-US" altLang="ko-KR" dirty="0" err="1" smtClean="0"/>
              <a:t>Dijkstra’s</a:t>
            </a:r>
            <a:r>
              <a:rPr lang="en-US" altLang="ko-KR" dirty="0" smtClean="0"/>
              <a:t> shortest path algorithm</a:t>
            </a:r>
          </a:p>
          <a:p>
            <a:pPr lvl="1"/>
            <a:r>
              <a:rPr lang="en-US" altLang="ko-KR" dirty="0" smtClean="0"/>
              <a:t>Is used to find the </a:t>
            </a:r>
            <a:r>
              <a:rPr lang="en-US" altLang="ko-KR" dirty="0"/>
              <a:t>shortest path </a:t>
            </a:r>
            <a:r>
              <a:rPr lang="en-US" altLang="ko-KR" dirty="0" smtClean="0"/>
              <a:t>between any two nodes in a graph</a:t>
            </a:r>
          </a:p>
          <a:p>
            <a:pPr lvl="1"/>
            <a:r>
              <a:rPr lang="en-US" altLang="ko-KR" dirty="0" smtClean="0"/>
              <a:t>General steps:</a:t>
            </a:r>
          </a:p>
          <a:p>
            <a:pPr marL="914400" lvl="1" indent="-457200">
              <a:buFont typeface="+mj-lt"/>
              <a:buAutoNum type="arabicPeriod"/>
            </a:pPr>
            <a:r>
              <a:rPr lang="en-US" altLang="ko-KR" dirty="0" smtClean="0"/>
              <a:t>Insert the first vertex into the tree</a:t>
            </a:r>
          </a:p>
          <a:p>
            <a:pPr marL="914400" lvl="1" indent="-457200">
              <a:buFont typeface="+mj-lt"/>
              <a:buAutoNum type="arabicPeriod"/>
            </a:pPr>
            <a:r>
              <a:rPr lang="en-US" altLang="ko-KR" dirty="0" smtClean="0"/>
              <a:t>From every vertex already in the tree, examine the total path length to all adjacent vertices not in the tree.</a:t>
            </a:r>
            <a:br>
              <a:rPr lang="en-US" altLang="ko-KR" dirty="0" smtClean="0"/>
            </a:br>
            <a:r>
              <a:rPr lang="en-US" altLang="ko-KR" dirty="0" smtClean="0"/>
              <a:t>Select the edge with the minimum total path weight and insert it into the tree</a:t>
            </a:r>
          </a:p>
          <a:p>
            <a:pPr marL="914400" lvl="1" indent="-457200">
              <a:buFont typeface="+mj-lt"/>
              <a:buAutoNum type="arabicPeriod"/>
            </a:pPr>
            <a:r>
              <a:rPr lang="en-US" altLang="ko-KR" dirty="0" smtClean="0"/>
              <a:t>Repeat step 2 until all vertices into the tree</a:t>
            </a:r>
          </a:p>
          <a:p>
            <a:r>
              <a:rPr lang="en-US" altLang="ko-KR" dirty="0" err="1" smtClean="0"/>
              <a:t>pathLength</a:t>
            </a:r>
            <a:endParaRPr lang="en-US" altLang="ko-KR" dirty="0" smtClean="0"/>
          </a:p>
          <a:p>
            <a:pPr lvl="1"/>
            <a:r>
              <a:rPr lang="en-US" altLang="ko-KR" dirty="0" smtClean="0"/>
              <a:t>We need to add one more field to the vertex structure, a total path length to the vertex</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63</a:t>
            </a:fld>
            <a:endParaRPr lang="ko-KR" altLang="en-US"/>
          </a:p>
        </p:txBody>
      </p:sp>
    </p:spTree>
    <p:extLst>
      <p:ext uri="{BB962C8B-B14F-4D97-AF65-F5344CB8AC3E}">
        <p14:creationId xmlns:p14="http://schemas.microsoft.com/office/powerpoint/2010/main" val="23868951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64</a:t>
            </a:fld>
            <a:endParaRPr lang="ko-KR" altLang="en-US"/>
          </a:p>
        </p:txBody>
      </p:sp>
      <p:pic>
        <p:nvPicPr>
          <p:cNvPr id="3" name="Picture 12" descr="Fig11-22"/>
          <p:cNvPicPr>
            <a:picLocks noChangeAspect="1" noChangeArrowheads="1"/>
          </p:cNvPicPr>
          <p:nvPr/>
        </p:nvPicPr>
        <p:blipFill>
          <a:blip r:embed="rId2">
            <a:extLst>
              <a:ext uri="{28A0092B-C50C-407E-A947-70E740481C1C}">
                <a14:useLocalDpi xmlns:a14="http://schemas.microsoft.com/office/drawing/2010/main" val="0"/>
              </a:ext>
            </a:extLst>
          </a:blip>
          <a:srcRect l="24585" r="11476" b="45238"/>
          <a:stretch>
            <a:fillRect/>
          </a:stretch>
        </p:blipFill>
        <p:spPr bwMode="auto">
          <a:xfrm>
            <a:off x="381000" y="914400"/>
            <a:ext cx="8534400" cy="5410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3" descr="Fig11-22"/>
          <p:cNvPicPr>
            <a:picLocks noChangeAspect="1" noChangeArrowheads="1"/>
          </p:cNvPicPr>
          <p:nvPr/>
        </p:nvPicPr>
        <p:blipFill>
          <a:blip r:embed="rId2">
            <a:extLst>
              <a:ext uri="{28A0092B-C50C-407E-A947-70E740481C1C}">
                <a14:useLocalDpi xmlns:a14="http://schemas.microsoft.com/office/drawing/2010/main" val="0"/>
              </a:ext>
            </a:extLst>
          </a:blip>
          <a:srcRect t="96790" r="50829" b="-1062"/>
          <a:stretch>
            <a:fillRect/>
          </a:stretch>
        </p:blipFill>
        <p:spPr bwMode="auto">
          <a:xfrm>
            <a:off x="304800" y="383704"/>
            <a:ext cx="51816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6784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65</a:t>
            </a:fld>
            <a:endParaRPr lang="ko-KR" altLang="en-US"/>
          </a:p>
        </p:txBody>
      </p:sp>
      <p:pic>
        <p:nvPicPr>
          <p:cNvPr id="3" name="Picture 2" descr="Fig11-22"/>
          <p:cNvPicPr>
            <a:picLocks noChangeAspect="1" noChangeArrowheads="1"/>
          </p:cNvPicPr>
          <p:nvPr/>
        </p:nvPicPr>
        <p:blipFill>
          <a:blip r:embed="rId2">
            <a:extLst>
              <a:ext uri="{28A0092B-C50C-407E-A947-70E740481C1C}">
                <a14:useLocalDpi xmlns:a14="http://schemas.microsoft.com/office/drawing/2010/main" val="0"/>
              </a:ext>
            </a:extLst>
          </a:blip>
          <a:srcRect l="25757" t="54764" r="7512" b="4485"/>
          <a:stretch>
            <a:fillRect/>
          </a:stretch>
        </p:blipFill>
        <p:spPr bwMode="auto">
          <a:xfrm>
            <a:off x="304800" y="914400"/>
            <a:ext cx="8534400" cy="5334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Fig11-22"/>
          <p:cNvPicPr>
            <a:picLocks noChangeAspect="1" noChangeArrowheads="1"/>
          </p:cNvPicPr>
          <p:nvPr/>
        </p:nvPicPr>
        <p:blipFill>
          <a:blip r:embed="rId2">
            <a:extLst>
              <a:ext uri="{28A0092B-C50C-407E-A947-70E740481C1C}">
                <a14:useLocalDpi xmlns:a14="http://schemas.microsoft.com/office/drawing/2010/main" val="0"/>
              </a:ext>
            </a:extLst>
          </a:blip>
          <a:srcRect t="96790" r="50829" b="-1884"/>
          <a:stretch>
            <a:fillRect/>
          </a:stretch>
        </p:blipFill>
        <p:spPr bwMode="auto">
          <a:xfrm>
            <a:off x="304800" y="304800"/>
            <a:ext cx="5181600" cy="457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p:cNvSpPr txBox="1">
            <a:spLocks noChangeArrowheads="1"/>
          </p:cNvSpPr>
          <p:nvPr/>
        </p:nvSpPr>
        <p:spPr bwMode="auto">
          <a:xfrm>
            <a:off x="5410200" y="304800"/>
            <a:ext cx="1352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b="0">
                <a:ea typeface="굴림" panose="020B0600000101010101" pitchFamily="50" charset="-127"/>
              </a:rPr>
              <a:t>(continued)</a:t>
            </a:r>
          </a:p>
        </p:txBody>
      </p:sp>
    </p:spTree>
    <p:extLst>
      <p:ext uri="{BB962C8B-B14F-4D97-AF65-F5344CB8AC3E}">
        <p14:creationId xmlns:p14="http://schemas.microsoft.com/office/powerpoint/2010/main" val="31674888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66</a:t>
            </a:fld>
            <a:endParaRPr lang="ko-KR" altLang="en-US"/>
          </a:p>
        </p:txBody>
      </p:sp>
      <p:grpSp>
        <p:nvGrpSpPr>
          <p:cNvPr id="5" name="그룹 4"/>
          <p:cNvGrpSpPr/>
          <p:nvPr/>
        </p:nvGrpSpPr>
        <p:grpSpPr>
          <a:xfrm>
            <a:off x="197296" y="116632"/>
            <a:ext cx="8839200" cy="6336704"/>
            <a:chOff x="107504" y="116632"/>
            <a:chExt cx="8731696" cy="6076842"/>
          </a:xfrm>
        </p:grpSpPr>
        <p:pic>
          <p:nvPicPr>
            <p:cNvPr id="4" name="Picture 11" descr="Alg11-13b"/>
            <p:cNvPicPr>
              <a:picLocks noChangeAspect="1" noChangeArrowheads="1"/>
            </p:cNvPicPr>
            <p:nvPr/>
          </p:nvPicPr>
          <p:blipFill>
            <a:blip r:embed="rId2">
              <a:extLst>
                <a:ext uri="{28A0092B-C50C-407E-A947-70E740481C1C}">
                  <a14:useLocalDpi xmlns:a14="http://schemas.microsoft.com/office/drawing/2010/main" val="0"/>
                </a:ext>
              </a:extLst>
            </a:blip>
            <a:srcRect l="21486" t="2249" b="62653"/>
            <a:stretch>
              <a:fillRect/>
            </a:stretch>
          </p:blipFill>
          <p:spPr bwMode="auto">
            <a:xfrm>
              <a:off x="1979712" y="1988840"/>
              <a:ext cx="6848855" cy="42046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1" descr="Alg11-13a"/>
            <p:cNvPicPr>
              <a:picLocks noChangeAspect="1" noChangeArrowheads="1"/>
            </p:cNvPicPr>
            <p:nvPr/>
          </p:nvPicPr>
          <p:blipFill rotWithShape="1">
            <a:blip r:embed="rId3">
              <a:extLst>
                <a:ext uri="{28A0092B-C50C-407E-A947-70E740481C1C}">
                  <a14:useLocalDpi xmlns:a14="http://schemas.microsoft.com/office/drawing/2010/main" val="0"/>
                </a:ext>
              </a:extLst>
            </a:blip>
            <a:srcRect b="14647"/>
            <a:stretch/>
          </p:blipFill>
          <p:spPr bwMode="auto">
            <a:xfrm>
              <a:off x="107504" y="116632"/>
              <a:ext cx="8731696" cy="201622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493900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67</a:t>
            </a:fld>
            <a:endParaRPr lang="ko-KR" altLang="en-US"/>
          </a:p>
        </p:txBody>
      </p:sp>
      <p:pic>
        <p:nvPicPr>
          <p:cNvPr id="3" name="Picture 2" descr="Alg11-13b"/>
          <p:cNvPicPr>
            <a:picLocks noChangeAspect="1" noChangeArrowheads="1"/>
          </p:cNvPicPr>
          <p:nvPr/>
        </p:nvPicPr>
        <p:blipFill>
          <a:blip r:embed="rId2">
            <a:extLst>
              <a:ext uri="{28A0092B-C50C-407E-A947-70E740481C1C}">
                <a14:useLocalDpi xmlns:a14="http://schemas.microsoft.com/office/drawing/2010/main" val="0"/>
              </a:ext>
            </a:extLst>
          </a:blip>
          <a:srcRect l="23108" t="37347"/>
          <a:stretch>
            <a:fillRect/>
          </a:stretch>
        </p:blipFill>
        <p:spPr bwMode="auto">
          <a:xfrm>
            <a:off x="304800" y="734144"/>
            <a:ext cx="8382000" cy="61238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lg11-13b"/>
          <p:cNvPicPr>
            <a:picLocks noChangeAspect="1" noChangeArrowheads="1"/>
          </p:cNvPicPr>
          <p:nvPr/>
        </p:nvPicPr>
        <p:blipFill>
          <a:blip r:embed="rId2">
            <a:extLst>
              <a:ext uri="{28A0092B-C50C-407E-A947-70E740481C1C}">
                <a14:useLocalDpi xmlns:a14="http://schemas.microsoft.com/office/drawing/2010/main" val="0"/>
              </a:ext>
            </a:extLst>
          </a:blip>
          <a:srcRect r="47702" b="97176"/>
          <a:stretch>
            <a:fillRect/>
          </a:stretch>
        </p:blipFill>
        <p:spPr bwMode="auto">
          <a:xfrm>
            <a:off x="381000" y="228600"/>
            <a:ext cx="51054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2417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68</a:t>
            </a:fld>
            <a:endParaRPr lang="ko-KR" altLang="en-US"/>
          </a:p>
        </p:txBody>
      </p:sp>
      <p:pic>
        <p:nvPicPr>
          <p:cNvPr id="3" name="Picture 11" descr="Alg11-13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12" y="1524000"/>
            <a:ext cx="88392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68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7</a:t>
            </a:fld>
            <a:endParaRPr lang="ko-KR" altLang="en-US"/>
          </a:p>
        </p:txBody>
      </p:sp>
      <p:pic>
        <p:nvPicPr>
          <p:cNvPr id="3" name="Picture 11" descr="Fig1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88392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85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Basic concepts</a:t>
            </a:r>
            <a:endParaRPr lang="ko-KR" altLang="en-US" dirty="0"/>
          </a:p>
        </p:txBody>
      </p:sp>
      <p:sp>
        <p:nvSpPr>
          <p:cNvPr id="3" name="내용 개체 틀 2"/>
          <p:cNvSpPr>
            <a:spLocks noGrp="1"/>
          </p:cNvSpPr>
          <p:nvPr>
            <p:ph idx="1"/>
          </p:nvPr>
        </p:nvSpPr>
        <p:spPr/>
        <p:txBody>
          <a:bodyPr/>
          <a:lstStyle/>
          <a:p>
            <a:r>
              <a:rPr lang="en-US" altLang="ko-KR" dirty="0" smtClean="0"/>
              <a:t>The </a:t>
            </a:r>
            <a:r>
              <a:rPr lang="en-US" altLang="ko-KR" dirty="0" smtClean="0">
                <a:solidFill>
                  <a:schemeClr val="tx2"/>
                </a:solidFill>
              </a:rPr>
              <a:t>degree</a:t>
            </a:r>
            <a:r>
              <a:rPr lang="en-US" altLang="ko-KR" dirty="0" smtClean="0"/>
              <a:t> of a vertex is the number of lines incident to it</a:t>
            </a:r>
          </a:p>
          <a:p>
            <a:r>
              <a:rPr lang="en-US" altLang="ko-KR" dirty="0" smtClean="0"/>
              <a:t>The </a:t>
            </a:r>
            <a:r>
              <a:rPr lang="en-US" altLang="ko-KR" dirty="0" err="1" smtClean="0">
                <a:solidFill>
                  <a:schemeClr val="tx2"/>
                </a:solidFill>
              </a:rPr>
              <a:t>outdegree</a:t>
            </a:r>
            <a:r>
              <a:rPr lang="en-US" altLang="ko-KR" dirty="0" smtClean="0"/>
              <a:t> of a vertex in a digraph is the number of arcs leaving the vertex</a:t>
            </a:r>
          </a:p>
          <a:p>
            <a:r>
              <a:rPr lang="en-US" altLang="ko-KR" dirty="0" smtClean="0"/>
              <a:t>The </a:t>
            </a:r>
            <a:r>
              <a:rPr lang="en-US" altLang="ko-KR" dirty="0" err="1" smtClean="0">
                <a:solidFill>
                  <a:schemeClr val="tx2"/>
                </a:solidFill>
              </a:rPr>
              <a:t>indegree</a:t>
            </a:r>
            <a:r>
              <a:rPr lang="en-US" altLang="ko-KR" dirty="0" smtClean="0"/>
              <a:t> is the number of arcs entering the vertex</a:t>
            </a:r>
          </a:p>
          <a:p>
            <a:pPr lvl="1"/>
            <a:r>
              <a:rPr lang="en-US" altLang="ko-KR" dirty="0" smtClean="0"/>
              <a:t>In Fig. 11-3(a), the degree of vertex B is 3 and E is 4</a:t>
            </a:r>
          </a:p>
          <a:p>
            <a:pPr lvl="1"/>
            <a:r>
              <a:rPr lang="en-US" altLang="ko-KR" dirty="0" smtClean="0"/>
              <a:t>The </a:t>
            </a:r>
            <a:r>
              <a:rPr lang="en-US" altLang="ko-KR" dirty="0" err="1" smtClean="0"/>
              <a:t>indegree</a:t>
            </a:r>
            <a:r>
              <a:rPr lang="en-US" altLang="ko-KR" dirty="0" smtClean="0"/>
              <a:t> of vertex B is 1 and its </a:t>
            </a:r>
            <a:r>
              <a:rPr lang="en-US" altLang="ko-KR" dirty="0" err="1" smtClean="0"/>
              <a:t>outdegree</a:t>
            </a:r>
            <a:r>
              <a:rPr lang="en-US" altLang="ko-KR" dirty="0" smtClean="0"/>
              <a:t> is 2</a:t>
            </a:r>
          </a:p>
          <a:p>
            <a:r>
              <a:rPr lang="en-US" altLang="ko-KR" dirty="0" smtClean="0"/>
              <a:t>Tree</a:t>
            </a:r>
          </a:p>
          <a:p>
            <a:pPr lvl="1"/>
            <a:r>
              <a:rPr lang="en-US" altLang="ko-KR" dirty="0" smtClean="0"/>
              <a:t>Is a graph in which each vertex has only one predecessor; however, a graph is not a tree</a:t>
            </a:r>
          </a:p>
          <a:p>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8</a:t>
            </a:fld>
            <a:endParaRPr lang="ko-KR" altLang="en-US"/>
          </a:p>
        </p:txBody>
      </p:sp>
    </p:spTree>
    <p:extLst>
      <p:ext uri="{BB962C8B-B14F-4D97-AF65-F5344CB8AC3E}">
        <p14:creationId xmlns:p14="http://schemas.microsoft.com/office/powerpoint/2010/main" val="281015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Operations</a:t>
            </a:r>
            <a:endParaRPr lang="ko-KR" altLang="en-US" dirty="0"/>
          </a:p>
        </p:txBody>
      </p:sp>
      <p:sp>
        <p:nvSpPr>
          <p:cNvPr id="3" name="내용 개체 틀 2"/>
          <p:cNvSpPr>
            <a:spLocks noGrp="1"/>
          </p:cNvSpPr>
          <p:nvPr>
            <p:ph idx="1"/>
          </p:nvPr>
        </p:nvSpPr>
        <p:spPr/>
        <p:txBody>
          <a:bodyPr/>
          <a:lstStyle/>
          <a:p>
            <a:r>
              <a:rPr lang="en-US" altLang="ko-KR" dirty="0" smtClean="0"/>
              <a:t>The </a:t>
            </a:r>
            <a:r>
              <a:rPr lang="en-US" altLang="ko-KR" dirty="0"/>
              <a:t>six primitive graph operations </a:t>
            </a:r>
            <a:r>
              <a:rPr lang="en-US" altLang="ko-KR" dirty="0" smtClean="0"/>
              <a:t>needed to </a:t>
            </a:r>
            <a:r>
              <a:rPr lang="en-US" altLang="ko-KR" dirty="0"/>
              <a:t>maintain a </a:t>
            </a:r>
            <a:r>
              <a:rPr lang="en-US" altLang="ko-KR" dirty="0" smtClean="0"/>
              <a:t>graph</a:t>
            </a:r>
          </a:p>
          <a:p>
            <a:pPr lvl="1"/>
            <a:r>
              <a:rPr lang="en-US" altLang="ko-KR" dirty="0" smtClean="0"/>
              <a:t>Insert Vertex</a:t>
            </a:r>
          </a:p>
          <a:p>
            <a:pPr lvl="1"/>
            <a:r>
              <a:rPr lang="en-US" altLang="ko-KR" dirty="0" smtClean="0"/>
              <a:t>Delete </a:t>
            </a:r>
            <a:r>
              <a:rPr lang="en-US" altLang="ko-KR" dirty="0"/>
              <a:t>Vertex</a:t>
            </a:r>
          </a:p>
          <a:p>
            <a:pPr lvl="1"/>
            <a:r>
              <a:rPr lang="en-US" altLang="ko-KR" dirty="0" smtClean="0"/>
              <a:t>Add </a:t>
            </a:r>
            <a:r>
              <a:rPr lang="en-US" altLang="ko-KR" dirty="0"/>
              <a:t>Edge</a:t>
            </a:r>
          </a:p>
          <a:p>
            <a:pPr lvl="1"/>
            <a:r>
              <a:rPr lang="en-US" altLang="ko-KR" dirty="0" smtClean="0"/>
              <a:t>Delete </a:t>
            </a:r>
            <a:r>
              <a:rPr lang="en-US" altLang="ko-KR" dirty="0"/>
              <a:t>Edge</a:t>
            </a:r>
          </a:p>
          <a:p>
            <a:pPr lvl="1"/>
            <a:r>
              <a:rPr lang="en-US" altLang="ko-KR" dirty="0" smtClean="0"/>
              <a:t>Find </a:t>
            </a:r>
            <a:r>
              <a:rPr lang="en-US" altLang="ko-KR" dirty="0"/>
              <a:t>Vertex</a:t>
            </a:r>
          </a:p>
          <a:p>
            <a:pPr lvl="1"/>
            <a:r>
              <a:rPr lang="en-US" altLang="ko-KR" dirty="0" smtClean="0"/>
              <a:t>Traverse </a:t>
            </a:r>
            <a:r>
              <a:rPr lang="en-US" altLang="ko-KR" dirty="0"/>
              <a:t>Graph</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9</a:t>
            </a:fld>
            <a:endParaRPr lang="ko-KR" altLang="en-US"/>
          </a:p>
        </p:txBody>
      </p:sp>
    </p:spTree>
    <p:extLst>
      <p:ext uri="{BB962C8B-B14F-4D97-AF65-F5344CB8AC3E}">
        <p14:creationId xmlns:p14="http://schemas.microsoft.com/office/powerpoint/2010/main" val="54099634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11349</TotalTime>
  <Words>1799</Words>
  <Application>Microsoft Office PowerPoint</Application>
  <PresentationFormat>화면 슬라이드 쇼(4:3)</PresentationFormat>
  <Paragraphs>279</Paragraphs>
  <Slides>68</Slides>
  <Notes>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68</vt:i4>
      </vt:variant>
    </vt:vector>
  </HeadingPairs>
  <TitlesOfParts>
    <vt:vector size="72" baseType="lpstr">
      <vt:lpstr>맑은 고딕</vt:lpstr>
      <vt:lpstr>Arial</vt:lpstr>
      <vt:lpstr>굴림</vt:lpstr>
      <vt:lpstr>Office 테마</vt:lpstr>
      <vt:lpstr>Graphs</vt:lpstr>
      <vt:lpstr>Basic concepts</vt:lpstr>
      <vt:lpstr>PowerPoint 프레젠테이션</vt:lpstr>
      <vt:lpstr>Basic concepts</vt:lpstr>
      <vt:lpstr>Basic concepts</vt:lpstr>
      <vt:lpstr>Basic concepts</vt:lpstr>
      <vt:lpstr>PowerPoint 프레젠테이션</vt:lpstr>
      <vt:lpstr>Basic concepts</vt:lpstr>
      <vt:lpstr>Operations</vt:lpstr>
      <vt:lpstr>Insert Vertex</vt:lpstr>
      <vt:lpstr>Delete Vertex</vt:lpstr>
      <vt:lpstr>Add Edge </vt:lpstr>
      <vt:lpstr>Delete Edge</vt:lpstr>
      <vt:lpstr>Find Vertex</vt:lpstr>
      <vt:lpstr>Traverse Graph</vt:lpstr>
      <vt:lpstr>Traverse Graph</vt:lpstr>
      <vt:lpstr>Depth-first traversal</vt:lpstr>
      <vt:lpstr>PowerPoint 프레젠테이션</vt:lpstr>
      <vt:lpstr>Breadth-first traversal</vt:lpstr>
      <vt:lpstr>Breadth-first traversal</vt:lpstr>
      <vt:lpstr>Graph Storage Structures</vt:lpstr>
      <vt:lpstr>Adjacency Matrix</vt:lpstr>
      <vt:lpstr>PowerPoint 프레젠테이션</vt:lpstr>
      <vt:lpstr>Adjacency Matrix</vt:lpstr>
      <vt:lpstr>Adjacency List</vt:lpstr>
      <vt:lpstr>PowerPoint 프레젠테이션</vt:lpstr>
      <vt:lpstr>Graph Algorithms</vt:lpstr>
      <vt:lpstr>PowerPoint 프레젠테이션</vt:lpstr>
      <vt:lpstr>PowerPoint 프레젠테이션</vt:lpstr>
      <vt:lpstr>PowerPoint 프레젠테이션</vt:lpstr>
      <vt:lpstr>Create Graph</vt:lpstr>
      <vt:lpstr>Insert Vertex</vt:lpstr>
      <vt:lpstr>PowerPoint 프레젠테이션</vt:lpstr>
      <vt:lpstr>Delete Vertex</vt:lpstr>
      <vt:lpstr>PowerPoint 프레젠테이션</vt:lpstr>
      <vt:lpstr>Insert Arc</vt:lpstr>
      <vt:lpstr>PowerPoint 프레젠테이션</vt:lpstr>
      <vt:lpstr>PowerPoint 프레젠테이션</vt:lpstr>
      <vt:lpstr>Delete Arc</vt:lpstr>
      <vt:lpstr>PowerPoint 프레젠테이션</vt:lpstr>
      <vt:lpstr>PowerPoint 프레젠테이션</vt:lpstr>
      <vt:lpstr>Retrieve Vertex</vt:lpstr>
      <vt:lpstr>PowerPoint 프레젠테이션</vt:lpstr>
      <vt:lpstr>Depth-first Traversal</vt:lpstr>
      <vt:lpstr>PowerPoint 프레젠테이션</vt:lpstr>
      <vt:lpstr>PowerPoint 프레젠테이션</vt:lpstr>
      <vt:lpstr>PowerPoint 프레젠테이션</vt:lpstr>
      <vt:lpstr>Breadth-first Traversal</vt:lpstr>
      <vt:lpstr>PowerPoint 프레젠테이션</vt:lpstr>
      <vt:lpstr>PowerPoint 프레젠테이션</vt:lpstr>
      <vt:lpstr>PowerPoint 프레젠테이션</vt:lpstr>
      <vt:lpstr>Destroy Graph</vt:lpstr>
      <vt:lpstr>Networks</vt:lpstr>
      <vt:lpstr>Networks</vt:lpstr>
      <vt:lpstr>PowerPoint 프레젠테이션</vt:lpstr>
      <vt:lpstr>Networks</vt:lpstr>
      <vt:lpstr>Minimum Spanning Tree</vt:lpstr>
      <vt:lpstr>Minimum Spanning Tree</vt:lpstr>
      <vt:lpstr>PowerPoint 프레젠테이션</vt:lpstr>
      <vt:lpstr>PowerPoint 프레젠테이션</vt:lpstr>
      <vt:lpstr>PowerPoint 프레젠테이션</vt:lpstr>
      <vt:lpstr>PowerPoint 프레젠테이션</vt:lpstr>
      <vt:lpstr>Shortest Path Algorithm</vt:lpstr>
      <vt:lpstr>PowerPoint 프레젠테이션</vt:lpstr>
      <vt:lpstr>PowerPoint 프레젠테이션</vt:lpstr>
      <vt:lpstr>PowerPoint 프레젠테이션</vt:lpstr>
      <vt:lpstr>PowerPoint 프레젠테이션</vt:lpstr>
      <vt:lpstr>PowerPoint 프레젠테이션</vt:lpstr>
    </vt:vector>
  </TitlesOfParts>
  <Company>R&amp;D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Microsoft Corporation</dc:creator>
  <cp:lastModifiedBy>user</cp:lastModifiedBy>
  <cp:revision>500</cp:revision>
  <dcterms:created xsi:type="dcterms:W3CDTF">2006-10-05T04:04:58Z</dcterms:created>
  <dcterms:modified xsi:type="dcterms:W3CDTF">2022-11-21T14:27:48Z</dcterms:modified>
</cp:coreProperties>
</file>