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58" r:id="rId4"/>
    <p:sldId id="259" r:id="rId5"/>
    <p:sldId id="260" r:id="rId6"/>
    <p:sldId id="261" r:id="rId7"/>
    <p:sldId id="264" r:id="rId8"/>
    <p:sldId id="262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9" r:id="rId17"/>
    <p:sldId id="273" r:id="rId18"/>
    <p:sldId id="282" r:id="rId19"/>
    <p:sldId id="280" r:id="rId20"/>
    <p:sldId id="283" r:id="rId21"/>
    <p:sldId id="286" r:id="rId22"/>
    <p:sldId id="276" r:id="rId23"/>
    <p:sldId id="277" r:id="rId24"/>
    <p:sldId id="281" r:id="rId25"/>
    <p:sldId id="278" r:id="rId26"/>
    <p:sldId id="285" r:id="rId27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2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2022-03-14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Basic </a:t>
            </a:r>
            <a:r>
              <a:rPr lang="en-US" altLang="ko-KR" sz="3200" b="1" dirty="0"/>
              <a:t>Concepts</a:t>
            </a:r>
            <a:br>
              <a:rPr lang="en-US" altLang="ko-KR" sz="3200" b="1" dirty="0"/>
            </a:br>
            <a:r>
              <a:rPr lang="en-US" altLang="ko-KR" sz="3200" b="1" dirty="0"/>
              <a:t>(Part </a:t>
            </a:r>
            <a:r>
              <a:rPr lang="en-US" altLang="ko-KR" sz="3200" b="1" dirty="0" smtClean="0"/>
              <a:t>II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Picture 1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6456" r="909" b="53720"/>
          <a:stretch>
            <a:fillRect/>
          </a:stretch>
        </p:blipFill>
        <p:spPr bwMode="auto">
          <a:xfrm>
            <a:off x="464572" y="1052736"/>
            <a:ext cx="8231832" cy="451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icture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9" b="94789"/>
          <a:stretch>
            <a:fillRect/>
          </a:stretch>
        </p:blipFill>
        <p:spPr bwMode="auto">
          <a:xfrm>
            <a:off x="381000" y="366713"/>
            <a:ext cx="5638800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6508404" y="332656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black"/>
                </a:solidFill>
                <a:cs typeface="+mj-cs"/>
              </a:rPr>
              <a:t>P1-02.h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948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" name="Picture 3" descr="Pro01-0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3" t="43037" r="911"/>
          <a:stretch>
            <a:fillRect/>
          </a:stretch>
        </p:blipFill>
        <p:spPr bwMode="auto">
          <a:xfrm>
            <a:off x="448816" y="990600"/>
            <a:ext cx="8155632" cy="50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icture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19" b="94789"/>
          <a:stretch>
            <a:fillRect/>
          </a:stretch>
        </p:blipFill>
        <p:spPr bwMode="auto">
          <a:xfrm>
            <a:off x="381000" y="366713"/>
            <a:ext cx="5638800" cy="5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09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3" name="Picture 10" descr="Pro01-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304800"/>
            <a:ext cx="839152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451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" name="Picture 10" descr="Pro01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6868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17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3" name="Picture 10" descr="Fig01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6868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8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3" name="Picture 10" descr="Pro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85" b="97191"/>
          <a:stretch>
            <a:fillRect/>
          </a:stretch>
        </p:blipFill>
        <p:spPr bwMode="auto">
          <a:xfrm>
            <a:off x="609600" y="381000"/>
            <a:ext cx="792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1" descr="Pro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4024" b="54671"/>
          <a:stretch>
            <a:fillRect/>
          </a:stretch>
        </p:blipFill>
        <p:spPr bwMode="auto">
          <a:xfrm>
            <a:off x="304800" y="838200"/>
            <a:ext cx="8610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34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 dirty="0"/>
          </a:p>
        </p:txBody>
      </p:sp>
      <p:pic>
        <p:nvPicPr>
          <p:cNvPr id="3" name="Picture 3" descr="Pro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t="45331"/>
          <a:stretch>
            <a:fillRect/>
          </a:stretch>
        </p:blipFill>
        <p:spPr bwMode="auto">
          <a:xfrm>
            <a:off x="304800" y="1066800"/>
            <a:ext cx="86106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ro01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85" b="97191"/>
          <a:stretch>
            <a:fillRect/>
          </a:stretch>
        </p:blipFill>
        <p:spPr bwMode="auto">
          <a:xfrm>
            <a:off x="304800" y="228600"/>
            <a:ext cx="7924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33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3" name="Picture 10" descr="Fig01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0"/>
          <a:stretch>
            <a:fillRect/>
          </a:stretch>
        </p:blipFill>
        <p:spPr bwMode="auto">
          <a:xfrm>
            <a:off x="304800" y="1556792"/>
            <a:ext cx="8534400" cy="359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349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 to 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Functions in your program occupy memory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The name of the function</a:t>
            </a:r>
            <a:r>
              <a:rPr lang="en-US" altLang="ko-KR" dirty="0" smtClean="0"/>
              <a:t> is </a:t>
            </a:r>
            <a:r>
              <a:rPr lang="en-US" altLang="ko-KR" dirty="0" smtClean="0">
                <a:solidFill>
                  <a:schemeClr val="tx2"/>
                </a:solidFill>
              </a:rPr>
              <a:t>a pointer constant</a:t>
            </a:r>
            <a:r>
              <a:rPr lang="en-US" altLang="ko-KR" dirty="0" smtClean="0"/>
              <a:t> to its first byte of memory</a:t>
            </a:r>
          </a:p>
          <a:p>
            <a:endParaRPr lang="en-US" altLang="ko-KR" dirty="0"/>
          </a:p>
          <a:p>
            <a:r>
              <a:rPr lang="en-US" altLang="ko-KR" dirty="0"/>
              <a:t>To declare a </a:t>
            </a:r>
            <a:r>
              <a:rPr lang="en-US" altLang="ko-KR" dirty="0">
                <a:solidFill>
                  <a:srgbClr val="FF0000"/>
                </a:solidFill>
              </a:rPr>
              <a:t>pointer to function</a:t>
            </a:r>
            <a:r>
              <a:rPr lang="en-US" altLang="ko-KR" dirty="0"/>
              <a:t>, we code it as if it was a prototype definition, with the function pointer in parentheses.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94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3"/>
          <a:stretch>
            <a:fillRect/>
          </a:stretch>
        </p:blipFill>
        <p:spPr bwMode="auto">
          <a:xfrm>
            <a:off x="323528" y="476672"/>
            <a:ext cx="8610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2388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설명선 1 3"/>
          <p:cNvSpPr/>
          <p:nvPr/>
        </p:nvSpPr>
        <p:spPr>
          <a:xfrm flipH="1">
            <a:off x="7236296" y="4653136"/>
            <a:ext cx="1665425" cy="576064"/>
          </a:xfrm>
          <a:prstGeom prst="borderCallout1">
            <a:avLst>
              <a:gd name="adj1" fmla="val 18750"/>
              <a:gd name="adj2" fmla="val 99214"/>
              <a:gd name="adj3" fmla="val -22238"/>
              <a:gd name="adj4" fmla="val 117247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Functions (fun, pun, sun)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66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50" charset="-127"/>
              </a:rPr>
              <a:t>Generic Code for </a:t>
            </a:r>
            <a:r>
              <a:rPr lang="en-US" altLang="ko-KR" dirty="0" smtClean="0">
                <a:ea typeface="굴림" panose="020B0600000101010101" pitchFamily="50" charset="-127"/>
              </a:rPr>
              <a:t>ADT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data structures we need to create generic code for ADTs</a:t>
            </a:r>
          </a:p>
          <a:p>
            <a:r>
              <a:rPr lang="en-US" altLang="ko-KR" dirty="0" smtClean="0">
                <a:solidFill>
                  <a:schemeClr val="tx2"/>
                </a:solidFill>
              </a:rPr>
              <a:t>Generic code</a:t>
            </a:r>
            <a:r>
              <a:rPr lang="en-US" altLang="ko-KR" dirty="0" smtClean="0"/>
              <a:t> allows us to write one set of code and apply it to any data type</a:t>
            </a:r>
          </a:p>
          <a:p>
            <a:r>
              <a:rPr lang="en-US" altLang="ko-KR" dirty="0" smtClean="0"/>
              <a:t>For example, we can write generic functions to implement a stack structure</a:t>
            </a:r>
          </a:p>
          <a:p>
            <a:pPr lvl="1"/>
            <a:r>
              <a:rPr lang="en-US" altLang="ko-KR" dirty="0" smtClean="0"/>
              <a:t>We can then use the generic functions to implement an integer stack, a float stack, and so on</a:t>
            </a:r>
          </a:p>
          <a:p>
            <a:r>
              <a:rPr lang="en-US" altLang="ko-KR" dirty="0" smtClean="0"/>
              <a:t>Two </a:t>
            </a:r>
            <a:r>
              <a:rPr lang="en-US" altLang="ko-KR" dirty="0"/>
              <a:t>C tools that are required to implement </a:t>
            </a:r>
            <a:r>
              <a:rPr lang="en-US" altLang="ko-KR" dirty="0" smtClean="0"/>
              <a:t>an ADT</a:t>
            </a:r>
          </a:p>
          <a:p>
            <a:pPr lvl="1"/>
            <a:r>
              <a:rPr lang="en-US" altLang="ko-KR" dirty="0"/>
              <a:t>Pointer to </a:t>
            </a:r>
            <a:r>
              <a:rPr lang="en-US" altLang="ko-KR" dirty="0" smtClean="0"/>
              <a:t>void</a:t>
            </a:r>
            <a:endParaRPr lang="en-US" altLang="ko-KR" dirty="0"/>
          </a:p>
          <a:p>
            <a:pPr lvl="1"/>
            <a:r>
              <a:rPr lang="en-US" altLang="ko-KR" dirty="0" smtClean="0"/>
              <a:t>Pointer </a:t>
            </a:r>
            <a:r>
              <a:rPr lang="en-US" altLang="ko-KR" dirty="0"/>
              <a:t>to </a:t>
            </a:r>
            <a:r>
              <a:rPr lang="en-US" altLang="ko-KR" dirty="0" smtClean="0"/>
              <a:t>function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87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Example: function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larger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ko-KR" dirty="0"/>
              <a:t>This </a:t>
            </a:r>
            <a:r>
              <a:rPr lang="en-US" altLang="ko-KR" dirty="0">
                <a:solidFill>
                  <a:srgbClr val="FF0066"/>
                </a:solidFill>
              </a:rPr>
              <a:t>generic</a:t>
            </a:r>
            <a:r>
              <a:rPr lang="en-US" altLang="ko-KR" dirty="0"/>
              <a:t> function will return a larger value of two values to be compared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ko-KR" dirty="0"/>
              <a:t>To use a </a:t>
            </a:r>
            <a:r>
              <a:rPr lang="en-US" altLang="ko-KR" dirty="0">
                <a:solidFill>
                  <a:srgbClr val="0000FF"/>
                </a:solidFill>
              </a:rPr>
              <a:t>larger</a:t>
            </a:r>
            <a:r>
              <a:rPr lang="en-US" altLang="ko-KR" dirty="0"/>
              <a:t> function as a </a:t>
            </a:r>
            <a:r>
              <a:rPr lang="en-US" altLang="ko-KR" dirty="0">
                <a:solidFill>
                  <a:srgbClr val="FF0066"/>
                </a:solidFill>
              </a:rPr>
              <a:t>generic</a:t>
            </a:r>
            <a:r>
              <a:rPr lang="en-US" altLang="ko-KR" dirty="0"/>
              <a:t> one, we will need to write a </a:t>
            </a:r>
            <a:r>
              <a:rPr lang="en-US" altLang="ko-KR" dirty="0">
                <a:solidFill>
                  <a:srgbClr val="0000FF"/>
                </a:solidFill>
              </a:rPr>
              <a:t>compare</a:t>
            </a:r>
            <a:r>
              <a:rPr lang="en-US" altLang="ko-KR" dirty="0"/>
              <a:t> function for each particular data </a:t>
            </a:r>
            <a:r>
              <a:rPr lang="en-US" altLang="ko-KR" dirty="0" smtClean="0"/>
              <a:t>type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altLang="ko-KR" dirty="0" smtClean="0"/>
              <a:t>A </a:t>
            </a:r>
            <a:r>
              <a:rPr lang="en-US" altLang="ko-KR" dirty="0">
                <a:solidFill>
                  <a:srgbClr val="0000FF"/>
                </a:solidFill>
              </a:rPr>
              <a:t>compare</a:t>
            </a:r>
            <a:r>
              <a:rPr lang="en-US" altLang="ko-KR" dirty="0"/>
              <a:t> function will return either a positive or negative </a:t>
            </a:r>
            <a:r>
              <a:rPr lang="en-US" altLang="ko-KR" dirty="0">
                <a:solidFill>
                  <a:srgbClr val="FF0066"/>
                </a:solidFill>
              </a:rPr>
              <a:t>flag value</a:t>
            </a:r>
            <a:r>
              <a:rPr lang="en-US" altLang="ko-KR" dirty="0"/>
              <a:t> depending on which value in a compared pair is larger: the first one or the second one.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348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382495" y="168762"/>
            <a:ext cx="8437977" cy="6584528"/>
            <a:chOff x="334962" y="332656"/>
            <a:chExt cx="8437977" cy="6584528"/>
          </a:xfrm>
        </p:grpSpPr>
        <p:pic>
          <p:nvPicPr>
            <p:cNvPr id="4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962" y="3284984"/>
              <a:ext cx="8428037" cy="3632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3" name="Picture 1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397"/>
            <a:stretch/>
          </p:blipFill>
          <p:spPr bwMode="auto">
            <a:xfrm>
              <a:off x="337931" y="332656"/>
              <a:ext cx="8435008" cy="3600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" name="직사각형 5"/>
          <p:cNvSpPr/>
          <p:nvPr/>
        </p:nvSpPr>
        <p:spPr>
          <a:xfrm>
            <a:off x="6642560" y="116632"/>
            <a:ext cx="1673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 smtClean="0">
                <a:solidFill>
                  <a:prstClr val="black"/>
                </a:solidFill>
                <a:cs typeface="+mj-cs"/>
              </a:rPr>
              <a:t>P1-05.h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700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8" t="3575"/>
          <a:stretch>
            <a:fillRect/>
          </a:stretch>
        </p:blipFill>
        <p:spPr bwMode="auto">
          <a:xfrm>
            <a:off x="350087" y="332656"/>
            <a:ext cx="8326369" cy="650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918" t="357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105" b="90024"/>
          <a:stretch/>
        </p:blipFill>
        <p:spPr bwMode="auto">
          <a:xfrm>
            <a:off x="251520" y="28600"/>
            <a:ext cx="3763144" cy="3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290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38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9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50"/>
          <a:stretch>
            <a:fillRect/>
          </a:stretch>
        </p:blipFill>
        <p:spPr bwMode="auto">
          <a:xfrm>
            <a:off x="304800" y="609600"/>
            <a:ext cx="86106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52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476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73406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3733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382000" cy="320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634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Pointer to </a:t>
            </a:r>
            <a:r>
              <a:rPr lang="en-US" altLang="ko-KR" dirty="0" smtClean="0"/>
              <a:t>void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en-US" altLang="ko-KR" dirty="0"/>
              <a:t>Major programming languages are strongly </a:t>
            </a:r>
            <a:r>
              <a:rPr lang="en-US" altLang="ko-KR" dirty="0">
                <a:solidFill>
                  <a:srgbClr val="0000FF"/>
                </a:solidFill>
              </a:rPr>
              <a:t>typed</a:t>
            </a:r>
            <a:r>
              <a:rPr lang="en-US" altLang="ko-KR" dirty="0"/>
              <a:t>. This means that operations such as assign and compare must use </a:t>
            </a:r>
            <a:r>
              <a:rPr lang="en-US" altLang="ko-KR" dirty="0">
                <a:solidFill>
                  <a:srgbClr val="FF0066"/>
                </a:solidFill>
              </a:rPr>
              <a:t>compatible types</a:t>
            </a:r>
            <a:r>
              <a:rPr lang="en-US" altLang="ko-KR" dirty="0"/>
              <a:t> or be cast to </a:t>
            </a:r>
            <a:r>
              <a:rPr lang="en-US" altLang="ko-KR" dirty="0">
                <a:solidFill>
                  <a:srgbClr val="FF0066"/>
                </a:solidFill>
              </a:rPr>
              <a:t>compatible types</a:t>
            </a:r>
            <a:r>
              <a:rPr lang="en-US" altLang="ko-KR" dirty="0"/>
              <a:t>.</a:t>
            </a:r>
          </a:p>
          <a:p>
            <a:pPr>
              <a:spcBef>
                <a:spcPts val="700"/>
              </a:spcBef>
            </a:pPr>
            <a:r>
              <a:rPr lang="en-US" altLang="ko-KR" dirty="0"/>
              <a:t>The only exception is the </a:t>
            </a:r>
            <a:r>
              <a:rPr lang="en-US" altLang="ko-KR" dirty="0">
                <a:solidFill>
                  <a:srgbClr val="FF0000"/>
                </a:solidFill>
              </a:rPr>
              <a:t>pointer to </a:t>
            </a:r>
            <a:r>
              <a:rPr lang="en-US" altLang="ko-KR" i="1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, which can be assigned without a cast.</a:t>
            </a:r>
          </a:p>
          <a:p>
            <a:pPr>
              <a:spcBef>
                <a:spcPts val="700"/>
              </a:spcBef>
            </a:pPr>
            <a:r>
              <a:rPr lang="en-US" altLang="ko-KR" dirty="0"/>
              <a:t>This means that a </a:t>
            </a:r>
            <a:r>
              <a:rPr lang="en-US" altLang="ko-KR" dirty="0">
                <a:solidFill>
                  <a:srgbClr val="FF0000"/>
                </a:solidFill>
              </a:rPr>
              <a:t>pointer to </a:t>
            </a:r>
            <a:r>
              <a:rPr lang="en-US" altLang="ko-KR" i="1" dirty="0">
                <a:solidFill>
                  <a:srgbClr val="FF0000"/>
                </a:solidFill>
              </a:rPr>
              <a:t>void</a:t>
            </a:r>
            <a:r>
              <a:rPr lang="en-US" altLang="ko-KR" dirty="0"/>
              <a:t> is a generic pointer that can be used to represent any data type.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998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to void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buClr>
                <a:srgbClr val="0000FF"/>
              </a:buClr>
            </a:pPr>
            <a:r>
              <a:rPr lang="en-US" altLang="ko-KR" dirty="0">
                <a:solidFill>
                  <a:srgbClr val="0000FF"/>
                </a:solidFill>
              </a:rPr>
              <a:t>Important remark</a:t>
            </a:r>
            <a:r>
              <a:rPr lang="en-US" altLang="ko-KR" dirty="0"/>
              <a:t>: a pointer to void </a:t>
            </a:r>
            <a:r>
              <a:rPr lang="en-US" altLang="ko-KR" dirty="0">
                <a:solidFill>
                  <a:srgbClr val="0000FF"/>
                </a:solidFill>
              </a:rPr>
              <a:t>cannot be dereferenced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66"/>
                </a:solidFill>
              </a:rPr>
              <a:t>unless it is cast</a:t>
            </a:r>
            <a:r>
              <a:rPr lang="en-US" altLang="ko-KR" dirty="0"/>
              <a:t>.</a:t>
            </a:r>
          </a:p>
          <a:p>
            <a:pPr>
              <a:spcBef>
                <a:spcPts val="800"/>
              </a:spcBef>
            </a:pPr>
            <a:r>
              <a:rPr lang="en-US" altLang="ko-KR" dirty="0"/>
              <a:t>In other words, we cannot use </a:t>
            </a:r>
            <a:r>
              <a:rPr lang="en-US" altLang="ko-KR" dirty="0">
                <a:cs typeface="Arial" panose="020B0604020202020204" pitchFamily="34" charset="0"/>
              </a:rPr>
              <a:t>*p without casting</a:t>
            </a:r>
            <a:r>
              <a:rPr lang="en-US" altLang="ko-KR" dirty="0"/>
              <a:t> (without connection of the pointer with particular data type).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59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to void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0" r="14257"/>
          <a:stretch/>
        </p:blipFill>
        <p:spPr bwMode="auto">
          <a:xfrm>
            <a:off x="957884" y="2473325"/>
            <a:ext cx="722823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585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Pointer to void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8" y="2363589"/>
            <a:ext cx="8131203" cy="266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10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Picture 10" descr="Pro01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" y="407988"/>
            <a:ext cx="7888288" cy="594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/>
          <p:cNvCxnSpPr/>
          <p:nvPr/>
        </p:nvCxnSpPr>
        <p:spPr>
          <a:xfrm>
            <a:off x="2987824" y="2884835"/>
            <a:ext cx="864096" cy="0"/>
          </a:xfrm>
          <a:prstGeom prst="line">
            <a:avLst/>
          </a:prstGeom>
          <a:ln w="1905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868144" y="4149080"/>
            <a:ext cx="1008112" cy="0"/>
          </a:xfrm>
          <a:prstGeom prst="line">
            <a:avLst/>
          </a:prstGeom>
          <a:ln w="1905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5940152" y="4797152"/>
            <a:ext cx="1080120" cy="0"/>
          </a:xfrm>
          <a:prstGeom prst="line">
            <a:avLst/>
          </a:prstGeom>
          <a:ln w="19050" cmpd="sng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5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Function </a:t>
            </a:r>
            <a:r>
              <a:rPr lang="en-US" altLang="ko-KR" dirty="0" err="1" smtClean="0">
                <a:solidFill>
                  <a:srgbClr val="0000FF"/>
                </a:solidFill>
              </a:rPr>
              <a:t>malloc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</a:pPr>
            <a:r>
              <a:rPr lang="en-US" altLang="ko-KR" dirty="0"/>
              <a:t>This function in C (a similar function is presented in all modern programming languages) returns a pointer to </a:t>
            </a:r>
            <a:r>
              <a:rPr lang="en-US" altLang="ko-KR" i="1" dirty="0"/>
              <a:t>void</a:t>
            </a:r>
            <a:r>
              <a:rPr lang="en-US" altLang="ko-KR" dirty="0"/>
              <a:t>.</a:t>
            </a:r>
          </a:p>
          <a:p>
            <a:pPr>
              <a:spcBef>
                <a:spcPts val="700"/>
              </a:spcBef>
            </a:pPr>
            <a:r>
              <a:rPr lang="en-US" altLang="ko-KR" dirty="0"/>
              <a:t>This function is used to dynamically allocate any type of data.</a:t>
            </a:r>
          </a:p>
          <a:p>
            <a:pPr>
              <a:spcBef>
                <a:spcPts val="700"/>
              </a:spcBef>
            </a:pPr>
            <a:r>
              <a:rPr lang="en-US" altLang="ko-KR" dirty="0"/>
              <a:t>This is a generic function that returns a pointer to </a:t>
            </a:r>
            <a:r>
              <a:rPr lang="en-US" altLang="ko-KR" i="1" dirty="0"/>
              <a:t>void</a:t>
            </a:r>
            <a:r>
              <a:rPr lang="en-US" altLang="ko-KR" dirty="0"/>
              <a:t> (void*). It can be used for returning a pointer to any data type. For example, a pointer to an integer can be created </a:t>
            </a:r>
            <a:r>
              <a:rPr lang="en-US" altLang="ko-KR" dirty="0" smtClean="0"/>
              <a:t>using</a:t>
            </a:r>
          </a:p>
          <a:p>
            <a:pPr>
              <a:spcBef>
                <a:spcPts val="700"/>
              </a:spcBef>
            </a:pPr>
            <a:endParaRPr lang="en-US" altLang="ko-KR" dirty="0"/>
          </a:p>
          <a:p>
            <a:pPr marL="0" indent="0">
              <a:spcBef>
                <a:spcPts val="700"/>
              </a:spcBef>
              <a:buNone/>
            </a:pP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intPtr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= 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*)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malloc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</a:p>
          <a:p>
            <a:pPr>
              <a:spcBef>
                <a:spcPts val="700"/>
              </a:spcBef>
            </a:pPr>
            <a:endParaRPr lang="en-US" altLang="ko-KR" dirty="0" smtClean="0"/>
          </a:p>
          <a:p>
            <a:pPr>
              <a:spcBef>
                <a:spcPts val="700"/>
              </a:spcBef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562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Pointer to </a:t>
            </a:r>
            <a:r>
              <a:rPr lang="en-US" altLang="ko-KR" dirty="0" smtClean="0"/>
              <a:t>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 generic function to create a node structure</a:t>
            </a:r>
          </a:p>
          <a:p>
            <a:pPr lvl="1"/>
            <a:r>
              <a:rPr lang="en-US" altLang="ko-KR" dirty="0" smtClean="0"/>
              <a:t>Two fields: data and link</a:t>
            </a:r>
          </a:p>
          <a:p>
            <a:pPr lvl="1"/>
            <a:r>
              <a:rPr lang="en-US" altLang="ko-KR" dirty="0" smtClean="0"/>
              <a:t>The data field can be any type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1" y="2924944"/>
            <a:ext cx="831421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57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452</Words>
  <Application>Microsoft Office PowerPoint</Application>
  <PresentationFormat>화면 슬라이드 쇼(4:3)</PresentationFormat>
  <Paragraphs>66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Arial</vt:lpstr>
      <vt:lpstr>굴림</vt:lpstr>
      <vt:lpstr>D2Coding</vt:lpstr>
      <vt:lpstr>맑은 고딕</vt:lpstr>
      <vt:lpstr>Office 테마</vt:lpstr>
      <vt:lpstr>Basic Concepts (Part II)</vt:lpstr>
      <vt:lpstr>Generic Code for ADT</vt:lpstr>
      <vt:lpstr>Pointer to void</vt:lpstr>
      <vt:lpstr>Pointer to void</vt:lpstr>
      <vt:lpstr>Pointer to void</vt:lpstr>
      <vt:lpstr>Pointer to void</vt:lpstr>
      <vt:lpstr>PowerPoint 프레젠테이션</vt:lpstr>
      <vt:lpstr>Function malloc</vt:lpstr>
      <vt:lpstr>Pointer to node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Pointer to function</vt:lpstr>
      <vt:lpstr>PowerPoint 프레젠테이션</vt:lpstr>
      <vt:lpstr>Example: function larger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(Part II)</dc:title>
  <dc:creator>Microsoft Corporation</dc:creator>
  <cp:lastModifiedBy>이도길[ 교수 / 민족문화연구원 ]</cp:lastModifiedBy>
  <cp:revision>248</cp:revision>
  <dcterms:created xsi:type="dcterms:W3CDTF">2006-10-05T04:04:58Z</dcterms:created>
  <dcterms:modified xsi:type="dcterms:W3CDTF">2022-03-14T06:32:08Z</dcterms:modified>
</cp:coreProperties>
</file>