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2"/>
  </p:notesMasterIdLst>
  <p:sldIdLst>
    <p:sldId id="339" r:id="rId2"/>
    <p:sldId id="340" r:id="rId3"/>
    <p:sldId id="256" r:id="rId4"/>
    <p:sldId id="338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1" r:id="rId25"/>
    <p:sldId id="362" r:id="rId26"/>
    <p:sldId id="360" r:id="rId27"/>
    <p:sldId id="363" r:id="rId28"/>
    <p:sldId id="364" r:id="rId29"/>
    <p:sldId id="370" r:id="rId30"/>
    <p:sldId id="365" r:id="rId31"/>
    <p:sldId id="371" r:id="rId32"/>
    <p:sldId id="366" r:id="rId33"/>
    <p:sldId id="367" r:id="rId34"/>
    <p:sldId id="368" r:id="rId35"/>
    <p:sldId id="369" r:id="rId36"/>
    <p:sldId id="372" r:id="rId37"/>
    <p:sldId id="387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4" r:id="rId47"/>
    <p:sldId id="383" r:id="rId48"/>
    <p:sldId id="382" r:id="rId49"/>
    <p:sldId id="385" r:id="rId50"/>
    <p:sldId id="386" r:id="rId5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3"/>
      <p:bold r:id="rId54"/>
    </p:embeddedFont>
    <p:embeddedFont>
      <p:font typeface="D2Coding" panose="020B0609020101020101" pitchFamily="49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Linear Lists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 smtClean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 smtClean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 smtClean="0">
                <a:solidFill>
                  <a:srgbClr val="1F497D">
                    <a:lumMod val="75000"/>
                  </a:srgbClr>
                </a:solidFill>
              </a:rPr>
              <a:t> ed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., by </a:t>
            </a:r>
            <a:r>
              <a:rPr lang="en-US" altLang="ko-KR" sz="1800" dirty="0" smtClean="0">
                <a:solidFill>
                  <a:srgbClr val="1F497D">
                    <a:lumMod val="75000"/>
                  </a:srgbClr>
                </a:solidFill>
              </a:rPr>
              <a:t>Richard 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F. </a:t>
            </a:r>
            <a:r>
              <a:rPr lang="en-US" altLang="ko-KR" sz="1800" dirty="0" err="1" smtClean="0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 smtClean="0">
                <a:solidFill>
                  <a:srgbClr val="1F497D">
                    <a:lumMod val="75000"/>
                  </a:srgbClr>
                </a:solidFill>
              </a:rPr>
              <a:t> &amp; Behrouz 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A. </a:t>
            </a:r>
            <a:r>
              <a:rPr lang="en-US" altLang="ko-KR" sz="1800" dirty="0" err="1" smtClean="0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18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Linked list is a good structure for a list because data are easily inserted and deleted at </a:t>
            </a:r>
            <a:r>
              <a:rPr lang="en-US" altLang="ko-KR" dirty="0"/>
              <a:t>the </a:t>
            </a:r>
            <a:r>
              <a:rPr lang="en-US" altLang="ko-KR" dirty="0" smtClean="0"/>
              <a:t>beginning, in the middle, or </a:t>
            </a:r>
            <a:r>
              <a:rPr lang="en-US" altLang="ko-KR" dirty="0"/>
              <a:t>at the end of the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11" descr="Fig05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68760"/>
            <a:ext cx="7543800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9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 node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Head node structure stores the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head pointer</a:t>
            </a:r>
            <a:r>
              <a:rPr lang="en-US" altLang="ko-KR" dirty="0">
                <a:ea typeface="굴림" panose="020B0600000101010101" pitchFamily="50" charset="-127"/>
              </a:rPr>
              <a:t> and other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data about the list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en-US" altLang="ko-KR" dirty="0" smtClean="0">
                <a:ea typeface="굴림" panose="020B0600000101010101" pitchFamily="50" charset="-127"/>
              </a:rPr>
              <a:t>(known </a:t>
            </a:r>
            <a:r>
              <a:rPr lang="en-US" altLang="ko-KR" dirty="0">
                <a:ea typeface="굴림" panose="020B0600000101010101" pitchFamily="50" charset="-127"/>
              </a:rPr>
              <a:t>as </a:t>
            </a:r>
            <a:r>
              <a:rPr lang="en-US" altLang="ko-KR" dirty="0" smtClean="0">
                <a:solidFill>
                  <a:schemeClr val="tx2"/>
                </a:solidFill>
                <a:ea typeface="굴림" panose="020B0600000101010101" pitchFamily="50" charset="-127"/>
              </a:rPr>
              <a:t>metadata; </a:t>
            </a:r>
            <a:r>
              <a:rPr lang="en-US" altLang="ko-KR" dirty="0" smtClean="0">
                <a:ea typeface="굴림" panose="020B0600000101010101" pitchFamily="50" charset="-127"/>
              </a:rPr>
              <a:t>data about the data)</a:t>
            </a:r>
          </a:p>
          <a:p>
            <a:pPr lvl="2"/>
            <a:r>
              <a:rPr lang="en-US" altLang="ko-KR" dirty="0" smtClean="0">
                <a:ea typeface="굴림" panose="020B0600000101010101" pitchFamily="50" charset="-127"/>
              </a:rPr>
              <a:t>Ex) metadata: count (the number of nodes currently in the list)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 smtClean="0"/>
              <a:t>Data node</a:t>
            </a:r>
          </a:p>
          <a:p>
            <a:pPr lvl="1"/>
            <a:r>
              <a:rPr lang="en-US" altLang="ko-KR" dirty="0" smtClean="0"/>
              <a:t>The data type depends entirely on the application</a:t>
            </a:r>
          </a:p>
          <a:p>
            <a:pPr lvl="1"/>
            <a:r>
              <a:rPr lang="en-US" altLang="ko-KR" dirty="0" smtClean="0"/>
              <a:t>Data node </a:t>
            </a:r>
            <a:r>
              <a:rPr lang="en-US" altLang="ko-KR" dirty="0"/>
              <a:t>includes data </a:t>
            </a:r>
            <a:r>
              <a:rPr lang="en-US" altLang="ko-KR" dirty="0" smtClean="0"/>
              <a:t>fields</a:t>
            </a:r>
          </a:p>
          <a:p>
            <a:pPr lvl="1"/>
            <a:r>
              <a:rPr lang="en-US" altLang="ko-KR" dirty="0" smtClean="0"/>
              <a:t>One </a:t>
            </a:r>
            <a:r>
              <a:rPr lang="en-US" altLang="ko-KR" dirty="0"/>
              <a:t>of the data fields can be a key field </a:t>
            </a:r>
            <a:r>
              <a:rPr lang="en-US" altLang="ko-KR" dirty="0" smtClean="0"/>
              <a:t>for applications that require </a:t>
            </a:r>
            <a:r>
              <a:rPr lang="en-US" altLang="ko-KR" dirty="0"/>
              <a:t>searching by key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073" y="4509120"/>
            <a:ext cx="173316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key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field1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field2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fieldN</a:t>
            </a:r>
            <a:endParaRPr lang="en-US" altLang="ko-KR" dirty="0" smtClean="0"/>
          </a:p>
          <a:p>
            <a:r>
              <a:rPr lang="en-US" altLang="ko-KR" dirty="0" smtClean="0"/>
              <a:t>end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98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11" descr="Fig05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458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78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Create list</a:t>
            </a:r>
            <a:r>
              <a:rPr lang="en-US" altLang="ko-KR" dirty="0" smtClean="0"/>
              <a:t> allocates the head structure and initializes the metadata for the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Picture 11" descr="Fig05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8" y="2564904"/>
            <a:ext cx="8461464" cy="273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10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11" descr="Alg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4" y="1844824"/>
            <a:ext cx="8329017" cy="32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65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 node</a:t>
            </a:r>
          </a:p>
          <a:p>
            <a:pPr lvl="1"/>
            <a:r>
              <a:rPr lang="en-US" altLang="ko-KR" dirty="0" smtClean="0"/>
              <a:t>adds data to a list</a:t>
            </a:r>
          </a:p>
          <a:p>
            <a:pPr lvl="1"/>
            <a:r>
              <a:rPr lang="en-US" altLang="ko-KR" dirty="0" smtClean="0"/>
              <a:t>We need only its logical predecessor to insert a node into the list</a:t>
            </a:r>
          </a:p>
          <a:p>
            <a:pPr lvl="1"/>
            <a:r>
              <a:rPr lang="en-US" altLang="ko-KR" dirty="0" smtClean="0"/>
              <a:t>Three steps:</a:t>
            </a:r>
          </a:p>
          <a:p>
            <a:pPr lvl="2"/>
            <a:r>
              <a:rPr lang="en-US" altLang="ko-KR" dirty="0" smtClean="0"/>
              <a:t>Allocate memory for the new node and move data to the node</a:t>
            </a:r>
          </a:p>
          <a:p>
            <a:pPr lvl="2"/>
            <a:r>
              <a:rPr lang="en-US" altLang="ko-KR" dirty="0" smtClean="0"/>
              <a:t>Point the new node to its successor</a:t>
            </a:r>
          </a:p>
          <a:p>
            <a:pPr lvl="2"/>
            <a:r>
              <a:rPr lang="en-US" altLang="ko-KR" dirty="0" smtClean="0"/>
              <a:t>Point the new node’s predecessor to the new node</a:t>
            </a:r>
          </a:p>
          <a:p>
            <a:pPr lvl="1"/>
            <a:r>
              <a:rPr lang="en-US" altLang="ko-KR" dirty="0" smtClean="0"/>
              <a:t>These steps appear to be simple, but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39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into Empty List</a:t>
            </a:r>
          </a:p>
          <a:p>
            <a:pPr lvl="1"/>
            <a:r>
              <a:rPr lang="en-US" altLang="ko-KR" dirty="0"/>
              <a:t>When the head pointer of the list is null, the list is empty.</a:t>
            </a:r>
          </a:p>
          <a:p>
            <a:pPr lvl="1"/>
            <a:r>
              <a:rPr lang="en-US" altLang="ko-KR" dirty="0"/>
              <a:t>To add a new node, the list header pointer should be assigned the address of the allocated node and make sure that </a:t>
            </a:r>
            <a:r>
              <a:rPr lang="en-US" altLang="ko-KR" dirty="0" smtClean="0"/>
              <a:t>its </a:t>
            </a:r>
            <a:r>
              <a:rPr lang="en-US" altLang="ko-KR" dirty="0"/>
              <a:t>link field is a null pointer.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11" descr="Fig05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15837"/>
            <a:ext cx="5936704" cy="371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8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at Beginning</a:t>
            </a:r>
          </a:p>
          <a:p>
            <a:pPr lvl="1"/>
            <a:r>
              <a:rPr lang="en-US" altLang="ko-KR" dirty="0"/>
              <a:t>A new node is added before the first node of the list.</a:t>
            </a:r>
          </a:p>
          <a:p>
            <a:pPr lvl="1"/>
            <a:r>
              <a:rPr lang="en-US" altLang="ko-KR" dirty="0" smtClean="0"/>
              <a:t>Determine that addition is at the beginning of the list by testing the predecessor pointer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the predecessor pointer is a null pointer, there is no predecessor, so we are at the beginning of the list. </a:t>
            </a:r>
          </a:p>
          <a:p>
            <a:pPr lvl="1"/>
            <a:r>
              <a:rPr lang="en-US" altLang="ko-KR" dirty="0"/>
              <a:t>Point the new node to the first node of the list and then set the head pointer to point to the new first node. </a:t>
            </a:r>
          </a:p>
          <a:p>
            <a:pPr lvl="1"/>
            <a:r>
              <a:rPr lang="en-US" altLang="ko-KR" dirty="0" smtClean="0"/>
              <a:t>Logically </a:t>
            </a:r>
            <a:r>
              <a:rPr lang="en-US" altLang="ko-KR" dirty="0"/>
              <a:t>inserting into an empty list is same as inserting a the beginning.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7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at Beginning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11" descr="Fig05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16261"/>
            <a:ext cx="6400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9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Insert in </a:t>
            </a:r>
            <a:r>
              <a:rPr lang="en-US" altLang="ko-KR" dirty="0" smtClean="0">
                <a:ea typeface="굴림" panose="020B0600000101010101" pitchFamily="50" charset="-127"/>
              </a:rPr>
              <a:t>Middle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When we add a node anywhere in the middle of the list, the predecessor pointer contains an </a:t>
            </a:r>
            <a:r>
              <a:rPr lang="en-US" altLang="ko-KR" dirty="0" smtClean="0">
                <a:ea typeface="굴림" panose="020B0600000101010101" pitchFamily="50" charset="-127"/>
              </a:rPr>
              <a:t>address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Point the new node to </a:t>
            </a:r>
            <a:r>
              <a:rPr lang="en-US" altLang="ko-KR" dirty="0" smtClean="0">
                <a:ea typeface="굴림" panose="020B0600000101010101" pitchFamily="50" charset="-127"/>
              </a:rPr>
              <a:t>its </a:t>
            </a:r>
            <a:r>
              <a:rPr lang="en-US" altLang="ko-KR" dirty="0">
                <a:ea typeface="굴림" panose="020B0600000101010101" pitchFamily="50" charset="-127"/>
              </a:rPr>
              <a:t>successor and then point </a:t>
            </a:r>
            <a:r>
              <a:rPr lang="en-US" altLang="ko-KR" dirty="0" smtClean="0">
                <a:ea typeface="굴림" panose="020B0600000101010101" pitchFamily="50" charset="-127"/>
              </a:rPr>
              <a:t>its </a:t>
            </a:r>
            <a:r>
              <a:rPr lang="en-US" altLang="ko-KR" dirty="0">
                <a:ea typeface="굴림" panose="020B0600000101010101" pitchFamily="50" charset="-127"/>
              </a:rPr>
              <a:t>predecessor to the new node. The address of the new node’s successor can be found in the predecessor’s link field.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11" descr="Fig05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60" y="3404915"/>
            <a:ext cx="6083880" cy="331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Linear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chemeClr val="tx2"/>
                </a:solidFill>
              </a:rPr>
              <a:t>linear list </a:t>
            </a:r>
            <a:r>
              <a:rPr lang="en-US" altLang="ko-KR" dirty="0" smtClean="0"/>
              <a:t>is a list in which each element has a unique successor</a:t>
            </a:r>
            <a:endParaRPr lang="en-US" altLang="ko-KR" dirty="0"/>
          </a:p>
          <a:p>
            <a:r>
              <a:rPr lang="en-US" altLang="ko-KR" dirty="0" smtClean="0"/>
              <a:t>Linear lists</a:t>
            </a:r>
          </a:p>
          <a:p>
            <a:pPr lvl="1"/>
            <a:r>
              <a:rPr lang="en-US" altLang="ko-KR" dirty="0" smtClean="0"/>
              <a:t>Restricted lists</a:t>
            </a:r>
          </a:p>
          <a:p>
            <a:pPr lvl="1"/>
            <a:r>
              <a:rPr lang="en-US" altLang="ko-KR" dirty="0" smtClean="0"/>
              <a:t>General lists</a:t>
            </a:r>
            <a:endParaRPr lang="en-US" altLang="ko-KR" dirty="0"/>
          </a:p>
          <a:p>
            <a:r>
              <a:rPr lang="en-US" altLang="ko-KR" dirty="0" smtClean="0"/>
              <a:t>Restricted lists</a:t>
            </a:r>
          </a:p>
          <a:p>
            <a:pPr lvl="1"/>
            <a:r>
              <a:rPr lang="en-US" altLang="ko-KR" dirty="0" smtClean="0"/>
              <a:t>Addition and deletion of data are restricted to the ends of the list</a:t>
            </a:r>
          </a:p>
          <a:p>
            <a:pPr lvl="1"/>
            <a:r>
              <a:rPr lang="en-US" altLang="ko-KR" dirty="0" smtClean="0"/>
              <a:t>LIFO(last in-first out) list (stack)</a:t>
            </a:r>
          </a:p>
          <a:p>
            <a:pPr lvl="1"/>
            <a:r>
              <a:rPr lang="en-US" altLang="ko-KR" dirty="0" smtClean="0"/>
              <a:t>FIFO(first in-first out) list (queue)</a:t>
            </a:r>
          </a:p>
          <a:p>
            <a:r>
              <a:rPr lang="en-US" altLang="ko-KR" dirty="0" smtClean="0"/>
              <a:t>General lists</a:t>
            </a:r>
          </a:p>
          <a:p>
            <a:pPr lvl="1"/>
            <a:r>
              <a:rPr lang="en-US" altLang="ko-KR" dirty="0" smtClean="0"/>
              <a:t>Data can be inserted or deleted anywhere in the list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5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Fig05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40968"/>
            <a:ext cx="655320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Insert at End</a:t>
            </a:r>
          </a:p>
          <a:p>
            <a:pPr lvl="1"/>
            <a:r>
              <a:rPr lang="en-US" altLang="ko-KR" sz="1800" dirty="0"/>
              <a:t>When adding at the end of the list, we only need to point the predecessor to the new node. There is no successor</a:t>
            </a:r>
          </a:p>
          <a:p>
            <a:pPr lvl="1"/>
            <a:r>
              <a:rPr lang="en-US" altLang="ko-KR" sz="1800" dirty="0"/>
              <a:t>The new node’s link field should be set to null pointer. Also, the last node in the list has a null pointer. If we use this pointer rather than a null pointer constant, the code becomes same as the inserting in the middle.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 Node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Picture 11" descr="Alg05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9" y="1268760"/>
            <a:ext cx="7325841" cy="515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en-US" altLang="ko-KR" dirty="0" smtClean="0"/>
              <a:t>Node algorithm</a:t>
            </a:r>
          </a:p>
          <a:p>
            <a:pPr lvl="1"/>
            <a:r>
              <a:rPr lang="en-US" altLang="ko-KR" dirty="0" smtClean="0"/>
              <a:t>Logically removes </a:t>
            </a:r>
            <a:r>
              <a:rPr lang="en-US" altLang="ko-KR" dirty="0"/>
              <a:t>a node from the list by changing pointers and then physically deleting the node from dynamic memory. </a:t>
            </a:r>
          </a:p>
          <a:p>
            <a:pPr lvl="1"/>
            <a:r>
              <a:rPr lang="en-US" altLang="ko-KR" dirty="0"/>
              <a:t>Locate the node to be deleted by knowing </a:t>
            </a:r>
            <a:r>
              <a:rPr lang="en-US" altLang="ko-KR" dirty="0" smtClean="0"/>
              <a:t>its </a:t>
            </a:r>
            <a:r>
              <a:rPr lang="en-US" altLang="ko-KR" dirty="0"/>
              <a:t>address and </a:t>
            </a:r>
            <a:r>
              <a:rPr lang="en-US" altLang="ko-KR" dirty="0" smtClean="0"/>
              <a:t>its </a:t>
            </a:r>
            <a:r>
              <a:rPr lang="en-US" altLang="ko-KR" dirty="0"/>
              <a:t>predecessor’s address.</a:t>
            </a:r>
          </a:p>
          <a:p>
            <a:pPr lvl="1"/>
            <a:r>
              <a:rPr lang="en-US" altLang="ko-KR" dirty="0"/>
              <a:t>Change the predecessor’s link field to point to the deleted node’s </a:t>
            </a:r>
            <a:r>
              <a:rPr lang="en-US" altLang="ko-KR" dirty="0" smtClean="0"/>
              <a:t>successor</a:t>
            </a:r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then recycle the node back to dynamic memory.</a:t>
            </a:r>
          </a:p>
          <a:p>
            <a:r>
              <a:rPr lang="en-US" altLang="ko-KR" dirty="0"/>
              <a:t>If deleting the only node in the list, results in empty list and set the head to a null </a:t>
            </a:r>
            <a:r>
              <a:rPr lang="en-US" altLang="ko-KR" dirty="0" smtClean="0"/>
              <a:t>pointer</a:t>
            </a:r>
            <a:endParaRPr lang="en-US" altLang="ko-KR" dirty="0"/>
          </a:p>
          <a:p>
            <a:r>
              <a:rPr lang="en-US" altLang="ko-KR" dirty="0" smtClean="0"/>
              <a:t>The delete situations</a:t>
            </a:r>
          </a:p>
          <a:p>
            <a:pPr lvl="1"/>
            <a:r>
              <a:rPr lang="en-US" altLang="ko-KR" dirty="0" smtClean="0"/>
              <a:t>The only node, the first node, a node in the middle, or the last node </a:t>
            </a:r>
            <a:r>
              <a:rPr lang="en-US" altLang="ko-KR" dirty="0"/>
              <a:t>of the list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9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Fi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599487"/>
            <a:ext cx="5976664" cy="412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First Node</a:t>
            </a:r>
          </a:p>
          <a:p>
            <a:pPr lvl="1"/>
            <a:r>
              <a:rPr lang="en-US" altLang="ko-KR" dirty="0"/>
              <a:t>When deleting first node, the head pointer must be reset to point to the node’s successor and then recycle the memory for the deleted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9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General Delete Case</a:t>
            </a:r>
          </a:p>
          <a:p>
            <a:pPr lvl="1"/>
            <a:r>
              <a:rPr lang="en-US" altLang="ko-KR" dirty="0"/>
              <a:t>Deleting in the middle or at the end is a general </a:t>
            </a:r>
            <a:r>
              <a:rPr lang="en-US" altLang="ko-KR" dirty="0" smtClean="0"/>
              <a:t>case</a:t>
            </a:r>
            <a:endParaRPr lang="en-US" altLang="ko-KR" dirty="0"/>
          </a:p>
          <a:p>
            <a:pPr lvl="1"/>
            <a:r>
              <a:rPr lang="en-US" altLang="ko-KR" dirty="0"/>
              <a:t>Simply point the predecessor node to the successor of the node being deleted.</a:t>
            </a:r>
          </a:p>
          <a:p>
            <a:pPr lvl="1"/>
            <a:r>
              <a:rPr lang="en-US" altLang="ko-KR" dirty="0"/>
              <a:t>When the node being deleted is the last node of the list, </a:t>
            </a:r>
            <a:r>
              <a:rPr lang="en-US" altLang="ko-KR" dirty="0" smtClean="0"/>
              <a:t>its </a:t>
            </a:r>
            <a:r>
              <a:rPr lang="en-US" altLang="ko-KR" dirty="0"/>
              <a:t>null pointer is moved to the predecessor’s link field, making the predecessor the new logical end of the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2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General Delete Case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Picture 11" descr="Fig05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1628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0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Delete Node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We may copy the deleted node’s data to a data out area in the calling program.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Picture 11" descr="Alg05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" y="1268760"/>
            <a:ext cx="7602538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4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List </a:t>
            </a:r>
            <a:r>
              <a:rPr lang="en-US" altLang="ko-KR" dirty="0" smtClean="0">
                <a:ea typeface="굴림" panose="020B0600000101010101" pitchFamily="50" charset="-127"/>
              </a:rPr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A list </a:t>
            </a:r>
            <a:r>
              <a:rPr lang="en-US" altLang="ko-KR" dirty="0" smtClean="0">
                <a:ea typeface="굴림" panose="020B0600000101010101" pitchFamily="50" charset="-127"/>
              </a:rPr>
              <a:t>search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is </a:t>
            </a:r>
            <a:r>
              <a:rPr lang="en-US" altLang="ko-KR" dirty="0">
                <a:ea typeface="굴림" panose="020B0600000101010101" pitchFamily="50" charset="-127"/>
              </a:rPr>
              <a:t>used </a:t>
            </a:r>
            <a:r>
              <a:rPr lang="en-US" altLang="ko-KR" u="sng" dirty="0">
                <a:ea typeface="굴림" panose="020B0600000101010101" pitchFamily="50" charset="-127"/>
              </a:rPr>
              <a:t>to locate data in a list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 insert data, we need to know the logical predecessor to the new data.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 delete data, we need to find the node to be deleted and identify its logical predecessor.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 retrieve data from a list, we need to search the list and find the data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/>
              <a:t>We must use a </a:t>
            </a:r>
            <a:r>
              <a:rPr lang="en-US" altLang="ko-KR" dirty="0">
                <a:solidFill>
                  <a:schemeClr val="tx2"/>
                </a:solidFill>
              </a:rPr>
              <a:t>sequential search</a:t>
            </a:r>
            <a:r>
              <a:rPr lang="en-US" altLang="ko-KR" dirty="0"/>
              <a:t> because there is no physical relationship among the nodes.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smtClean="0">
                <a:solidFill>
                  <a:schemeClr val="tx2"/>
                </a:solidFill>
              </a:rPr>
              <a:t>classic sequential search</a:t>
            </a:r>
            <a:r>
              <a:rPr lang="en-US" altLang="ko-KR" dirty="0" smtClean="0"/>
              <a:t> </a:t>
            </a:r>
            <a:r>
              <a:rPr lang="en-US" altLang="ko-KR" dirty="0"/>
              <a:t>returns the location of an element when it is found and the address of the last element when it is not found.</a:t>
            </a:r>
          </a:p>
          <a:p>
            <a:pPr lvl="1"/>
            <a:r>
              <a:rPr lang="en-US" altLang="ko-KR" dirty="0"/>
              <a:t>Because </a:t>
            </a:r>
            <a:r>
              <a:rPr lang="en-US" altLang="ko-KR" dirty="0">
                <a:solidFill>
                  <a:schemeClr val="tx2"/>
                </a:solidFill>
              </a:rPr>
              <a:t>the list is ordered</a:t>
            </a:r>
            <a:r>
              <a:rPr lang="en-US" altLang="ko-KR" dirty="0"/>
              <a:t>, we need to return the location of the element </a:t>
            </a:r>
            <a:r>
              <a:rPr lang="en-US" altLang="ko-KR" u="sng" dirty="0"/>
              <a:t>when it is found</a:t>
            </a:r>
            <a:r>
              <a:rPr lang="en-US" altLang="ko-KR" dirty="0"/>
              <a:t> and the location </a:t>
            </a:r>
            <a:r>
              <a:rPr lang="en-US" altLang="ko-KR" i="1" dirty="0"/>
              <a:t>where it should be placed</a:t>
            </a:r>
            <a:r>
              <a:rPr lang="en-US" altLang="ko-KR" dirty="0"/>
              <a:t> </a:t>
            </a:r>
            <a:r>
              <a:rPr lang="en-US" altLang="ko-KR" u="sng" dirty="0"/>
              <a:t>when it is not found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308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List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a target </a:t>
            </a:r>
            <a:r>
              <a:rPr lang="en-US" altLang="ko-KR" dirty="0">
                <a:solidFill>
                  <a:schemeClr val="tx2"/>
                </a:solidFill>
              </a:rPr>
              <a:t>key</a:t>
            </a:r>
            <a:r>
              <a:rPr lang="en-US" altLang="ko-KR" dirty="0"/>
              <a:t>, the ordered list search attempts to locate the requested node in the list.</a:t>
            </a:r>
          </a:p>
          <a:p>
            <a:r>
              <a:rPr lang="en-US" altLang="ko-KR" dirty="0"/>
              <a:t>To search a list on a </a:t>
            </a:r>
            <a:r>
              <a:rPr lang="en-US" altLang="ko-KR" dirty="0">
                <a:solidFill>
                  <a:schemeClr val="tx2"/>
                </a:solidFill>
              </a:rPr>
              <a:t>key</a:t>
            </a:r>
            <a:r>
              <a:rPr lang="en-US" altLang="ko-KR" dirty="0" smtClean="0"/>
              <a:t>, </a:t>
            </a:r>
            <a:r>
              <a:rPr lang="en-US" altLang="ko-KR" dirty="0"/>
              <a:t>we need a </a:t>
            </a:r>
            <a:r>
              <a:rPr lang="en-US" altLang="ko-KR" dirty="0">
                <a:solidFill>
                  <a:schemeClr val="tx2"/>
                </a:solidFill>
              </a:rPr>
              <a:t>key field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simple lists the key and the data can be the same field.</a:t>
            </a:r>
          </a:p>
          <a:p>
            <a:r>
              <a:rPr lang="en-US" altLang="ko-KR" dirty="0"/>
              <a:t>If a node in the list matches the target value, the search returns </a:t>
            </a:r>
            <a:r>
              <a:rPr lang="en-US" altLang="ko-KR" dirty="0">
                <a:solidFill>
                  <a:schemeClr val="tx2"/>
                </a:solidFill>
              </a:rPr>
              <a:t>true</a:t>
            </a:r>
            <a:r>
              <a:rPr lang="en-US" altLang="ko-KR" dirty="0"/>
              <a:t>; if there are no key matches, it returns </a:t>
            </a:r>
            <a:r>
              <a:rPr lang="en-US" altLang="ko-KR" dirty="0">
                <a:solidFill>
                  <a:schemeClr val="tx2"/>
                </a:solidFill>
              </a:rPr>
              <a:t>false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97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Picture 11" descr="Fig05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16" y="2214262"/>
            <a:ext cx="6384168" cy="44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151472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Start at the beginning of the list and search until the target value is not greater than the current node’s key.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굴림" panose="020B0600000101010101" pitchFamily="50" charset="-127"/>
              </a:rPr>
              <a:t>At </a:t>
            </a:r>
            <a:r>
              <a:rPr lang="en-US" altLang="ko-KR" dirty="0">
                <a:ea typeface="굴림" panose="020B0600000101010101" pitchFamily="50" charset="-127"/>
              </a:rPr>
              <a:t>this point the target is either less than or </a:t>
            </a:r>
            <a:r>
              <a:rPr lang="en-US" altLang="ko-KR" dirty="0" smtClean="0">
                <a:ea typeface="굴림" panose="020B0600000101010101" pitchFamily="50" charset="-127"/>
              </a:rPr>
              <a:t>equal </a:t>
            </a:r>
            <a:r>
              <a:rPr lang="en-US" altLang="ko-KR" dirty="0">
                <a:ea typeface="굴림" panose="020B0600000101010101" pitchFamily="50" charset="-127"/>
              </a:rPr>
              <a:t>to the current node’s key while the predecessor is pointing to the node immediately before the current nodes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the current node and return true if the target value is equal to the list value or false if it is less and terminate the search. </a:t>
            </a:r>
          </a:p>
        </p:txBody>
      </p:sp>
    </p:spTree>
    <p:extLst>
      <p:ext uri="{BB962C8B-B14F-4D97-AF65-F5344CB8AC3E}">
        <p14:creationId xmlns:p14="http://schemas.microsoft.com/office/powerpoint/2010/main" val="1582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General Linear Lists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List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6" name="Picture 11" descr="Tbl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087816" cy="37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66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Picture 11" descr="Alg05-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44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Alg05-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685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16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Retrieve </a:t>
            </a:r>
            <a:r>
              <a:rPr lang="en-US" altLang="ko-KR" dirty="0" smtClean="0">
                <a:ea typeface="굴림" panose="020B0600000101010101" pitchFamily="50" charset="-127"/>
              </a:rPr>
              <a:t>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ea typeface="굴림" panose="020B0600000101010101" pitchFamily="50" charset="-127"/>
              </a:rPr>
              <a:t>Retrieve </a:t>
            </a:r>
            <a:r>
              <a:rPr lang="en-US" altLang="ko-KR" sz="2000" dirty="0" smtClean="0">
                <a:ea typeface="굴림" panose="020B0600000101010101" pitchFamily="50" charset="-127"/>
              </a:rPr>
              <a:t>node</a:t>
            </a:r>
          </a:p>
          <a:p>
            <a:pPr lvl="1">
              <a:spcBef>
                <a:spcPct val="50000"/>
              </a:spcBef>
            </a:pPr>
            <a:r>
              <a:rPr lang="en-US" altLang="ko-KR" sz="1800" dirty="0" smtClean="0">
                <a:ea typeface="굴림" panose="020B0600000101010101" pitchFamily="50" charset="-127"/>
              </a:rPr>
              <a:t>uses </a:t>
            </a:r>
            <a:r>
              <a:rPr lang="en-US" altLang="ko-KR" sz="1800" dirty="0">
                <a:solidFill>
                  <a:schemeClr val="tx2"/>
                </a:solidFill>
                <a:ea typeface="굴림" panose="020B0600000101010101" pitchFamily="50" charset="-127"/>
              </a:rPr>
              <a:t>search node</a:t>
            </a:r>
            <a:r>
              <a:rPr lang="en-US" altLang="ko-KR" sz="1800" dirty="0">
                <a:ea typeface="굴림" panose="020B0600000101010101" pitchFamily="50" charset="-127"/>
              </a:rPr>
              <a:t> to locate the data in the </a:t>
            </a:r>
            <a:r>
              <a:rPr lang="en-US" altLang="ko-KR" sz="1800" dirty="0" smtClean="0">
                <a:ea typeface="굴림" panose="020B0600000101010101" pitchFamily="50" charset="-127"/>
              </a:rPr>
              <a:t>list 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1">
              <a:spcBef>
                <a:spcPct val="50000"/>
              </a:spcBef>
            </a:pPr>
            <a:r>
              <a:rPr lang="en-US" altLang="ko-KR" sz="1800" dirty="0">
                <a:ea typeface="굴림" panose="020B0600000101010101" pitchFamily="50" charset="-127"/>
              </a:rPr>
              <a:t>If the data are found, it moves the data to the output area in the calling module and returns true.</a:t>
            </a:r>
          </a:p>
          <a:p>
            <a:pPr lvl="1">
              <a:spcBef>
                <a:spcPct val="50000"/>
              </a:spcBef>
            </a:pPr>
            <a:r>
              <a:rPr lang="en-US" altLang="ko-KR" sz="1800" dirty="0">
                <a:ea typeface="굴림" panose="020B0600000101010101" pitchFamily="50" charset="-127"/>
              </a:rPr>
              <a:t>If data are not found, returns false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" name="Picture 13" descr="Alg05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53" y="3212976"/>
            <a:ext cx="6952623" cy="350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Empty </a:t>
            </a:r>
            <a:r>
              <a:rPr lang="en-US" altLang="ko-KR" dirty="0" smtClean="0">
                <a:ea typeface="굴림" panose="020B0600000101010101" pitchFamily="50" charset="-127"/>
              </a:rPr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simple module that returns true or false indicating that there are data in the list or the list is empty.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Picture 11" descr="Alg05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8" y="2726046"/>
            <a:ext cx="7647384" cy="36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Full </a:t>
            </a:r>
            <a:r>
              <a:rPr lang="en-US" altLang="ko-KR" dirty="0" smtClean="0">
                <a:ea typeface="굴림" panose="020B0600000101010101" pitchFamily="50" charset="-127"/>
              </a:rPr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Very few languages provide </a:t>
            </a:r>
            <a:r>
              <a:rPr lang="en-US" altLang="ko-KR" dirty="0">
                <a:ea typeface="굴림" panose="020B0600000101010101" pitchFamily="50" charset="-127"/>
              </a:rPr>
              <a:t>how much memory is left in dynamic </a:t>
            </a:r>
            <a:r>
              <a:rPr lang="en-US" altLang="ko-KR" dirty="0" smtClean="0">
                <a:ea typeface="굴림" panose="020B0600000101010101" pitchFamily="50" charset="-127"/>
              </a:rPr>
              <a:t>memory - </a:t>
            </a:r>
            <a:r>
              <a:rPr lang="en-US" altLang="ko-KR" dirty="0">
                <a:ea typeface="굴림" panose="020B0600000101010101" pitchFamily="50" charset="-127"/>
              </a:rPr>
              <a:t>C does </a:t>
            </a:r>
            <a:r>
              <a:rPr lang="en-US" altLang="ko-KR" dirty="0" smtClean="0">
                <a:ea typeface="굴림" panose="020B0600000101010101" pitchFamily="50" charset="-127"/>
              </a:rPr>
              <a:t>not 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Picture 11" descr="Alg05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" y="2447139"/>
            <a:ext cx="8364538" cy="36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83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List </a:t>
            </a:r>
            <a:r>
              <a:rPr lang="en-US" altLang="ko-KR" dirty="0" smtClean="0">
                <a:ea typeface="굴림" panose="020B0600000101010101" pitchFamily="50" charset="-127"/>
              </a:rPr>
              <a:t>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List count returns the number of nodes in the current </a:t>
            </a:r>
            <a:r>
              <a:rPr lang="en-US" altLang="ko-KR" dirty="0" smtClean="0">
                <a:ea typeface="굴림" panose="020B0600000101010101" pitchFamily="50" charset="-127"/>
              </a:rPr>
              <a:t>nodes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It is necessary because the calling module has no direct access to the list structure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5" name="Picture 11" descr="Alg05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" y="2959323"/>
            <a:ext cx="8583613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45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Traverse </a:t>
            </a:r>
            <a:r>
              <a:rPr lang="en-US" altLang="ko-KR" dirty="0" smtClean="0">
                <a:ea typeface="굴림" panose="020B0600000101010101" pitchFamily="50" charset="-127"/>
              </a:rPr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Traversal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starts </a:t>
            </a:r>
            <a:r>
              <a:rPr lang="en-US" altLang="ko-KR" dirty="0">
                <a:ea typeface="굴림" panose="020B0600000101010101" pitchFamily="50" charset="-127"/>
              </a:rPr>
              <a:t>at the first node and examines each node in the succession until the last node has been </a:t>
            </a:r>
            <a:r>
              <a:rPr lang="en-US" altLang="ko-KR" dirty="0" smtClean="0">
                <a:ea typeface="굴림" panose="020B0600000101010101" pitchFamily="50" charset="-127"/>
              </a:rPr>
              <a:t>processed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Any application that requires that the entire list be processed uses a traversal</a:t>
            </a:r>
          </a:p>
          <a:p>
            <a:pPr lvl="2"/>
            <a:r>
              <a:rPr lang="en-US" altLang="ko-KR" dirty="0" smtClean="0">
                <a:ea typeface="굴림" panose="020B0600000101010101" pitchFamily="50" charset="-127"/>
              </a:rPr>
              <a:t>Ex) changing a value in each node, printing the list, summing a field in the list, calculating the average, etc.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We need a walking pointer (a pointer that moves from node to node as each element is processed)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" name="Picture 11" descr="Fig05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29955"/>
            <a:ext cx="6056313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56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5" name="Picture 11" descr="Alg05-0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24" y="111968"/>
            <a:ext cx="7239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Alg05-0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4" y="2321768"/>
            <a:ext cx="7848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24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Destroy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7" name="Picture 12" descr="Alg05-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10" y="4380682"/>
            <a:ext cx="6840397" cy="2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Alg05-1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35485"/>
            <a:ext cx="6835300" cy="161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ea typeface="굴림" panose="020B0600000101010101" pitchFamily="50" charset="-127"/>
              </a:rPr>
              <a:t>When the list is no longer needed and the application is not done, the list should be destroyed.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ea typeface="굴림" panose="020B0600000101010101" pitchFamily="50" charset="-127"/>
              </a:rPr>
              <a:t>Destroy </a:t>
            </a:r>
            <a:r>
              <a:rPr lang="en-US" altLang="ko-KR" sz="2000" dirty="0" smtClean="0">
                <a:ea typeface="굴림" panose="020B0600000101010101" pitchFamily="50" charset="-127"/>
              </a:rPr>
              <a:t>list</a:t>
            </a:r>
          </a:p>
          <a:p>
            <a:pPr lvl="1">
              <a:spcBef>
                <a:spcPct val="50000"/>
              </a:spcBef>
            </a:pPr>
            <a:r>
              <a:rPr lang="en-US" altLang="ko-KR" sz="1800" dirty="0" smtClean="0">
                <a:ea typeface="굴림" panose="020B0600000101010101" pitchFamily="50" charset="-127"/>
              </a:rPr>
              <a:t>deletes </a:t>
            </a:r>
            <a:r>
              <a:rPr lang="en-US" altLang="ko-KR" sz="1800" dirty="0">
                <a:ea typeface="굴림" panose="020B0600000101010101" pitchFamily="50" charset="-127"/>
              </a:rPr>
              <a:t>any nodes still in the list and recycles their memory and set the metadata to a null list </a:t>
            </a:r>
            <a:r>
              <a:rPr lang="en-US" altLang="ko-KR" sz="1800" dirty="0" smtClean="0">
                <a:ea typeface="굴림" panose="020B0600000101010101" pitchFamily="50" charset="-127"/>
              </a:rPr>
              <a:t>condition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101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Complex Implementations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Singly linked list</a:t>
            </a:r>
          </a:p>
          <a:p>
            <a:pPr lvl="1"/>
            <a:r>
              <a:rPr lang="en-US" altLang="ko-KR" dirty="0" smtClean="0"/>
              <a:t>It contains only one link to a single successor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Three other implementations:</a:t>
            </a:r>
          </a:p>
          <a:p>
            <a:pPr lvl="1"/>
            <a:r>
              <a:rPr lang="en-US" altLang="ko-KR" dirty="0" smtClean="0"/>
              <a:t>Circularly linked list</a:t>
            </a:r>
          </a:p>
          <a:p>
            <a:pPr lvl="1"/>
            <a:r>
              <a:rPr lang="en-US" altLang="ko-KR" dirty="0" smtClean="0"/>
              <a:t>Doubly linked list</a:t>
            </a:r>
          </a:p>
          <a:p>
            <a:pPr lvl="1"/>
            <a:r>
              <a:rPr lang="en-US" altLang="ko-KR" dirty="0" smtClean="0"/>
              <a:t>Multilinked list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46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 linear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general linear list</a:t>
            </a:r>
          </a:p>
          <a:p>
            <a:pPr lvl="1"/>
            <a:r>
              <a:rPr lang="en-US" altLang="ko-KR" dirty="0" smtClean="0"/>
              <a:t>A list in which </a:t>
            </a:r>
            <a:r>
              <a:rPr lang="en-US" altLang="ko-KR" dirty="0" smtClean="0">
                <a:solidFill>
                  <a:schemeClr val="tx2"/>
                </a:solidFill>
              </a:rPr>
              <a:t>operations</a:t>
            </a:r>
            <a:r>
              <a:rPr lang="en-US" altLang="ko-KR" dirty="0" smtClean="0"/>
              <a:t>, such as retrievals, insertions, changes, and deletions, can be done </a:t>
            </a:r>
            <a:r>
              <a:rPr lang="en-US" altLang="ko-KR" u="sng" dirty="0" smtClean="0"/>
              <a:t>anywhere</a:t>
            </a:r>
            <a:r>
              <a:rPr lang="en-US" altLang="ko-KR" dirty="0" smtClean="0"/>
              <a:t> in the list</a:t>
            </a:r>
          </a:p>
          <a:p>
            <a:pPr lvl="2"/>
            <a:r>
              <a:rPr lang="en-US" altLang="ko-KR" dirty="0" smtClean="0"/>
              <a:t>At the beginning , in the middle, or at the end of the list</a:t>
            </a:r>
          </a:p>
          <a:p>
            <a:r>
              <a:rPr lang="en-US" altLang="ko-KR" dirty="0" smtClean="0"/>
              <a:t>Basic operations</a:t>
            </a:r>
          </a:p>
          <a:p>
            <a:pPr lvl="1"/>
            <a:r>
              <a:rPr lang="en-US" altLang="ko-KR" dirty="0" smtClean="0"/>
              <a:t>Insertion</a:t>
            </a:r>
          </a:p>
          <a:p>
            <a:pPr lvl="1"/>
            <a:r>
              <a:rPr lang="en-US" altLang="ko-KR" dirty="0" smtClean="0"/>
              <a:t>Deletion</a:t>
            </a:r>
          </a:p>
          <a:p>
            <a:pPr lvl="1"/>
            <a:r>
              <a:rPr lang="en-US" altLang="ko-KR" dirty="0" smtClean="0"/>
              <a:t>Retrieval</a:t>
            </a:r>
          </a:p>
          <a:p>
            <a:pPr lvl="1"/>
            <a:r>
              <a:rPr lang="en-US" altLang="ko-KR" dirty="0" smtClean="0"/>
              <a:t>Traversal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37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Circularly </a:t>
            </a:r>
            <a:r>
              <a:rPr lang="en-US" altLang="ko-KR" dirty="0" smtClean="0"/>
              <a:t>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Circularly linked </a:t>
            </a:r>
            <a:r>
              <a:rPr lang="en-US" altLang="ko-KR" dirty="0" smtClean="0"/>
              <a:t>lists</a:t>
            </a:r>
            <a:endParaRPr lang="en-US" altLang="ko-KR" dirty="0"/>
          </a:p>
          <a:p>
            <a:pPr lvl="1"/>
            <a:r>
              <a:rPr lang="en-US" altLang="ko-KR" dirty="0" smtClean="0"/>
              <a:t>The last node’s link points to the first node of the list</a:t>
            </a:r>
          </a:p>
          <a:p>
            <a:pPr lvl="1"/>
            <a:r>
              <a:rPr lang="en-US" altLang="ko-KR" dirty="0" smtClean="0"/>
              <a:t>are primarily used in lists that allow access to nodes in the middle of the list without starting at the beginning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5" name="Picture 11" descr="Fig05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501008"/>
            <a:ext cx="8305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12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Circularly 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Insertion and deletion from a circularly linked list</a:t>
            </a:r>
          </a:p>
          <a:p>
            <a:pPr lvl="1"/>
            <a:r>
              <a:rPr lang="en-US" altLang="ko-KR" dirty="0" smtClean="0"/>
              <a:t>Follow the same logic patterns used in a singly linked list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except</a:t>
            </a:r>
            <a:r>
              <a:rPr lang="en-US" altLang="ko-KR" dirty="0" smtClean="0"/>
              <a:t> that the last node points to the first node.</a:t>
            </a:r>
          </a:p>
          <a:p>
            <a:pPr lvl="1"/>
            <a:r>
              <a:rPr lang="en-US" altLang="ko-KR" dirty="0" smtClean="0"/>
              <a:t>Therefore, when inserting or deleting the last node, we must point the link field to the first node</a:t>
            </a:r>
          </a:p>
          <a:p>
            <a:r>
              <a:rPr lang="en-US" altLang="ko-KR" dirty="0" smtClean="0"/>
              <a:t>If the search target lies before the current node?</a:t>
            </a:r>
          </a:p>
          <a:p>
            <a:pPr lvl="1"/>
            <a:r>
              <a:rPr lang="en-US" altLang="ko-KR" dirty="0" smtClean="0"/>
              <a:t>In the singly linked list, when we arrive at the end of the list the search is complete</a:t>
            </a:r>
          </a:p>
          <a:p>
            <a:pPr lvl="1"/>
            <a:r>
              <a:rPr lang="en-US" altLang="ko-KR" dirty="0" smtClean="0"/>
              <a:t>In the circularly linked list, automatically continue the search from the beginning of the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033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Circularly 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the target does not exist?</a:t>
            </a:r>
          </a:p>
          <a:p>
            <a:pPr lvl="1"/>
            <a:r>
              <a:rPr lang="en-US" altLang="ko-KR" dirty="0"/>
              <a:t>In the singly linked list</a:t>
            </a:r>
            <a:r>
              <a:rPr lang="en-US" altLang="ko-KR" dirty="0" smtClean="0"/>
              <a:t>, we stopped when hit the end of the list or when the target was less than the current node’s data</a:t>
            </a:r>
            <a:endParaRPr lang="en-US" altLang="ko-KR" dirty="0"/>
          </a:p>
          <a:p>
            <a:pPr lvl="1"/>
            <a:r>
              <a:rPr lang="en-US" altLang="ko-KR" dirty="0"/>
              <a:t>In the circularly linked list</a:t>
            </a:r>
            <a:r>
              <a:rPr lang="en-US" altLang="ko-KR" dirty="0" smtClean="0"/>
              <a:t>, we save the starting node’s address and stop when we have circled around to it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loop (target not equal to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pLoc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key</a:t>
            </a:r>
          </a:p>
          <a:p>
            <a:pPr marL="457200" lvl="1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	AND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pLoc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link not equal to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startAddress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531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Doubly </a:t>
            </a:r>
            <a:r>
              <a:rPr lang="en-US" altLang="ko-KR" dirty="0"/>
              <a:t>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doubly </a:t>
            </a:r>
            <a:r>
              <a:rPr lang="en-US" altLang="ko-KR" dirty="0"/>
              <a:t>linked </a:t>
            </a:r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is a linked list structure in which each node has a pointer to both its successor (</a:t>
            </a:r>
            <a:r>
              <a:rPr lang="en-US" altLang="ko-KR" dirty="0">
                <a:solidFill>
                  <a:schemeClr val="tx2"/>
                </a:solidFill>
              </a:rPr>
              <a:t>forward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pointer) </a:t>
            </a:r>
            <a:r>
              <a:rPr lang="en-US" altLang="ko-KR" dirty="0" smtClean="0"/>
              <a:t>and its predecessor (</a:t>
            </a:r>
            <a:r>
              <a:rPr lang="en-US" altLang="ko-KR" dirty="0">
                <a:solidFill>
                  <a:schemeClr val="tx2"/>
                </a:solidFill>
              </a:rPr>
              <a:t>backward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pointer)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5" name="Picture 11" descr="Fig05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" y="2867025"/>
            <a:ext cx="8199438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65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4" name="Picture 11" descr="Fig05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181975" cy="57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12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Doubly </a:t>
            </a:r>
            <a:r>
              <a:rPr lang="en-US" altLang="ko-KR" dirty="0"/>
              <a:t>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Insertion</a:t>
            </a:r>
          </a:p>
          <a:p>
            <a:pPr lvl="1"/>
            <a:r>
              <a:rPr lang="en-US" altLang="ko-KR" dirty="0" smtClean="0"/>
              <a:t>Follows the basic pattern of inserting a node into a singly linked list, but </a:t>
            </a:r>
            <a:r>
              <a:rPr lang="en-US" altLang="ko-KR" dirty="0" smtClean="0">
                <a:solidFill>
                  <a:schemeClr val="tx2"/>
                </a:solidFill>
              </a:rPr>
              <a:t>we also need to connect both the forward and the backward pointers</a:t>
            </a:r>
          </a:p>
          <a:p>
            <a:r>
              <a:rPr lang="en-US" altLang="ko-KR" dirty="0" smtClean="0"/>
              <a:t>To insert a node into a null list</a:t>
            </a:r>
          </a:p>
          <a:p>
            <a:pPr lvl="1"/>
            <a:r>
              <a:rPr lang="en-US" altLang="ko-KR" dirty="0" smtClean="0"/>
              <a:t>The head and rear pointers to point to the new node</a:t>
            </a:r>
          </a:p>
          <a:p>
            <a:r>
              <a:rPr lang="en-US" altLang="ko-KR" dirty="0" smtClean="0"/>
              <a:t>To insert a node between two nodes</a:t>
            </a:r>
          </a:p>
          <a:p>
            <a:pPr lvl="1"/>
            <a:r>
              <a:rPr lang="en-US" altLang="ko-KR" dirty="0" smtClean="0"/>
              <a:t>The head structure is unchanged</a:t>
            </a:r>
          </a:p>
          <a:p>
            <a:pPr lvl="1"/>
            <a:r>
              <a:rPr lang="en-US" altLang="ko-KR" dirty="0" smtClean="0"/>
              <a:t>The new node needs to be set to point to both </a:t>
            </a:r>
            <a:r>
              <a:rPr lang="en-US" altLang="ko-KR" u="sng" dirty="0" smtClean="0"/>
              <a:t>its predecessor and its successor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and </a:t>
            </a:r>
            <a:r>
              <a:rPr lang="en-US" altLang="ko-KR" u="sng" dirty="0" smtClean="0"/>
              <a:t>they</a:t>
            </a:r>
            <a:r>
              <a:rPr lang="en-US" altLang="ko-KR" dirty="0" smtClean="0"/>
              <a:t> need to be set to point to the new node</a:t>
            </a:r>
          </a:p>
          <a:p>
            <a:r>
              <a:rPr lang="en-US" altLang="ko-KR" dirty="0" smtClean="0"/>
              <a:t>To insert a node at the end of the list</a:t>
            </a:r>
          </a:p>
          <a:p>
            <a:pPr lvl="1"/>
            <a:r>
              <a:rPr lang="en-US" altLang="ko-KR" dirty="0" smtClean="0"/>
              <a:t>The forward pointer of the new node is set to null</a:t>
            </a:r>
          </a:p>
          <a:p>
            <a:pPr lvl="1"/>
            <a:r>
              <a:rPr lang="en-US" altLang="ko-KR" dirty="0" smtClean="0"/>
              <a:t>The rear pointer in the head structure must be set to point to the new rear node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382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Picture 11" descr="Al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2" t="2611" b="36185"/>
          <a:stretch>
            <a:fillRect/>
          </a:stretch>
        </p:blipFill>
        <p:spPr bwMode="auto">
          <a:xfrm>
            <a:off x="990600" y="609600"/>
            <a:ext cx="75438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l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99" b="97380"/>
          <a:stretch>
            <a:fillRect/>
          </a:stretch>
        </p:blipFill>
        <p:spPr bwMode="auto">
          <a:xfrm>
            <a:off x="228600" y="260648"/>
            <a:ext cx="373380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98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3" name="Picture 2" descr="Al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2" t="63815"/>
          <a:stretch>
            <a:fillRect/>
          </a:stretch>
        </p:blipFill>
        <p:spPr bwMode="auto">
          <a:xfrm>
            <a:off x="990600" y="1524000"/>
            <a:ext cx="723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l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99" b="97380"/>
          <a:stretch>
            <a:fillRect/>
          </a:stretch>
        </p:blipFill>
        <p:spPr bwMode="auto">
          <a:xfrm>
            <a:off x="228600" y="457200"/>
            <a:ext cx="373380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86200" y="381000"/>
            <a:ext cx="135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912255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Doubly 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Deletion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5" name="Picture 11" descr="Fig05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00808"/>
            <a:ext cx="8181975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65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3" name="Picture 11" descr="Alg05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4624"/>
            <a:ext cx="8712200" cy="63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1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List insertion can be ordered or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Random </a:t>
            </a:r>
            <a:r>
              <a:rPr lang="en-US" altLang="ko-KR" dirty="0"/>
              <a:t>list (or chronological lists)</a:t>
            </a:r>
          </a:p>
          <a:p>
            <a:pPr lvl="1"/>
            <a:r>
              <a:rPr lang="en-US" altLang="ko-KR" dirty="0"/>
              <a:t>there is no sequential relationship between two elements</a:t>
            </a:r>
          </a:p>
          <a:p>
            <a:pPr lvl="1"/>
            <a:r>
              <a:rPr lang="en-US" altLang="ko-KR" dirty="0"/>
              <a:t>Generally data inserted at the end of the list</a:t>
            </a:r>
          </a:p>
          <a:p>
            <a:pPr lvl="1"/>
            <a:r>
              <a:rPr lang="en-US" altLang="ko-KR" dirty="0"/>
              <a:t>Data-gathering applications use random lists</a:t>
            </a:r>
          </a:p>
          <a:p>
            <a:r>
              <a:rPr lang="en-US" altLang="ko-KR" dirty="0" smtClean="0"/>
              <a:t>Ordered lists</a:t>
            </a:r>
          </a:p>
          <a:p>
            <a:pPr lvl="1"/>
            <a:r>
              <a:rPr lang="en-US" altLang="ko-KR" dirty="0" smtClean="0"/>
              <a:t>are </a:t>
            </a:r>
            <a:r>
              <a:rPr lang="en-US" altLang="ko-KR" dirty="0"/>
              <a:t>maintained in sequence according to the data or a </a:t>
            </a:r>
            <a:r>
              <a:rPr lang="en-US" altLang="ko-KR" dirty="0">
                <a:solidFill>
                  <a:schemeClr val="tx2"/>
                </a:solidFill>
              </a:rPr>
              <a:t>key</a:t>
            </a:r>
            <a:r>
              <a:rPr lang="en-US" altLang="ko-KR" dirty="0"/>
              <a:t> that identifies the </a:t>
            </a:r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 smtClean="0"/>
              <a:t>A key is one or more fields within a structure that identifies the data Ex) social security number</a:t>
            </a:r>
          </a:p>
          <a:p>
            <a:pPr lvl="1"/>
            <a:r>
              <a:rPr lang="en-US" altLang="ko-KR" dirty="0" smtClean="0"/>
              <a:t>Data must be inserted into ordered lists so that the ordering of the list is maintained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multilinked list</a:t>
            </a:r>
          </a:p>
          <a:p>
            <a:pPr lvl="1"/>
            <a:r>
              <a:rPr lang="en-US" altLang="ko-KR" dirty="0" smtClean="0"/>
              <a:t>Is a list with two or more logical key sequences</a:t>
            </a:r>
          </a:p>
          <a:p>
            <a:pPr lvl="1"/>
            <a:r>
              <a:rPr lang="en-US" altLang="ko-KR" dirty="0" smtClean="0"/>
              <a:t>The same set of data can be processed in multiple sequences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5" name="Picture 11" descr="Fig05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57498"/>
            <a:ext cx="8458200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7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Inserting the data in ordered lists</a:t>
            </a:r>
          </a:p>
          <a:p>
            <a:pPr lvl="1"/>
            <a:r>
              <a:rPr lang="en-US" altLang="ko-KR" dirty="0" smtClean="0"/>
              <a:t>At the beginning or at the end of the list, but most of the time data are inserted (somewhere) in the middle of the list</a:t>
            </a:r>
          </a:p>
          <a:p>
            <a:pPr lvl="1"/>
            <a:r>
              <a:rPr lang="en-US" altLang="ko-KR" dirty="0" smtClean="0"/>
              <a:t>To determine where the data are to be placed, a search algorithm is required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13" descr="Fig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76" y="3147698"/>
            <a:ext cx="7449848" cy="339121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6098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Deletion requires the list be searched to locate data being </a:t>
            </a:r>
            <a:r>
              <a:rPr lang="en-US" altLang="ko-KR" dirty="0" smtClean="0"/>
              <a:t>deleted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11" descr="Fig05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1" y="2204864"/>
            <a:ext cx="8058538" cy="34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8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Requires data to be searched and located in a list and presented to the calling module without the change in contents of the </a:t>
            </a:r>
            <a:r>
              <a:rPr lang="en-US" altLang="ko-KR" dirty="0" smtClean="0"/>
              <a:t>list.</a:t>
            </a:r>
          </a:p>
          <a:p>
            <a:pPr lvl="1"/>
            <a:r>
              <a:rPr lang="en-US" altLang="ko-KR" dirty="0" smtClean="0"/>
              <a:t>As with both insertion and deletion, a search algorithm can be used to locate the data to be retrieved from a list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Picture 12" descr="Fig05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0" y="3260726"/>
            <a:ext cx="8075240" cy="324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2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Traversal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traversal processes each element in a list in </a:t>
            </a:r>
            <a:r>
              <a:rPr lang="en-US" altLang="ko-KR" dirty="0" smtClean="0"/>
              <a:t>sequence</a:t>
            </a:r>
          </a:p>
          <a:p>
            <a:r>
              <a:rPr lang="en-US" altLang="ko-KR" dirty="0" smtClean="0"/>
              <a:t>Looping </a:t>
            </a:r>
            <a:r>
              <a:rPr lang="en-US" altLang="ko-KR" dirty="0"/>
              <a:t>algorithm used and each execution of the loop processes one element in the </a:t>
            </a:r>
            <a:r>
              <a:rPr lang="en-US" altLang="ko-KR" dirty="0" smtClean="0"/>
              <a:t>list</a:t>
            </a:r>
            <a:endParaRPr lang="en-US" altLang="ko-KR" dirty="0"/>
          </a:p>
          <a:p>
            <a:r>
              <a:rPr lang="en-US" altLang="ko-KR" dirty="0" smtClean="0"/>
              <a:t>Loop terminates when all elements have been processed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32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2071</Words>
  <Application>Microsoft Office PowerPoint</Application>
  <PresentationFormat>화면 슬라이드 쇼(4:3)</PresentationFormat>
  <Paragraphs>284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맑은 고딕</vt:lpstr>
      <vt:lpstr>Arial</vt:lpstr>
      <vt:lpstr>굴림</vt:lpstr>
      <vt:lpstr>D2Coding</vt:lpstr>
      <vt:lpstr>Office 테마</vt:lpstr>
      <vt:lpstr>Linear Lists</vt:lpstr>
      <vt:lpstr>Linear Lists</vt:lpstr>
      <vt:lpstr>General Linear Lists</vt:lpstr>
      <vt:lpstr>General linear list</vt:lpstr>
      <vt:lpstr>Insertion</vt:lpstr>
      <vt:lpstr>Insertion</vt:lpstr>
      <vt:lpstr>Deletion</vt:lpstr>
      <vt:lpstr>Retrieval</vt:lpstr>
      <vt:lpstr>Traversal</vt:lpstr>
      <vt:lpstr>Implementation</vt:lpstr>
      <vt:lpstr>Data structure</vt:lpstr>
      <vt:lpstr>Data structure</vt:lpstr>
      <vt:lpstr>Create List</vt:lpstr>
      <vt:lpstr>Create List</vt:lpstr>
      <vt:lpstr>Insert Node</vt:lpstr>
      <vt:lpstr>Insert Node</vt:lpstr>
      <vt:lpstr>Insert Node</vt:lpstr>
      <vt:lpstr>Insert Node</vt:lpstr>
      <vt:lpstr>Insert Node</vt:lpstr>
      <vt:lpstr>Insert Node</vt:lpstr>
      <vt:lpstr>Insert Node Algorithm</vt:lpstr>
      <vt:lpstr>Delete Node</vt:lpstr>
      <vt:lpstr>Delete Node</vt:lpstr>
      <vt:lpstr>Delete Node</vt:lpstr>
      <vt:lpstr>Delete Node</vt:lpstr>
      <vt:lpstr>Delete Node Algorithm</vt:lpstr>
      <vt:lpstr>List Search</vt:lpstr>
      <vt:lpstr>List Search</vt:lpstr>
      <vt:lpstr>PowerPoint 프레젠테이션</vt:lpstr>
      <vt:lpstr>List Search</vt:lpstr>
      <vt:lpstr>PowerPoint 프레젠테이션</vt:lpstr>
      <vt:lpstr>Retrieve Node</vt:lpstr>
      <vt:lpstr>Empty List</vt:lpstr>
      <vt:lpstr>Full List</vt:lpstr>
      <vt:lpstr>List Count</vt:lpstr>
      <vt:lpstr>Traverse List</vt:lpstr>
      <vt:lpstr>PowerPoint 프레젠테이션</vt:lpstr>
      <vt:lpstr>Destroy List</vt:lpstr>
      <vt:lpstr>Complex Implementations</vt:lpstr>
      <vt:lpstr>Circularly Linked Lists</vt:lpstr>
      <vt:lpstr>Circularly Linked Lists</vt:lpstr>
      <vt:lpstr>Circularly Linked Lists</vt:lpstr>
      <vt:lpstr>Doubly Linked Lists</vt:lpstr>
      <vt:lpstr>PowerPoint 프레젠테이션</vt:lpstr>
      <vt:lpstr>Doubly Linked Lists</vt:lpstr>
      <vt:lpstr>PowerPoint 프레젠테이션</vt:lpstr>
      <vt:lpstr>PowerPoint 프레젠테이션</vt:lpstr>
      <vt:lpstr>Doubly Linked Lists</vt:lpstr>
      <vt:lpstr>PowerPoint 프레젠테이션</vt:lpstr>
      <vt:lpstr>Multilinked Lists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Lists</dc:title>
  <dc:creator>Microsoft Corporation</dc:creator>
  <cp:lastModifiedBy>user</cp:lastModifiedBy>
  <cp:revision>278</cp:revision>
  <dcterms:created xsi:type="dcterms:W3CDTF">2006-10-05T04:04:58Z</dcterms:created>
  <dcterms:modified xsi:type="dcterms:W3CDTF">2022-09-19T14:03:40Z</dcterms:modified>
</cp:coreProperties>
</file>