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5"/>
  </p:notesMasterIdLst>
  <p:sldIdLst>
    <p:sldId id="339" r:id="rId2"/>
    <p:sldId id="340" r:id="rId3"/>
    <p:sldId id="341" r:id="rId4"/>
    <p:sldId id="342" r:id="rId5"/>
    <p:sldId id="343" r:id="rId6"/>
    <p:sldId id="360" r:id="rId7"/>
    <p:sldId id="344" r:id="rId8"/>
    <p:sldId id="345" r:id="rId9"/>
    <p:sldId id="361" r:id="rId10"/>
    <p:sldId id="362" r:id="rId11"/>
    <p:sldId id="346" r:id="rId12"/>
    <p:sldId id="347" r:id="rId13"/>
    <p:sldId id="363" r:id="rId14"/>
    <p:sldId id="364" r:id="rId15"/>
    <p:sldId id="348" r:id="rId16"/>
    <p:sldId id="349" r:id="rId17"/>
    <p:sldId id="365" r:id="rId18"/>
    <p:sldId id="350" r:id="rId19"/>
    <p:sldId id="366" r:id="rId20"/>
    <p:sldId id="352" r:id="rId21"/>
    <p:sldId id="353" r:id="rId22"/>
    <p:sldId id="354" r:id="rId23"/>
    <p:sldId id="355" r:id="rId24"/>
    <p:sldId id="356" r:id="rId25"/>
    <p:sldId id="377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2022-10-03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Queues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0" t="46188" r="5412" b="5191"/>
          <a:stretch>
            <a:fillRect/>
          </a:stretch>
        </p:blipFill>
        <p:spPr bwMode="auto">
          <a:xfrm>
            <a:off x="457200" y="1274762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533400" y="436562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022725" y="401637"/>
            <a:ext cx="192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atin typeface="+mn-lt"/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94137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Linked List Design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/>
              <a:t>Data structure</a:t>
            </a:r>
          </a:p>
          <a:p>
            <a:pPr lvl="1"/>
            <a:r>
              <a:rPr lang="en-US" altLang="ko-KR" dirty="0"/>
              <a:t>Head</a:t>
            </a:r>
          </a:p>
          <a:p>
            <a:pPr lvl="2"/>
            <a:r>
              <a:rPr lang="en-US" altLang="ko-KR" dirty="0"/>
              <a:t>Metadata</a:t>
            </a:r>
          </a:p>
          <a:p>
            <a:pPr lvl="2"/>
            <a:r>
              <a:rPr lang="en-US" altLang="ko-KR" dirty="0"/>
              <a:t>A pointer to the </a:t>
            </a:r>
            <a:r>
              <a:rPr lang="en-US" altLang="ko-KR" u="sng" dirty="0" smtClean="0"/>
              <a:t>front</a:t>
            </a:r>
            <a:r>
              <a:rPr lang="en-US" altLang="ko-KR" dirty="0" smtClean="0"/>
              <a:t> and </a:t>
            </a:r>
            <a:r>
              <a:rPr lang="en-US" altLang="ko-KR" u="sng" dirty="0" smtClean="0"/>
              <a:t>rear</a:t>
            </a:r>
            <a:r>
              <a:rPr lang="en-US" altLang="ko-KR" dirty="0" smtClean="0"/>
              <a:t> of </a:t>
            </a:r>
            <a:r>
              <a:rPr lang="en-US" altLang="ko-KR" dirty="0"/>
              <a:t>the </a:t>
            </a:r>
            <a:r>
              <a:rPr lang="en-US" altLang="ko-KR" dirty="0" smtClean="0"/>
              <a:t>queue</a:t>
            </a:r>
            <a:endParaRPr lang="en-US" altLang="ko-KR" dirty="0"/>
          </a:p>
          <a:p>
            <a:pPr lvl="1"/>
            <a:r>
              <a:rPr lang="en-US" altLang="ko-KR" dirty="0"/>
              <a:t>Data node</a:t>
            </a:r>
          </a:p>
          <a:p>
            <a:pPr lvl="2"/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A link pointer to the next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Picture 2" descr="Fi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67685"/>
            <a:ext cx="5616624" cy="30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09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Linked List Design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2" descr="Fi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1230994"/>
            <a:ext cx="8062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2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1" b="46478"/>
          <a:stretch>
            <a:fillRect/>
          </a:stretch>
        </p:blipFill>
        <p:spPr bwMode="auto">
          <a:xfrm>
            <a:off x="342900" y="10287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571500" y="4191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2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Picture 2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3" t="53522" b="4704"/>
          <a:stretch>
            <a:fillRect/>
          </a:stretch>
        </p:blipFill>
        <p:spPr bwMode="auto">
          <a:xfrm>
            <a:off x="381000" y="12573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00" r="55859" b="-1822"/>
          <a:stretch>
            <a:fillRect/>
          </a:stretch>
        </p:blipFill>
        <p:spPr bwMode="auto">
          <a:xfrm>
            <a:off x="381000" y="495300"/>
            <a:ext cx="403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403725" y="536575"/>
            <a:ext cx="1922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latin typeface="+mn-lt"/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5999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5" name="Picture 2" descr="Al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517104"/>
            <a:ext cx="86010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56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endParaRPr lang="ko-KR" altLang="en-US" dirty="0"/>
          </a:p>
        </p:txBody>
      </p:sp>
      <p:pic>
        <p:nvPicPr>
          <p:cNvPr id="5" name="Picture 2" descr="Fig04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68760"/>
            <a:ext cx="8610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75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3" name="Picture 2" descr="Al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514350"/>
            <a:ext cx="8593138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94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5" name="Picture 2" descr="Fig04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6876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640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471736" y="91480"/>
            <a:ext cx="7412632" cy="6773667"/>
            <a:chOff x="399728" y="91480"/>
            <a:chExt cx="7412632" cy="6773667"/>
          </a:xfrm>
        </p:grpSpPr>
        <p:pic>
          <p:nvPicPr>
            <p:cNvPr id="3" name="Picture 2" descr="Picture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39" t="4333" r="885" b="39333"/>
            <a:stretch>
              <a:fillRect/>
            </a:stretch>
          </p:blipFill>
          <p:spPr bwMode="auto">
            <a:xfrm>
              <a:off x="1835696" y="559708"/>
              <a:ext cx="5976664" cy="3661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 descr="Alg04-03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43" b="79884"/>
            <a:stretch>
              <a:fillRect/>
            </a:stretch>
          </p:blipFill>
          <p:spPr bwMode="auto">
            <a:xfrm>
              <a:off x="399728" y="91480"/>
              <a:ext cx="44958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 descr="Alg04-03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81" t="53477" r="684"/>
            <a:stretch>
              <a:fillRect/>
            </a:stretch>
          </p:blipFill>
          <p:spPr bwMode="auto">
            <a:xfrm>
              <a:off x="1835696" y="4149080"/>
              <a:ext cx="5976664" cy="2716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0458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en-US" altLang="ko-KR" dirty="0" smtClean="0">
                <a:solidFill>
                  <a:schemeClr val="tx2"/>
                </a:solidFill>
              </a:rPr>
              <a:t>queue</a:t>
            </a:r>
            <a:r>
              <a:rPr lang="en-US" altLang="ko-KR" dirty="0" smtClean="0"/>
              <a:t> </a:t>
            </a:r>
            <a:r>
              <a:rPr lang="en-US" altLang="ko-KR" dirty="0"/>
              <a:t>is a linear list in which </a:t>
            </a:r>
            <a:r>
              <a:rPr lang="en-US" altLang="ko-KR" dirty="0" smtClean="0"/>
              <a:t>data can only be inserted at one end, called </a:t>
            </a:r>
            <a:r>
              <a:rPr lang="en-US" altLang="ko-KR" dirty="0" smtClean="0">
                <a:solidFill>
                  <a:schemeClr val="tx2"/>
                </a:solidFill>
              </a:rPr>
              <a:t>rear</a:t>
            </a:r>
            <a:r>
              <a:rPr lang="en-US" altLang="ko-KR" dirty="0" smtClean="0"/>
              <a:t>, and deleted from the other end, called </a:t>
            </a:r>
            <a:r>
              <a:rPr lang="en-US" altLang="ko-KR" dirty="0" smtClean="0">
                <a:solidFill>
                  <a:schemeClr val="tx2"/>
                </a:solidFill>
              </a:rPr>
              <a:t>front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The </a:t>
            </a:r>
            <a:r>
              <a:rPr lang="en-US" altLang="ko-KR" dirty="0"/>
              <a:t>data are processed through the queue in the order in which they are received</a:t>
            </a:r>
            <a:endParaRPr lang="en-US" altLang="ko-KR" dirty="0" smtClean="0"/>
          </a:p>
          <a:p>
            <a:r>
              <a:rPr lang="en-US" altLang="ko-KR" dirty="0" smtClean="0"/>
              <a:t>Queues are known </a:t>
            </a:r>
            <a:r>
              <a:rPr lang="en-US" altLang="ko-KR" dirty="0"/>
              <a:t>as the </a:t>
            </a:r>
            <a:r>
              <a:rPr lang="en-US" altLang="ko-KR" dirty="0" smtClean="0">
                <a:solidFill>
                  <a:schemeClr val="tx2"/>
                </a:solidFill>
              </a:rPr>
              <a:t>first in–first out</a:t>
            </a:r>
            <a:r>
              <a:rPr lang="en-US" altLang="ko-KR" dirty="0" smtClean="0"/>
              <a:t> (FIFO).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front / rear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Picture 2" descr="Al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62" y="1268760"/>
            <a:ext cx="8180238" cy="50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225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empty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2" descr="Al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1447800"/>
            <a:ext cx="8601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249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Full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5" name="Picture 2" descr="Pictur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531144"/>
            <a:ext cx="8305800" cy="379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2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count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Picture 2" descr="Alg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" y="1866900"/>
            <a:ext cx="85931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8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Destroy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5" name="Picture 2" descr="Alg04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1412776"/>
            <a:ext cx="86010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66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 ADT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Picture 11" descr="Pro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78" y="1207518"/>
            <a:ext cx="7687038" cy="54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5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Picture 11" descr="Pro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03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83568" y="143210"/>
            <a:ext cx="7535904" cy="6578265"/>
            <a:chOff x="251520" y="44624"/>
            <a:chExt cx="8400000" cy="7069129"/>
          </a:xfrm>
        </p:grpSpPr>
        <p:pic>
          <p:nvPicPr>
            <p:cNvPr id="3" name="Picture 11" descr="Pro04-03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44624"/>
              <a:ext cx="8400000" cy="2029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4-03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98"/>
            <a:stretch/>
          </p:blipFill>
          <p:spPr bwMode="auto">
            <a:xfrm>
              <a:off x="251520" y="1772816"/>
              <a:ext cx="8400000" cy="534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8555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7" y="116633"/>
            <a:ext cx="7992889" cy="6604842"/>
            <a:chOff x="304800" y="116632"/>
            <a:chExt cx="8409939" cy="6806465"/>
          </a:xfrm>
        </p:grpSpPr>
        <p:pic>
          <p:nvPicPr>
            <p:cNvPr id="3" name="Picture 11" descr="Pro04-04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16632"/>
              <a:ext cx="8400000" cy="158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1" descr="Pro04-04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8"/>
            <a:stretch/>
          </p:blipFill>
          <p:spPr bwMode="auto">
            <a:xfrm>
              <a:off x="313689" y="1402837"/>
              <a:ext cx="8401050" cy="5520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41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3" name="Picture 11" descr="Pro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84010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2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Picture 11" descr="Fig04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33" y="2132856"/>
            <a:ext cx="8158734" cy="364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602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8" y="548680"/>
            <a:ext cx="8472008" cy="5544616"/>
            <a:chOff x="428303" y="116632"/>
            <a:chExt cx="8400000" cy="4583105"/>
          </a:xfrm>
        </p:grpSpPr>
        <p:pic>
          <p:nvPicPr>
            <p:cNvPr id="3" name="Picture 11" descr="Pro04-06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03" y="116632"/>
              <a:ext cx="8400000" cy="3375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ro04-06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84"/>
            <a:stretch/>
          </p:blipFill>
          <p:spPr bwMode="auto">
            <a:xfrm>
              <a:off x="428303" y="3193098"/>
              <a:ext cx="8400000" cy="1506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1449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3" name="Picture 3" descr="Pro04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010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59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66403" y="476672"/>
            <a:ext cx="8400000" cy="5688632"/>
            <a:chOff x="466403" y="899004"/>
            <a:chExt cx="8400000" cy="5266300"/>
          </a:xfrm>
        </p:grpSpPr>
        <p:pic>
          <p:nvPicPr>
            <p:cNvPr id="3" name="Picture 11" descr="Pro04-08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3" y="899004"/>
              <a:ext cx="8400000" cy="2487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Pro04-08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46"/>
            <a:stretch/>
          </p:blipFill>
          <p:spPr bwMode="auto">
            <a:xfrm>
              <a:off x="466403" y="3068960"/>
              <a:ext cx="8400000" cy="3096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3667428" y="5509349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true; 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6163" y="4789269"/>
            <a:ext cx="7232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false;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660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93642" y="188640"/>
            <a:ext cx="8526830" cy="6214986"/>
            <a:chOff x="395536" y="218457"/>
            <a:chExt cx="8526830" cy="6359002"/>
          </a:xfrm>
        </p:grpSpPr>
        <p:pic>
          <p:nvPicPr>
            <p:cNvPr id="3" name="Picture 11" descr="Pro04-10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18457"/>
              <a:ext cx="8526830" cy="158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Pro04-10b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86"/>
            <a:stretch/>
          </p:blipFill>
          <p:spPr bwMode="auto">
            <a:xfrm>
              <a:off x="395536" y="1484784"/>
              <a:ext cx="8526830" cy="5092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845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Operations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basic queue operations</a:t>
            </a: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</a:rPr>
              <a:t>Enqueue</a:t>
            </a:r>
            <a:r>
              <a:rPr lang="en-US" altLang="ko-KR" dirty="0" smtClean="0"/>
              <a:t> : inserts data at the rear</a:t>
            </a:r>
          </a:p>
          <a:p>
            <a:pPr lvl="1"/>
            <a:r>
              <a:rPr lang="en-US" altLang="ko-KR" dirty="0" err="1" smtClean="0">
                <a:solidFill>
                  <a:schemeClr val="tx2"/>
                </a:solidFill>
              </a:rPr>
              <a:t>Dequeue</a:t>
            </a:r>
            <a:r>
              <a:rPr lang="en-US" altLang="ko-KR" dirty="0" smtClean="0"/>
              <a:t> : deletes data from the front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Queue front</a:t>
            </a:r>
            <a:r>
              <a:rPr lang="en-US" altLang="ko-KR" dirty="0" smtClean="0"/>
              <a:t> : retrieves data from the front</a:t>
            </a:r>
          </a:p>
          <a:p>
            <a:pPr lvl="1"/>
            <a:r>
              <a:rPr lang="en-US" altLang="ko-KR" dirty="0" smtClean="0">
                <a:solidFill>
                  <a:schemeClr val="tx2"/>
                </a:solidFill>
              </a:rPr>
              <a:t>Queue rear</a:t>
            </a:r>
            <a:r>
              <a:rPr lang="en-US" altLang="ko-KR" dirty="0" smtClean="0"/>
              <a:t> : </a:t>
            </a:r>
            <a:r>
              <a:rPr lang="en-US" altLang="ko-KR" dirty="0"/>
              <a:t>retrieves data from the </a:t>
            </a:r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Enqueue</a:t>
            </a:r>
            <a:r>
              <a:rPr lang="en-US" altLang="ko-KR" dirty="0"/>
              <a:t> </a:t>
            </a:r>
            <a:r>
              <a:rPr lang="en-US" altLang="ko-KR" dirty="0" smtClean="0"/>
              <a:t>is the queue insert operation</a:t>
            </a:r>
          </a:p>
          <a:p>
            <a:r>
              <a:rPr lang="en-US" altLang="ko-KR" dirty="0" smtClean="0"/>
              <a:t>After </a:t>
            </a:r>
            <a:r>
              <a:rPr lang="en-US" altLang="ko-KR" dirty="0" err="1" smtClean="0"/>
              <a:t>enqueue</a:t>
            </a:r>
            <a:r>
              <a:rPr lang="en-US" altLang="ko-KR" dirty="0" smtClean="0"/>
              <a:t>, the new element becomes the rear</a:t>
            </a:r>
          </a:p>
          <a:p>
            <a:r>
              <a:rPr lang="en-US" altLang="ko-KR" dirty="0"/>
              <a:t>The only potential </a:t>
            </a:r>
            <a:r>
              <a:rPr lang="en-US" altLang="ko-KR" dirty="0" smtClean="0"/>
              <a:t>problem</a:t>
            </a:r>
          </a:p>
          <a:p>
            <a:pPr lvl="1"/>
            <a:r>
              <a:rPr lang="en-US" altLang="ko-KR" dirty="0" smtClean="0"/>
              <a:t>Is running out of room for the data</a:t>
            </a:r>
          </a:p>
          <a:p>
            <a:pPr lvl="1"/>
            <a:r>
              <a:rPr lang="en-US" altLang="ko-KR" dirty="0"/>
              <a:t>If there is not enough room, </a:t>
            </a: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en-US" altLang="ko-KR" dirty="0"/>
              <a:t> state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2" descr="Fig0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4895"/>
            <a:ext cx="6815573" cy="352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55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tx2"/>
                </a:solidFill>
              </a:rPr>
              <a:t>Dequeue</a:t>
            </a:r>
            <a:r>
              <a:rPr lang="en-US" altLang="ko-KR" dirty="0" smtClean="0"/>
              <a:t> is the queue delete operation</a:t>
            </a:r>
          </a:p>
          <a:p>
            <a:r>
              <a:rPr lang="en-US" altLang="ko-KR" dirty="0" smtClean="0"/>
              <a:t>The data at the front of the queue are returned to the user and removed from the queue</a:t>
            </a:r>
          </a:p>
          <a:p>
            <a:r>
              <a:rPr lang="en-US" altLang="ko-KR" dirty="0" smtClean="0"/>
              <a:t>If there are no data in the queue when a </a:t>
            </a:r>
            <a:r>
              <a:rPr lang="en-US" altLang="ko-KR" dirty="0" err="1" smtClean="0"/>
              <a:t>dequeue</a:t>
            </a:r>
            <a:r>
              <a:rPr lang="en-US" altLang="ko-KR" dirty="0" smtClean="0"/>
              <a:t> is attempt, </a:t>
            </a:r>
            <a:r>
              <a:rPr lang="en-US" altLang="ko-KR" dirty="0">
                <a:solidFill>
                  <a:srgbClr val="FF0000"/>
                </a:solidFill>
              </a:rPr>
              <a:t>underflow</a:t>
            </a:r>
            <a:r>
              <a:rPr lang="en-US" altLang="ko-KR" dirty="0"/>
              <a:t> state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2" descr="Fig0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76598"/>
            <a:ext cx="6253086" cy="365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13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front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Queue front</a:t>
            </a:r>
            <a:r>
              <a:rPr lang="en-US" altLang="ko-KR" dirty="0" smtClean="0"/>
              <a:t> retrieves data at the front of the queue</a:t>
            </a:r>
          </a:p>
          <a:p>
            <a:pPr lvl="1"/>
            <a:r>
              <a:rPr lang="en-US" altLang="ko-KR" dirty="0" smtClean="0"/>
              <a:t>Returns the data at the front of the queue without changing the contents of the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2" descr="Fig04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3" y="2558352"/>
            <a:ext cx="7562034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 </a:t>
            </a:r>
            <a:r>
              <a:rPr lang="en-US" altLang="ko-KR" dirty="0" smtClean="0"/>
              <a:t>rear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Queue </a:t>
            </a:r>
            <a:r>
              <a:rPr lang="en-US" altLang="ko-KR" dirty="0" smtClean="0">
                <a:solidFill>
                  <a:schemeClr val="tx2"/>
                </a:solidFill>
              </a:rPr>
              <a:t>rear</a:t>
            </a:r>
            <a:r>
              <a:rPr lang="en-US" altLang="ko-KR" dirty="0" smtClean="0"/>
              <a:t> </a:t>
            </a:r>
            <a:r>
              <a:rPr lang="en-US" altLang="ko-KR" dirty="0"/>
              <a:t>retrieves data at the </a:t>
            </a:r>
            <a:r>
              <a:rPr lang="en-US" altLang="ko-KR" dirty="0" smtClean="0"/>
              <a:t>rear </a:t>
            </a:r>
            <a:r>
              <a:rPr lang="en-US" altLang="ko-KR" dirty="0"/>
              <a:t>of the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2" descr="Fig0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43240"/>
            <a:ext cx="7966259" cy="40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73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Picture 2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4" r="5608" b="52596"/>
          <a:stretch>
            <a:fillRect/>
          </a:stretch>
        </p:blipFill>
        <p:spPr bwMode="auto">
          <a:xfrm>
            <a:off x="762000" y="1257300"/>
            <a:ext cx="7620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04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31" r="65454" b="-887"/>
          <a:stretch>
            <a:fillRect/>
          </a:stretch>
        </p:blipFill>
        <p:spPr bwMode="auto">
          <a:xfrm>
            <a:off x="762000" y="4953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58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309</Words>
  <Application>Microsoft Office PowerPoint</Application>
  <PresentationFormat>화면 슬라이드 쇼(4:3)</PresentationFormat>
  <Paragraphs>82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굴림</vt:lpstr>
      <vt:lpstr>D2Coding</vt:lpstr>
      <vt:lpstr>맑은 고딕</vt:lpstr>
      <vt:lpstr>Office 테마</vt:lpstr>
      <vt:lpstr>Queues</vt:lpstr>
      <vt:lpstr>Queue</vt:lpstr>
      <vt:lpstr>Queue</vt:lpstr>
      <vt:lpstr>Queue Operations</vt:lpstr>
      <vt:lpstr>Enqueue</vt:lpstr>
      <vt:lpstr>Dequeue</vt:lpstr>
      <vt:lpstr>Queue front</vt:lpstr>
      <vt:lpstr>Queue rear</vt:lpstr>
      <vt:lpstr>PowerPoint 프레젠테이션</vt:lpstr>
      <vt:lpstr>PowerPoint 프레젠테이션</vt:lpstr>
      <vt:lpstr>Queue Linked List Design</vt:lpstr>
      <vt:lpstr>Queue Linked List Design</vt:lpstr>
      <vt:lpstr>PowerPoint 프레젠테이션</vt:lpstr>
      <vt:lpstr>PowerPoint 프레젠테이션</vt:lpstr>
      <vt:lpstr>Create queue</vt:lpstr>
      <vt:lpstr>Enqueue</vt:lpstr>
      <vt:lpstr>PowerPoint 프레젠테이션</vt:lpstr>
      <vt:lpstr>Dequeue</vt:lpstr>
      <vt:lpstr>PowerPoint 프레젠테이션</vt:lpstr>
      <vt:lpstr>Queue front / rear</vt:lpstr>
      <vt:lpstr>Queue empty</vt:lpstr>
      <vt:lpstr>Full queue</vt:lpstr>
      <vt:lpstr>Queue count</vt:lpstr>
      <vt:lpstr>Destroy queue</vt:lpstr>
      <vt:lpstr>Queue ADT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Queues</dc:title>
  <dc:creator>Microsoft Corporation</dc:creator>
  <cp:lastModifiedBy>user</cp:lastModifiedBy>
  <cp:revision>319</cp:revision>
  <dcterms:created xsi:type="dcterms:W3CDTF">2006-10-05T04:04:58Z</dcterms:created>
  <dcterms:modified xsi:type="dcterms:W3CDTF">2022-10-03T14:30:44Z</dcterms:modified>
</cp:coreProperties>
</file>