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52"/>
  </p:notesMasterIdLst>
  <p:sldIdLst>
    <p:sldId id="339" r:id="rId2"/>
    <p:sldId id="340" r:id="rId3"/>
    <p:sldId id="341" r:id="rId4"/>
    <p:sldId id="342" r:id="rId5"/>
    <p:sldId id="343" r:id="rId6"/>
    <p:sldId id="344" r:id="rId7"/>
    <p:sldId id="345" r:id="rId8"/>
    <p:sldId id="346" r:id="rId9"/>
    <p:sldId id="348" r:id="rId10"/>
    <p:sldId id="347" r:id="rId11"/>
    <p:sldId id="349" r:id="rId12"/>
    <p:sldId id="350" r:id="rId13"/>
    <p:sldId id="351" r:id="rId14"/>
    <p:sldId id="352" r:id="rId15"/>
    <p:sldId id="353" r:id="rId16"/>
    <p:sldId id="354" r:id="rId17"/>
    <p:sldId id="355" r:id="rId18"/>
    <p:sldId id="356" r:id="rId19"/>
    <p:sldId id="358" r:id="rId20"/>
    <p:sldId id="357" r:id="rId21"/>
    <p:sldId id="359" r:id="rId22"/>
    <p:sldId id="360" r:id="rId23"/>
    <p:sldId id="361" r:id="rId24"/>
    <p:sldId id="362" r:id="rId25"/>
    <p:sldId id="363" r:id="rId26"/>
    <p:sldId id="364" r:id="rId27"/>
    <p:sldId id="365" r:id="rId28"/>
    <p:sldId id="366" r:id="rId29"/>
    <p:sldId id="367" r:id="rId30"/>
    <p:sldId id="368" r:id="rId31"/>
    <p:sldId id="369" r:id="rId32"/>
    <p:sldId id="370" r:id="rId33"/>
    <p:sldId id="371" r:id="rId34"/>
    <p:sldId id="372" r:id="rId35"/>
    <p:sldId id="373" r:id="rId36"/>
    <p:sldId id="374" r:id="rId37"/>
    <p:sldId id="383" r:id="rId38"/>
    <p:sldId id="384" r:id="rId39"/>
    <p:sldId id="385" r:id="rId40"/>
    <p:sldId id="386" r:id="rId41"/>
    <p:sldId id="387" r:id="rId42"/>
    <p:sldId id="388" r:id="rId43"/>
    <p:sldId id="375" r:id="rId44"/>
    <p:sldId id="376" r:id="rId45"/>
    <p:sldId id="377" r:id="rId46"/>
    <p:sldId id="378" r:id="rId47"/>
    <p:sldId id="379" r:id="rId48"/>
    <p:sldId id="380" r:id="rId49"/>
    <p:sldId id="381" r:id="rId50"/>
    <p:sldId id="382" r:id="rId51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53"/>
      <p:bold r:id="rId5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0" d="100"/>
          <a:sy n="150" d="100"/>
        </p:scale>
        <p:origin x="120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7E7F1-5D7B-4152-85F7-14F3C75DB844}" type="datetimeFigureOut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1AC64-369F-4A76-AEED-D1A5C5ACA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830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AF763-4009-4CA5-930F-2643547D4BC8}" type="datetime1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 rot="10800000">
            <a:off x="467544" y="3429000"/>
            <a:ext cx="8208912" cy="90264"/>
          </a:xfrm>
          <a:prstGeom prst="rect">
            <a:avLst/>
          </a:prstGeom>
          <a:gradFill>
            <a:gsLst>
              <a:gs pos="0">
                <a:schemeClr val="tx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4F0A3-64CA-4C64-B7AD-04828FC444EE}" type="datetime1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B049-A90C-4D9A-9A51-3CD3539681C4}" type="datetime1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>
            <a:lvl1pPr>
              <a:defRPr sz="2400" b="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049F-B633-4DA0-B1F1-4CA71DC99299}" type="datetime1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699792" y="6356350"/>
            <a:ext cx="3744416" cy="365125"/>
          </a:xfrm>
        </p:spPr>
        <p:txBody>
          <a:bodyPr/>
          <a:lstStyle>
            <a:lvl1pPr>
              <a:defRPr b="1"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 rot="10800000">
            <a:off x="467544" y="1052736"/>
            <a:ext cx="8208912" cy="90264"/>
          </a:xfrm>
          <a:prstGeom prst="rect">
            <a:avLst/>
          </a:prstGeom>
          <a:gradFill>
            <a:gsLst>
              <a:gs pos="0">
                <a:schemeClr val="tx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ABABE-8F49-42BD-BEB1-24A7281F9E98}" type="datetime1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kumimoji="0" lang="ko-KR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0EEFC-5C13-4D51-8889-21C8CB13D295}" type="datetime1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D6CB-538F-4726-AD74-8606DCFC8829}" type="datetime1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78A68-59C9-4483-ADC3-A42E8C52FF08}" type="datetime1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D70FD-2920-4C0D-9039-F03AC5454AE3}" type="datetime1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C5DC6-ACD4-4049-B46C-A9CD59667F72}" type="datetime1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1A7B-FB7B-4649-9770-8B14EF6A3424}" type="datetime1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B75F-5A3C-4F03-9B7B-F1D30801B111}" type="datetime1">
              <a:rPr lang="ko-KR" altLang="en-US" smtClean="0"/>
              <a:t>2022-04-09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2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4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 smtClean="0"/>
              <a:t>Non-Linear Lists</a:t>
            </a:r>
            <a:endParaRPr lang="ko-KR" altLang="en-US" sz="32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268688"/>
            <a:ext cx="6400800" cy="1752600"/>
          </a:xfrm>
        </p:spPr>
        <p:txBody>
          <a:bodyPr>
            <a:normAutofit/>
          </a:bodyPr>
          <a:lstStyle/>
          <a:p>
            <a:r>
              <a:rPr lang="en-US" altLang="ko-KR" sz="1800" dirty="0">
                <a:solidFill>
                  <a:srgbClr val="1F497D">
                    <a:lumMod val="75000"/>
                  </a:srgbClr>
                </a:solidFill>
              </a:rPr>
              <a:t>Materials are adapted from </a:t>
            </a:r>
            <a:br>
              <a:rPr lang="en-US" altLang="ko-KR" sz="1800" dirty="0">
                <a:solidFill>
                  <a:srgbClr val="1F497D">
                    <a:lumMod val="75000"/>
                  </a:srgbClr>
                </a:solidFill>
              </a:rPr>
            </a:br>
            <a:r>
              <a:rPr lang="en-US" altLang="ko-KR" sz="1800" dirty="0">
                <a:solidFill>
                  <a:srgbClr val="1F497D">
                    <a:lumMod val="75000"/>
                  </a:srgbClr>
                </a:solidFill>
              </a:rPr>
              <a:t>“Data Structures: A Pseudocode Approach with C,” 2</a:t>
            </a:r>
            <a:r>
              <a:rPr lang="en-US" altLang="ko-KR" sz="1800" baseline="30000" dirty="0">
                <a:solidFill>
                  <a:srgbClr val="1F497D">
                    <a:lumMod val="75000"/>
                  </a:srgbClr>
                </a:solidFill>
              </a:rPr>
              <a:t>nd</a:t>
            </a:r>
            <a:r>
              <a:rPr lang="en-US" altLang="ko-KR" sz="1800" dirty="0">
                <a:solidFill>
                  <a:srgbClr val="1F497D">
                    <a:lumMod val="75000"/>
                  </a:srgbClr>
                </a:solidFill>
              </a:rPr>
              <a:t> ed., by Richard F. </a:t>
            </a:r>
            <a:r>
              <a:rPr lang="en-US" altLang="ko-KR" sz="1800" dirty="0" err="1">
                <a:solidFill>
                  <a:srgbClr val="1F497D">
                    <a:lumMod val="75000"/>
                  </a:srgbClr>
                </a:solidFill>
              </a:rPr>
              <a:t>Gilberg</a:t>
            </a:r>
            <a:r>
              <a:rPr lang="en-US" altLang="ko-KR" sz="1800" dirty="0">
                <a:solidFill>
                  <a:srgbClr val="1F497D">
                    <a:lumMod val="75000"/>
                  </a:srgbClr>
                </a:solidFill>
              </a:rPr>
              <a:t> &amp; Behrouz A. </a:t>
            </a:r>
            <a:r>
              <a:rPr lang="en-US" altLang="ko-KR" sz="1800" dirty="0" err="1">
                <a:solidFill>
                  <a:srgbClr val="1F497D">
                    <a:lumMod val="75000"/>
                  </a:srgbClr>
                </a:solidFill>
              </a:rPr>
              <a:t>Forouzan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46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4" name="Picture 11" descr="Fig06-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43" y="1295400"/>
            <a:ext cx="8367713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7987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Recursive definition of a 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A </a:t>
            </a:r>
            <a:r>
              <a:rPr lang="en-US" altLang="ko-KR" dirty="0">
                <a:solidFill>
                  <a:srgbClr val="660066"/>
                </a:solidFill>
                <a:ea typeface="굴림" panose="020B0600000101010101" pitchFamily="50" charset="-127"/>
              </a:rPr>
              <a:t>tree</a:t>
            </a:r>
            <a:r>
              <a:rPr lang="en-US" altLang="ko-KR" dirty="0">
                <a:ea typeface="굴림" panose="020B0600000101010101" pitchFamily="50" charset="-127"/>
              </a:rPr>
              <a:t> is a set of nodes that either: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>
                <a:solidFill>
                  <a:schemeClr val="tx2"/>
                </a:solidFill>
                <a:ea typeface="굴림" panose="020B0600000101010101" pitchFamily="50" charset="-127"/>
              </a:rPr>
              <a:t>is empty</a:t>
            </a:r>
            <a:r>
              <a:rPr lang="en-US" altLang="ko-KR" dirty="0">
                <a:ea typeface="굴림" panose="020B0600000101010101" pitchFamily="50" charset="-127"/>
              </a:rPr>
              <a:t> or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>
                <a:solidFill>
                  <a:schemeClr val="tx2"/>
                </a:solidFill>
                <a:ea typeface="굴림" panose="020B0600000101010101" pitchFamily="50" charset="-127"/>
              </a:rPr>
              <a:t>has a designated node, called the root, from which hierarchically descend zero or more subtrees, which are also trees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8464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Tree Representation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660066"/>
                </a:solidFill>
                <a:ea typeface="굴림" panose="020B0600000101010101" pitchFamily="50" charset="-127"/>
              </a:rPr>
              <a:t>General Tree</a:t>
            </a:r>
            <a:r>
              <a:rPr lang="en-US" altLang="ko-KR" dirty="0">
                <a:ea typeface="굴림" panose="020B0600000101010101" pitchFamily="50" charset="-127"/>
              </a:rPr>
              <a:t> – organization chart format</a:t>
            </a:r>
          </a:p>
          <a:p>
            <a:r>
              <a:rPr lang="en-US" altLang="ko-KR" dirty="0">
                <a:solidFill>
                  <a:srgbClr val="660066"/>
                </a:solidFill>
                <a:ea typeface="굴림" panose="020B0600000101010101" pitchFamily="50" charset="-127"/>
              </a:rPr>
              <a:t>Indented list</a:t>
            </a:r>
            <a:r>
              <a:rPr lang="en-US" altLang="ko-KR" dirty="0">
                <a:ea typeface="굴림" panose="020B0600000101010101" pitchFamily="50" charset="-127"/>
              </a:rPr>
              <a:t> – bill-of-materials system in which a parts list represents the assembly structure of an </a:t>
            </a:r>
            <a:r>
              <a:rPr lang="en-US" altLang="ko-KR" dirty="0" smtClean="0">
                <a:ea typeface="굴림" panose="020B0600000101010101" pitchFamily="50" charset="-127"/>
              </a:rPr>
              <a:t>item</a:t>
            </a:r>
          </a:p>
          <a:p>
            <a:r>
              <a:rPr lang="en-US" altLang="ko-KR" dirty="0">
                <a:solidFill>
                  <a:srgbClr val="660066"/>
                </a:solidFill>
                <a:ea typeface="굴림" panose="020B0600000101010101" pitchFamily="50" charset="-127"/>
              </a:rPr>
              <a:t>Parenthetical Listing</a:t>
            </a:r>
            <a:r>
              <a:rPr lang="en-US" altLang="ko-KR" dirty="0">
                <a:ea typeface="굴림" panose="020B0600000101010101" pitchFamily="50" charset="-127"/>
              </a:rPr>
              <a:t> </a:t>
            </a:r>
            <a:r>
              <a:rPr lang="en-US" altLang="ko-KR" dirty="0" smtClean="0">
                <a:ea typeface="굴림" panose="020B0600000101010101" pitchFamily="50" charset="-127"/>
              </a:rPr>
              <a:t>–each </a:t>
            </a:r>
            <a:r>
              <a:rPr lang="en-US" altLang="ko-KR" dirty="0">
                <a:ea typeface="굴림" panose="020B0600000101010101" pitchFamily="50" charset="-127"/>
              </a:rPr>
              <a:t>open parenthesis indicates the start of a new </a:t>
            </a:r>
            <a:r>
              <a:rPr lang="en-US" altLang="ko-KR" dirty="0" smtClean="0">
                <a:ea typeface="굴림" panose="020B0600000101010101" pitchFamily="50" charset="-127"/>
              </a:rPr>
              <a:t>level; each </a:t>
            </a:r>
            <a:r>
              <a:rPr lang="en-US" altLang="ko-KR" dirty="0">
                <a:ea typeface="굴림" panose="020B0600000101010101" pitchFamily="50" charset="-127"/>
              </a:rPr>
              <a:t>closing parenthesis completes the current level and moves up one level in the tree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3739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General Tree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6" name="Picture 11" descr="Fig06-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43" y="1527175"/>
            <a:ext cx="8291513" cy="380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4259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 descr="Tbl06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38" y="1268760"/>
            <a:ext cx="8045524" cy="5436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Indented list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288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Parenthetical Listing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5" name="Picture 2" descr="Fig06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8599"/>
            <a:ext cx="85344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447800" y="5718199"/>
            <a:ext cx="716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ko-KR" sz="2800">
                <a:solidFill>
                  <a:schemeClr val="folHlink"/>
                </a:solidFill>
                <a:ea typeface="굴림" panose="020B0600000101010101" pitchFamily="50" charset="-127"/>
              </a:rPr>
              <a:t>A (B (C D) E F (G H I) )</a:t>
            </a:r>
          </a:p>
        </p:txBody>
      </p:sp>
    </p:spTree>
    <p:extLst>
      <p:ext uri="{BB962C8B-B14F-4D97-AF65-F5344CB8AC3E}">
        <p14:creationId xmlns:p14="http://schemas.microsoft.com/office/powerpoint/2010/main" val="442062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16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323528" y="250917"/>
            <a:ext cx="8424936" cy="6093296"/>
            <a:chOff x="537067" y="116632"/>
            <a:chExt cx="8583613" cy="6368264"/>
          </a:xfrm>
        </p:grpSpPr>
        <p:pic>
          <p:nvPicPr>
            <p:cNvPr id="4" name="Picture 12" descr="Alg06-01b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067" y="4354471"/>
              <a:ext cx="8583613" cy="2130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" name="Picture 11" descr="Alg06-01a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933"/>
            <a:stretch/>
          </p:blipFill>
          <p:spPr bwMode="auto">
            <a:xfrm>
              <a:off x="537067" y="116632"/>
              <a:ext cx="8583612" cy="4680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4763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Binary Trees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A 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50" charset="-127"/>
              </a:rPr>
              <a:t>binary tree</a:t>
            </a:r>
            <a:r>
              <a:rPr lang="en-US" altLang="ko-KR" dirty="0">
                <a:ea typeface="굴림" panose="020B0600000101010101" pitchFamily="50" charset="-127"/>
              </a:rPr>
              <a:t> is a tree in which no node can have more than two subtrees; the maximum </a:t>
            </a:r>
            <a:r>
              <a:rPr lang="en-US" altLang="ko-KR" dirty="0" err="1">
                <a:ea typeface="굴림" panose="020B0600000101010101" pitchFamily="50" charset="-127"/>
              </a:rPr>
              <a:t>outdegree</a:t>
            </a:r>
            <a:r>
              <a:rPr lang="en-US" altLang="ko-KR" dirty="0">
                <a:ea typeface="굴림" panose="020B0600000101010101" pitchFamily="50" charset="-127"/>
              </a:rPr>
              <a:t> for a node is </a:t>
            </a:r>
            <a:r>
              <a:rPr lang="en-US" altLang="ko-KR" dirty="0" smtClean="0">
                <a:ea typeface="굴림" panose="020B0600000101010101" pitchFamily="50" charset="-127"/>
              </a:rPr>
              <a:t>two</a:t>
            </a:r>
          </a:p>
          <a:p>
            <a:r>
              <a:rPr lang="en-US" altLang="ko-KR" dirty="0">
                <a:ea typeface="굴림" panose="020B0600000101010101" pitchFamily="50" charset="-127"/>
              </a:rPr>
              <a:t>In other words, a node can have zero, one, or two subtrees.</a:t>
            </a:r>
          </a:p>
          <a:p>
            <a:r>
              <a:rPr lang="en-US" altLang="ko-KR" dirty="0">
                <a:ea typeface="굴림" panose="020B0600000101010101" pitchFamily="50" charset="-127"/>
              </a:rPr>
              <a:t>These subtrees are designated as the </a:t>
            </a:r>
            <a:r>
              <a:rPr lang="en-US" altLang="ko-KR" dirty="0">
                <a:solidFill>
                  <a:srgbClr val="660066"/>
                </a:solidFill>
                <a:ea typeface="굴림" panose="020B0600000101010101" pitchFamily="50" charset="-127"/>
              </a:rPr>
              <a:t>left subtree</a:t>
            </a:r>
            <a:r>
              <a:rPr lang="en-US" altLang="ko-KR" dirty="0">
                <a:ea typeface="굴림" panose="020B0600000101010101" pitchFamily="50" charset="-127"/>
              </a:rPr>
              <a:t> and the </a:t>
            </a:r>
            <a:r>
              <a:rPr lang="en-US" altLang="ko-KR" dirty="0">
                <a:solidFill>
                  <a:srgbClr val="660066"/>
                </a:solidFill>
                <a:ea typeface="굴림" panose="020B0600000101010101" pitchFamily="50" charset="-127"/>
              </a:rPr>
              <a:t>right subtree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5257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Binary Trees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5" name="Picture 11" descr="Fig06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484784"/>
            <a:ext cx="84582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8248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3" name="Picture 11" descr="Fig06-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83820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152400" y="381000"/>
            <a:ext cx="13716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800" dirty="0">
                <a:latin typeface="+mn-lt"/>
                <a:ea typeface="굴림" panose="020B0600000101010101" pitchFamily="50" charset="-127"/>
              </a:rPr>
              <a:t>A </a:t>
            </a:r>
            <a:r>
              <a:rPr lang="en-US" altLang="ko-KR" sz="1800" dirty="0">
                <a:solidFill>
                  <a:srgbClr val="660066"/>
                </a:solidFill>
                <a:latin typeface="+mn-lt"/>
                <a:ea typeface="굴림" panose="020B0600000101010101" pitchFamily="50" charset="-127"/>
              </a:rPr>
              <a:t>null tree</a:t>
            </a:r>
            <a:r>
              <a:rPr lang="en-US" altLang="ko-KR" sz="1800" dirty="0">
                <a:latin typeface="+mn-lt"/>
                <a:ea typeface="굴림" panose="020B0600000101010101" pitchFamily="50" charset="-127"/>
              </a:rPr>
              <a:t> is a tree with no nodes</a:t>
            </a:r>
          </a:p>
        </p:txBody>
      </p:sp>
      <p:cxnSp>
        <p:nvCxnSpPr>
          <p:cNvPr id="6" name="직선 화살표 연결선 5"/>
          <p:cNvCxnSpPr>
            <a:stCxn id="4" idx="3"/>
          </p:cNvCxnSpPr>
          <p:nvPr/>
        </p:nvCxnSpPr>
        <p:spPr>
          <a:xfrm>
            <a:off x="1524000" y="981165"/>
            <a:ext cx="959768" cy="143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642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Non-linear lists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Non-linear list</a:t>
            </a:r>
          </a:p>
          <a:p>
            <a:pPr lvl="1"/>
            <a:r>
              <a:rPr lang="en-US" altLang="ko-KR" dirty="0" smtClean="0"/>
              <a:t>A list in which each element can have more than one successor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Trees</a:t>
            </a:r>
          </a:p>
          <a:p>
            <a:pPr lvl="2"/>
            <a:r>
              <a:rPr lang="en-US" altLang="ko-KR" dirty="0" smtClean="0"/>
              <a:t>In a tree each element, except the root, can have only one predecessor</a:t>
            </a:r>
          </a:p>
          <a:p>
            <a:pPr lvl="2"/>
            <a:r>
              <a:rPr lang="en-US" altLang="ko-KR" dirty="0" smtClean="0"/>
              <a:t>Two-way tree (binary tree)</a:t>
            </a:r>
          </a:p>
          <a:p>
            <a:pPr lvl="3"/>
            <a:r>
              <a:rPr lang="en-US" altLang="ko-KR" dirty="0" smtClean="0"/>
              <a:t>Each element can have up to two successors</a:t>
            </a:r>
            <a:endParaRPr lang="en-US" altLang="ko-KR" dirty="0"/>
          </a:p>
          <a:p>
            <a:pPr lvl="2"/>
            <a:r>
              <a:rPr lang="en-US" altLang="ko-KR" dirty="0" smtClean="0"/>
              <a:t>Multiway tree</a:t>
            </a:r>
          </a:p>
          <a:p>
            <a:pPr lvl="3"/>
            <a:r>
              <a:rPr lang="en-US" altLang="ko-KR" dirty="0" smtClean="0"/>
              <a:t>There is no limitation on the number of successors</a:t>
            </a:r>
          </a:p>
          <a:p>
            <a:pPr lvl="1"/>
            <a:r>
              <a:rPr lang="en-US" altLang="ko-KR" dirty="0" smtClean="0"/>
              <a:t>Graphs</a:t>
            </a:r>
          </a:p>
          <a:p>
            <a:pPr lvl="2"/>
            <a:r>
              <a:rPr lang="en-US" altLang="ko-KR" dirty="0" smtClean="0"/>
              <a:t>In a </a:t>
            </a:r>
            <a:r>
              <a:rPr lang="en-US" altLang="ko-KR" dirty="0"/>
              <a:t>graphs each </a:t>
            </a:r>
            <a:r>
              <a:rPr lang="en-US" altLang="ko-KR" dirty="0" smtClean="0"/>
              <a:t>element can have one or more predecessors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36500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Properties of Binary Trees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The height of binary trees can be mathematically predicted</a:t>
            </a:r>
          </a:p>
          <a:p>
            <a:r>
              <a:rPr lang="en-US" altLang="ko-KR" dirty="0">
                <a:ea typeface="굴림" panose="020B0600000101010101" pitchFamily="50" charset="-127"/>
              </a:rPr>
              <a:t>Given that we need to store </a:t>
            </a:r>
            <a:r>
              <a:rPr lang="en-US" altLang="ko-KR" i="1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N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50" charset="-127"/>
              </a:rPr>
              <a:t> nodes</a:t>
            </a:r>
            <a:r>
              <a:rPr lang="en-US" altLang="ko-KR" dirty="0">
                <a:ea typeface="굴림" panose="020B0600000101010101" pitchFamily="50" charset="-127"/>
              </a:rPr>
              <a:t> in a binary tree, the </a:t>
            </a:r>
            <a:r>
              <a:rPr lang="en-US" altLang="ko-KR" dirty="0">
                <a:solidFill>
                  <a:srgbClr val="660066"/>
                </a:solidFill>
                <a:ea typeface="굴림" panose="020B0600000101010101" pitchFamily="50" charset="-127"/>
              </a:rPr>
              <a:t>maximum height</a:t>
            </a:r>
            <a:r>
              <a:rPr lang="en-US" altLang="ko-KR" dirty="0">
                <a:ea typeface="굴림" panose="020B0600000101010101" pitchFamily="50" charset="-127"/>
              </a:rPr>
              <a:t> </a:t>
            </a:r>
            <a:r>
              <a:rPr lang="en-US" altLang="ko-KR" dirty="0" smtClean="0">
                <a:ea typeface="굴림" panose="020B0600000101010101" pitchFamily="50" charset="-127"/>
              </a:rPr>
              <a:t>is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 smtClean="0">
              <a:ea typeface="굴림" panose="020B0600000101010101" pitchFamily="50" charset="-127"/>
            </a:endParaRPr>
          </a:p>
          <a:p>
            <a:r>
              <a:rPr lang="en-US" altLang="ko-KR" dirty="0">
                <a:ea typeface="굴림" panose="020B0600000101010101" pitchFamily="50" charset="-127"/>
              </a:rPr>
              <a:t>The </a:t>
            </a:r>
            <a:r>
              <a:rPr lang="en-US" altLang="ko-KR" dirty="0">
                <a:solidFill>
                  <a:srgbClr val="660066"/>
                </a:solidFill>
                <a:ea typeface="굴림" panose="020B0600000101010101" pitchFamily="50" charset="-127"/>
              </a:rPr>
              <a:t>minimum height</a:t>
            </a:r>
            <a:r>
              <a:rPr lang="en-US" altLang="ko-KR" dirty="0">
                <a:ea typeface="굴림" panose="020B0600000101010101" pitchFamily="50" charset="-127"/>
              </a:rPr>
              <a:t> of a binary tree is determined as follows: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5488327"/>
              </p:ext>
            </p:extLst>
          </p:nvPr>
        </p:nvGraphicFramePr>
        <p:xfrm>
          <a:off x="3615456" y="2995326"/>
          <a:ext cx="1913087" cy="702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Equation" r:id="rId3" imgW="622080" imgH="228600" progId="Equation.DSMT4">
                  <p:embed/>
                </p:oleObj>
              </mc:Choice>
              <mc:Fallback>
                <p:oleObj name="Equation" r:id="rId3" imgW="622080" imgH="228600" progId="Equation.DSMT4">
                  <p:embed/>
                  <p:pic>
                    <p:nvPicPr>
                      <p:cNvPr id="579591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5456" y="2995326"/>
                        <a:ext cx="1913087" cy="7026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811917"/>
              </p:ext>
            </p:extLst>
          </p:nvPr>
        </p:nvGraphicFramePr>
        <p:xfrm>
          <a:off x="2699792" y="4533002"/>
          <a:ext cx="3624808" cy="78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quation" r:id="rId5" imgW="1168200" imgH="253800" progId="Equation.DSMT4">
                  <p:embed/>
                </p:oleObj>
              </mc:Choice>
              <mc:Fallback>
                <p:oleObj name="Equation" r:id="rId5" imgW="1168200" imgH="253800" progId="Equation.DSMT4">
                  <p:embed/>
                  <p:pic>
                    <p:nvPicPr>
                      <p:cNvPr id="205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4533002"/>
                        <a:ext cx="3624808" cy="787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054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Properties of Binary Trees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Given a height of the binary tree, </a:t>
            </a:r>
            <a:r>
              <a:rPr lang="en-US" altLang="ko-KR" i="1" dirty="0">
                <a:latin typeface="Times New Roman" panose="02020603050405020304" pitchFamily="18" charset="0"/>
                <a:ea typeface="굴림" panose="020B0600000101010101" pitchFamily="50" charset="-127"/>
              </a:rPr>
              <a:t>H</a:t>
            </a:r>
            <a:r>
              <a:rPr lang="en-US" altLang="ko-KR" dirty="0">
                <a:ea typeface="굴림" panose="020B0600000101010101" pitchFamily="50" charset="-127"/>
              </a:rPr>
              <a:t>, the </a:t>
            </a:r>
            <a:r>
              <a:rPr lang="en-US" altLang="ko-KR" dirty="0">
                <a:solidFill>
                  <a:srgbClr val="660066"/>
                </a:solidFill>
                <a:ea typeface="굴림" panose="020B0600000101010101" pitchFamily="50" charset="-127"/>
              </a:rPr>
              <a:t>minimum number of nodes </a:t>
            </a:r>
            <a:r>
              <a:rPr lang="en-US" altLang="ko-KR" dirty="0">
                <a:ea typeface="굴림" panose="020B0600000101010101" pitchFamily="50" charset="-127"/>
              </a:rPr>
              <a:t>in the tree is given as follows</a:t>
            </a:r>
            <a:r>
              <a:rPr lang="en-US" altLang="ko-KR" dirty="0" smtClean="0">
                <a:ea typeface="굴림" panose="020B0600000101010101" pitchFamily="50" charset="-127"/>
              </a:rPr>
              <a:t>: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 smtClean="0">
              <a:ea typeface="굴림" panose="020B0600000101010101" pitchFamily="50" charset="-127"/>
            </a:endParaRPr>
          </a:p>
          <a:p>
            <a:endParaRPr lang="en-US" altLang="ko-KR" dirty="0">
              <a:ea typeface="굴림" panose="020B0600000101010101" pitchFamily="50" charset="-127"/>
            </a:endParaRPr>
          </a:p>
          <a:p>
            <a:r>
              <a:rPr lang="en-US" altLang="ko-KR" dirty="0">
                <a:ea typeface="굴림" panose="020B0600000101010101" pitchFamily="50" charset="-127"/>
              </a:rPr>
              <a:t>Given a height of the binary tree, </a:t>
            </a:r>
            <a:r>
              <a:rPr lang="en-US" altLang="ko-KR" i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H</a:t>
            </a:r>
            <a:r>
              <a:rPr lang="en-US" altLang="ko-KR" dirty="0">
                <a:ea typeface="굴림" panose="020B0600000101010101" pitchFamily="50" charset="-127"/>
              </a:rPr>
              <a:t>, the </a:t>
            </a:r>
            <a:r>
              <a:rPr lang="en-US" altLang="ko-KR" dirty="0">
                <a:solidFill>
                  <a:srgbClr val="660066"/>
                </a:solidFill>
                <a:ea typeface="굴림" panose="020B0600000101010101" pitchFamily="50" charset="-127"/>
              </a:rPr>
              <a:t>maximum number of nodes </a:t>
            </a:r>
            <a:r>
              <a:rPr lang="en-US" altLang="ko-KR" dirty="0">
                <a:ea typeface="굴림" panose="020B0600000101010101" pitchFamily="50" charset="-127"/>
              </a:rPr>
              <a:t>in the tree is given as follows: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8441050"/>
              </p:ext>
            </p:extLst>
          </p:nvPr>
        </p:nvGraphicFramePr>
        <p:xfrm>
          <a:off x="3563888" y="2204864"/>
          <a:ext cx="1837928" cy="689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Equation" r:id="rId3" imgW="609480" imgH="228600" progId="Equation.DSMT4">
                  <p:embed/>
                </p:oleObj>
              </mc:Choice>
              <mc:Fallback>
                <p:oleObj name="Equation" r:id="rId3" imgW="609480" imgH="228600" progId="Equation.DSMT4">
                  <p:embed/>
                  <p:pic>
                    <p:nvPicPr>
                      <p:cNvPr id="3074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2204864"/>
                        <a:ext cx="1837928" cy="6892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5342544"/>
              </p:ext>
            </p:extLst>
          </p:nvPr>
        </p:nvGraphicFramePr>
        <p:xfrm>
          <a:off x="3289920" y="4343400"/>
          <a:ext cx="2506216" cy="7220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Equation" r:id="rId5" imgW="838080" imgH="241200" progId="Equation.DSMT4">
                  <p:embed/>
                </p:oleObj>
              </mc:Choice>
              <mc:Fallback>
                <p:oleObj name="Equation" r:id="rId5" imgW="838080" imgH="241200" progId="Equation.DSMT4">
                  <p:embed/>
                  <p:pic>
                    <p:nvPicPr>
                      <p:cNvPr id="4098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920" y="4343400"/>
                        <a:ext cx="2506216" cy="7220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9350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Balance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</a:t>
            </a:r>
            <a:r>
              <a:rPr lang="en-US" altLang="ko-KR" dirty="0"/>
              <a:t>shorter the tree, the easier it is to locate any desired node in the </a:t>
            </a:r>
            <a:r>
              <a:rPr lang="en-US" altLang="ko-KR" dirty="0" smtClean="0"/>
              <a:t>tree</a:t>
            </a:r>
          </a:p>
          <a:p>
            <a:r>
              <a:rPr lang="en-US" altLang="ko-KR" dirty="0">
                <a:ea typeface="굴림" panose="020B0600000101010101" pitchFamily="50" charset="-127"/>
              </a:rPr>
              <a:t>The </a:t>
            </a:r>
            <a:r>
              <a:rPr lang="en-US" altLang="ko-KR" dirty="0">
                <a:solidFill>
                  <a:srgbClr val="660066"/>
                </a:solidFill>
                <a:ea typeface="굴림" panose="020B0600000101010101" pitchFamily="50" charset="-127"/>
              </a:rPr>
              <a:t>balance factor</a:t>
            </a:r>
            <a:r>
              <a:rPr lang="en-US" altLang="ko-KR" dirty="0">
                <a:ea typeface="굴림" panose="020B0600000101010101" pitchFamily="50" charset="-127"/>
              </a:rPr>
              <a:t> of</a:t>
            </a:r>
            <a:r>
              <a:rPr lang="en-US" altLang="ko-KR" dirty="0">
                <a:solidFill>
                  <a:srgbClr val="660066"/>
                </a:solidFill>
                <a:ea typeface="굴림" panose="020B0600000101010101" pitchFamily="50" charset="-127"/>
              </a:rPr>
              <a:t> </a:t>
            </a:r>
            <a:r>
              <a:rPr lang="en-US" altLang="ko-KR" dirty="0">
                <a:ea typeface="굴림" panose="020B0600000101010101" pitchFamily="50" charset="-127"/>
              </a:rPr>
              <a:t>a binary tree is the difference in height between its left and right subtrees</a:t>
            </a:r>
            <a:r>
              <a:rPr lang="en-US" altLang="ko-KR" dirty="0" smtClean="0">
                <a:ea typeface="굴림" panose="020B0600000101010101" pitchFamily="50" charset="-127"/>
              </a:rPr>
              <a:t>:</a:t>
            </a:r>
          </a:p>
          <a:p>
            <a:endParaRPr lang="en-US" altLang="ko-KR" dirty="0">
              <a:ea typeface="굴림" panose="020B0600000101010101" pitchFamily="50" charset="-127"/>
            </a:endParaRPr>
          </a:p>
          <a:p>
            <a:endParaRPr lang="en-US" altLang="ko-KR" dirty="0" smtClean="0">
              <a:ea typeface="굴림" panose="020B0600000101010101" pitchFamily="50" charset="-127"/>
            </a:endParaRPr>
          </a:p>
          <a:p>
            <a:r>
              <a:rPr lang="en-US" altLang="ko-KR" dirty="0">
                <a:ea typeface="굴림" panose="020B0600000101010101" pitchFamily="50" charset="-127"/>
              </a:rPr>
              <a:t>In </a:t>
            </a:r>
            <a:r>
              <a:rPr lang="en-US" altLang="ko-KR" dirty="0" smtClean="0">
                <a:ea typeface="굴림" panose="020B0600000101010101" pitchFamily="50" charset="-127"/>
              </a:rPr>
              <a:t>a </a:t>
            </a:r>
            <a:r>
              <a:rPr lang="en-US" altLang="ko-KR" dirty="0">
                <a:solidFill>
                  <a:srgbClr val="FF0066"/>
                </a:solidFill>
                <a:ea typeface="굴림" panose="020B0600000101010101" pitchFamily="50" charset="-127"/>
              </a:rPr>
              <a:t>balanced binary tree </a:t>
            </a:r>
            <a:r>
              <a:rPr lang="en-US" altLang="ko-KR" dirty="0">
                <a:ea typeface="굴림" panose="020B0600000101010101" pitchFamily="50" charset="-127"/>
              </a:rPr>
              <a:t>(definition of </a:t>
            </a:r>
            <a:r>
              <a:rPr lang="en-US" altLang="ko-KR" dirty="0" smtClean="0">
                <a:solidFill>
                  <a:schemeClr val="folHlink"/>
                </a:solidFill>
                <a:ea typeface="굴림" panose="020B0600000101010101" pitchFamily="50" charset="-127"/>
              </a:rPr>
              <a:t>Adelson-</a:t>
            </a:r>
            <a:r>
              <a:rPr lang="en-US" altLang="ko-KR" dirty="0" err="1" smtClean="0">
                <a:solidFill>
                  <a:schemeClr val="folHlink"/>
                </a:solidFill>
                <a:ea typeface="굴림" panose="020B0600000101010101" pitchFamily="50" charset="-127"/>
              </a:rPr>
              <a:t>Velsky</a:t>
            </a:r>
            <a:r>
              <a:rPr lang="en-US" altLang="ko-KR" dirty="0" smtClean="0">
                <a:solidFill>
                  <a:schemeClr val="folHlink"/>
                </a:solidFill>
                <a:ea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folHlink"/>
                </a:solidFill>
                <a:ea typeface="굴림" panose="020B0600000101010101" pitchFamily="50" charset="-127"/>
              </a:rPr>
              <a:t>and Landis</a:t>
            </a:r>
            <a:r>
              <a:rPr lang="en-US" altLang="ko-KR" dirty="0">
                <a:ea typeface="굴림" panose="020B0600000101010101" pitchFamily="50" charset="-127"/>
              </a:rPr>
              <a:t>) the height of its subtrees differs by no more than one (its balance factor is -1, 0, or 1), and its subtrees are also </a:t>
            </a:r>
            <a:r>
              <a:rPr lang="en-US" altLang="ko-KR" dirty="0">
                <a:solidFill>
                  <a:srgbClr val="660066"/>
                </a:solidFill>
                <a:ea typeface="굴림" panose="020B0600000101010101" pitchFamily="50" charset="-127"/>
              </a:rPr>
              <a:t>balanced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22</a:t>
            </a:fld>
            <a:endParaRPr lang="ko-KR" alt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2191829"/>
              </p:ext>
            </p:extLst>
          </p:nvPr>
        </p:nvGraphicFramePr>
        <p:xfrm>
          <a:off x="3419872" y="2996952"/>
          <a:ext cx="2295128" cy="6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Equation" r:id="rId3" imgW="825480" imgH="228600" progId="Equation.DSMT4">
                  <p:embed/>
                </p:oleObj>
              </mc:Choice>
              <mc:Fallback>
                <p:oleObj name="Equation" r:id="rId3" imgW="825480" imgH="228600" progId="Equation.DSMT4">
                  <p:embed/>
                  <p:pic>
                    <p:nvPicPr>
                      <p:cNvPr id="5122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2996952"/>
                        <a:ext cx="2295128" cy="6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88722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3" name="Picture 2" descr="Fig06-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83820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514600" y="8382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i="1">
                <a:ea typeface="굴림" panose="020B0600000101010101" pitchFamily="50" charset="-127"/>
              </a:rPr>
              <a:t>B</a:t>
            </a:r>
            <a:r>
              <a:rPr lang="en-US" altLang="ko-KR">
                <a:ea typeface="굴림" panose="020B0600000101010101" pitchFamily="50" charset="-127"/>
              </a:rPr>
              <a:t>=0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191000" y="9144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i="1">
                <a:ea typeface="굴림" panose="020B0600000101010101" pitchFamily="50" charset="-127"/>
              </a:rPr>
              <a:t>B</a:t>
            </a:r>
            <a:r>
              <a:rPr lang="en-US" altLang="ko-KR">
                <a:ea typeface="굴림" panose="020B0600000101010101" pitchFamily="50" charset="-127"/>
              </a:rPr>
              <a:t>=0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172200" y="9906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i="1">
                <a:ea typeface="굴림" panose="020B0600000101010101" pitchFamily="50" charset="-127"/>
              </a:rPr>
              <a:t>B</a:t>
            </a:r>
            <a:r>
              <a:rPr lang="en-US" altLang="ko-KR">
                <a:ea typeface="굴림" panose="020B0600000101010101" pitchFamily="50" charset="-127"/>
              </a:rPr>
              <a:t>=1</a:t>
            </a: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086600" y="10668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i="1">
                <a:ea typeface="굴림" panose="020B0600000101010101" pitchFamily="50" charset="-127"/>
              </a:rPr>
              <a:t>B</a:t>
            </a:r>
            <a:r>
              <a:rPr lang="en-US" altLang="ko-KR">
                <a:ea typeface="굴림" panose="020B0600000101010101" pitchFamily="50" charset="-127"/>
              </a:rPr>
              <a:t>=-1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4343400" y="28956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i="1" dirty="0">
                <a:ea typeface="굴림" panose="020B0600000101010101" pitchFamily="50" charset="-127"/>
              </a:rPr>
              <a:t>B</a:t>
            </a:r>
            <a:r>
              <a:rPr lang="en-US" altLang="ko-KR" dirty="0">
                <a:ea typeface="굴림" panose="020B0600000101010101" pitchFamily="50" charset="-127"/>
              </a:rPr>
              <a:t>=0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7467600" y="29718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i="1">
                <a:ea typeface="굴림" panose="020B0600000101010101" pitchFamily="50" charset="-127"/>
              </a:rPr>
              <a:t>B</a:t>
            </a:r>
            <a:r>
              <a:rPr lang="en-US" altLang="ko-KR">
                <a:ea typeface="굴림" panose="020B0600000101010101" pitchFamily="50" charset="-127"/>
              </a:rPr>
              <a:t>=1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2743200" y="46482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i="1">
                <a:ea typeface="굴림" panose="020B0600000101010101" pitchFamily="50" charset="-127"/>
              </a:rPr>
              <a:t>B</a:t>
            </a:r>
            <a:r>
              <a:rPr lang="en-US" altLang="ko-KR">
                <a:ea typeface="굴림" panose="020B0600000101010101" pitchFamily="50" charset="-127"/>
              </a:rPr>
              <a:t>=-2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7315200" y="45720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i="1">
                <a:ea typeface="굴림" panose="020B0600000101010101" pitchFamily="50" charset="-127"/>
              </a:rPr>
              <a:t>B</a:t>
            </a:r>
            <a:r>
              <a:rPr lang="en-US" altLang="ko-KR">
                <a:ea typeface="굴림" panose="020B0600000101010101" pitchFamily="50" charset="-127"/>
              </a:rPr>
              <a:t>=2</a:t>
            </a: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152400" y="457200"/>
            <a:ext cx="1905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>
                <a:solidFill>
                  <a:schemeClr val="tx2"/>
                </a:solidFill>
                <a:ea typeface="굴림" panose="020B0600000101010101" pitchFamily="50" charset="-127"/>
              </a:rPr>
              <a:t>Balance of the tree</a:t>
            </a:r>
          </a:p>
        </p:txBody>
      </p:sp>
    </p:spTree>
    <p:extLst>
      <p:ext uri="{BB962C8B-B14F-4D97-AF65-F5344CB8AC3E}">
        <p14:creationId xmlns:p14="http://schemas.microsoft.com/office/powerpoint/2010/main" val="147260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Complete and nearly complete binary trees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A </a:t>
            </a:r>
            <a:r>
              <a:rPr lang="en-US" altLang="ko-KR" dirty="0">
                <a:solidFill>
                  <a:srgbClr val="660066"/>
                </a:solidFill>
                <a:ea typeface="굴림" panose="020B0600000101010101" pitchFamily="50" charset="-127"/>
              </a:rPr>
              <a:t>complete tree</a:t>
            </a:r>
            <a:r>
              <a:rPr lang="en-US" altLang="ko-KR" dirty="0">
                <a:ea typeface="굴림" panose="020B0600000101010101" pitchFamily="50" charset="-127"/>
              </a:rPr>
              <a:t> has the maximum number of entries for its </a:t>
            </a:r>
            <a:r>
              <a:rPr lang="en-US" altLang="ko-KR" dirty="0" smtClean="0">
                <a:ea typeface="굴림" panose="020B0600000101010101" pitchFamily="50" charset="-127"/>
              </a:rPr>
              <a:t>height (</a:t>
            </a:r>
            <a:r>
              <a:rPr lang="en-US" altLang="ko-KR" i="1" dirty="0" err="1" smtClean="0">
                <a:ea typeface="굴림" panose="020B0600000101010101" pitchFamily="50" charset="-127"/>
              </a:rPr>
              <a:t>N</a:t>
            </a:r>
            <a:r>
              <a:rPr lang="en-US" altLang="ko-KR" i="1" baseline="-25000" dirty="0" err="1" smtClean="0">
                <a:ea typeface="굴림" panose="020B0600000101010101" pitchFamily="50" charset="-127"/>
              </a:rPr>
              <a:t>max</a:t>
            </a:r>
            <a:r>
              <a:rPr lang="en-US" altLang="ko-KR" dirty="0" smtClean="0">
                <a:ea typeface="굴림" panose="020B0600000101010101" pitchFamily="50" charset="-127"/>
              </a:rPr>
              <a:t>)</a:t>
            </a:r>
          </a:p>
          <a:p>
            <a:pPr lvl="1"/>
            <a:r>
              <a:rPr lang="en-US" altLang="ko-KR" dirty="0" smtClean="0">
                <a:ea typeface="굴림" panose="020B0600000101010101" pitchFamily="50" charset="-127"/>
              </a:rPr>
              <a:t>The </a:t>
            </a:r>
            <a:r>
              <a:rPr lang="en-US" altLang="ko-KR" dirty="0">
                <a:ea typeface="굴림" panose="020B0600000101010101" pitchFamily="50" charset="-127"/>
              </a:rPr>
              <a:t>maximum number is reached when the last level is full.</a:t>
            </a:r>
          </a:p>
          <a:p>
            <a:r>
              <a:rPr lang="en-US" altLang="ko-KR" dirty="0">
                <a:ea typeface="굴림" panose="020B0600000101010101" pitchFamily="50" charset="-127"/>
              </a:rPr>
              <a:t>A tree is considered </a:t>
            </a:r>
            <a:r>
              <a:rPr lang="en-US" altLang="ko-KR" dirty="0">
                <a:solidFill>
                  <a:srgbClr val="660066"/>
                </a:solidFill>
                <a:ea typeface="굴림" panose="020B0600000101010101" pitchFamily="50" charset="-127"/>
              </a:rPr>
              <a:t>nearly complete</a:t>
            </a:r>
            <a:r>
              <a:rPr lang="en-US" altLang="ko-KR" dirty="0">
                <a:ea typeface="굴림" panose="020B0600000101010101" pitchFamily="50" charset="-127"/>
              </a:rPr>
              <a:t> if it has the minimum height for its nodes and all nodes in the last level are found on the </a:t>
            </a:r>
            <a:r>
              <a:rPr lang="en-US" altLang="ko-KR" dirty="0" smtClean="0">
                <a:ea typeface="굴림" panose="020B0600000101010101" pitchFamily="50" charset="-127"/>
              </a:rPr>
              <a:t>left (</a:t>
            </a:r>
            <a:r>
              <a:rPr lang="en-US" altLang="ko-KR" i="1" dirty="0" err="1" smtClean="0">
                <a:ea typeface="굴림" panose="020B0600000101010101" pitchFamily="50" charset="-127"/>
              </a:rPr>
              <a:t>H</a:t>
            </a:r>
            <a:r>
              <a:rPr lang="en-US" altLang="ko-KR" i="1" baseline="-25000" dirty="0" err="1" smtClean="0">
                <a:ea typeface="굴림" panose="020B0600000101010101" pitchFamily="50" charset="-127"/>
              </a:rPr>
              <a:t>min</a:t>
            </a:r>
            <a:r>
              <a:rPr lang="en-US" altLang="ko-KR" dirty="0" smtClean="0">
                <a:ea typeface="굴림" panose="020B0600000101010101" pitchFamily="50" charset="-127"/>
              </a:rPr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1689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3" name="Picture 11" descr="Fig06-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09600"/>
            <a:ext cx="86868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54024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Binary Tree </a:t>
            </a:r>
            <a:r>
              <a:rPr lang="en-US" altLang="ko-KR" dirty="0" smtClean="0">
                <a:ea typeface="굴림" panose="020B0600000101010101" pitchFamily="50" charset="-127"/>
              </a:rPr>
              <a:t>Traversals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A </a:t>
            </a:r>
            <a:r>
              <a:rPr lang="en-US" altLang="ko-KR" dirty="0">
                <a:solidFill>
                  <a:srgbClr val="660066"/>
                </a:solidFill>
                <a:ea typeface="굴림" panose="020B0600000101010101" pitchFamily="50" charset="-127"/>
              </a:rPr>
              <a:t>binary tree traversal</a:t>
            </a:r>
            <a:r>
              <a:rPr lang="en-US" altLang="ko-KR" dirty="0">
                <a:ea typeface="굴림" panose="020B0600000101010101" pitchFamily="50" charset="-127"/>
              </a:rPr>
              <a:t> requires that each node of the tree be processed once and only once in a predetermined sequence.</a:t>
            </a:r>
          </a:p>
          <a:p>
            <a:r>
              <a:rPr lang="en-US" altLang="ko-KR" dirty="0">
                <a:ea typeface="굴림" panose="020B0600000101010101" pitchFamily="50" charset="-127"/>
              </a:rPr>
              <a:t>In the </a:t>
            </a:r>
            <a:r>
              <a:rPr lang="en-US" altLang="ko-KR" dirty="0">
                <a:solidFill>
                  <a:srgbClr val="660066"/>
                </a:solidFill>
                <a:ea typeface="굴림" panose="020B0600000101010101" pitchFamily="50" charset="-127"/>
              </a:rPr>
              <a:t>depth-first </a:t>
            </a:r>
            <a:r>
              <a:rPr lang="en-US" altLang="ko-KR" dirty="0" smtClean="0">
                <a:solidFill>
                  <a:srgbClr val="660066"/>
                </a:solidFill>
                <a:ea typeface="굴림" panose="020B0600000101010101" pitchFamily="50" charset="-127"/>
              </a:rPr>
              <a:t>traversal</a:t>
            </a:r>
          </a:p>
          <a:p>
            <a:pPr lvl="1"/>
            <a:r>
              <a:rPr lang="en-US" altLang="ko-KR" dirty="0" smtClean="0">
                <a:ea typeface="굴림" panose="020B0600000101010101" pitchFamily="50" charset="-127"/>
              </a:rPr>
              <a:t>processing proceeds </a:t>
            </a:r>
            <a:r>
              <a:rPr lang="en-US" altLang="ko-KR" dirty="0">
                <a:ea typeface="굴림" panose="020B0600000101010101" pitchFamily="50" charset="-127"/>
              </a:rPr>
              <a:t>along a path from the root through one child to the most distant descendant of that first child before processing a second </a:t>
            </a:r>
            <a:r>
              <a:rPr lang="en-US" altLang="ko-KR" dirty="0" smtClean="0">
                <a:ea typeface="굴림" panose="020B0600000101010101" pitchFamily="50" charset="-127"/>
              </a:rPr>
              <a:t>child</a:t>
            </a:r>
          </a:p>
          <a:p>
            <a:r>
              <a:rPr lang="en-US" altLang="ko-KR" dirty="0" smtClean="0">
                <a:ea typeface="굴림" panose="020B0600000101010101" pitchFamily="50" charset="-127"/>
              </a:rPr>
              <a:t>In the </a:t>
            </a:r>
            <a:r>
              <a:rPr lang="en-US" altLang="ko-KR" dirty="0" smtClean="0">
                <a:solidFill>
                  <a:srgbClr val="660066"/>
                </a:solidFill>
                <a:ea typeface="굴림" panose="020B0600000101010101" pitchFamily="50" charset="-127"/>
              </a:rPr>
              <a:t>breadth-first traversal</a:t>
            </a:r>
          </a:p>
          <a:p>
            <a:pPr lvl="1"/>
            <a:r>
              <a:rPr lang="en-US" altLang="ko-KR" dirty="0" smtClean="0">
                <a:ea typeface="굴림" panose="020B0600000101010101" pitchFamily="50" charset="-127"/>
              </a:rPr>
              <a:t>Processing proceeds horizontally from the root to all of its children, then to its children’s children, and so forth</a:t>
            </a:r>
            <a:endParaRPr lang="ko-KR" altLang="en-US" dirty="0">
              <a:solidFill>
                <a:srgbClr val="660066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67600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Depth-first traversals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Node (N) for root, left (L), and right (R)</a:t>
            </a:r>
          </a:p>
          <a:p>
            <a:r>
              <a:rPr lang="en-US" altLang="ko-KR" dirty="0" smtClean="0"/>
              <a:t>Preorder traversal (NLR)</a:t>
            </a:r>
          </a:p>
          <a:p>
            <a:r>
              <a:rPr lang="en-US" altLang="ko-KR" dirty="0" err="1" smtClean="0"/>
              <a:t>Inorder</a:t>
            </a:r>
            <a:r>
              <a:rPr lang="en-US" altLang="ko-KR" dirty="0" smtClean="0"/>
              <a:t> traversal (LNR)</a:t>
            </a:r>
          </a:p>
          <a:p>
            <a:r>
              <a:rPr lang="en-US" altLang="ko-KR" dirty="0" err="1" smtClean="0"/>
              <a:t>Postorder</a:t>
            </a:r>
            <a:r>
              <a:rPr lang="en-US" altLang="ko-KR" dirty="0" smtClean="0"/>
              <a:t> traversal (LRN)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27</a:t>
            </a:fld>
            <a:endParaRPr lang="ko-KR" altLang="en-US"/>
          </a:p>
        </p:txBody>
      </p:sp>
      <p:pic>
        <p:nvPicPr>
          <p:cNvPr id="5" name="Picture 12" descr="Fig06-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306762"/>
            <a:ext cx="8686800" cy="304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72039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3" name="Picture 11" descr="Fig06-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76400"/>
            <a:ext cx="8610600" cy="284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4858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29</a:t>
            </a:fld>
            <a:endParaRPr lang="ko-KR" altLang="en-US" dirty="0"/>
          </a:p>
        </p:txBody>
      </p:sp>
      <p:pic>
        <p:nvPicPr>
          <p:cNvPr id="3" name="Picture 11" descr="Alg06-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8574088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6217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 smtClean="0"/>
              <a:t>Introduction to Trees</a:t>
            </a:r>
            <a:endParaRPr lang="ko-KR" altLang="en-US" sz="32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268688"/>
            <a:ext cx="6400800" cy="1752600"/>
          </a:xfrm>
        </p:spPr>
        <p:txBody>
          <a:bodyPr>
            <a:normAutofit/>
          </a:bodyPr>
          <a:lstStyle/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81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30</a:t>
            </a:fld>
            <a:endParaRPr lang="ko-KR" altLang="en-US" dirty="0"/>
          </a:p>
        </p:txBody>
      </p:sp>
      <p:pic>
        <p:nvPicPr>
          <p:cNvPr id="3" name="Picture 11" descr="Fig06-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3000"/>
            <a:ext cx="86868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71542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31</a:t>
            </a:fld>
            <a:endParaRPr lang="ko-KR" altLang="en-US" dirty="0"/>
          </a:p>
        </p:txBody>
      </p:sp>
      <p:pic>
        <p:nvPicPr>
          <p:cNvPr id="3" name="Picture 11" descr="Alg06-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4784"/>
            <a:ext cx="8726488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93582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32</a:t>
            </a:fld>
            <a:endParaRPr lang="ko-KR" altLang="en-US" dirty="0"/>
          </a:p>
        </p:txBody>
      </p:sp>
      <p:pic>
        <p:nvPicPr>
          <p:cNvPr id="3" name="Picture 11" descr="Fig06-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6800"/>
            <a:ext cx="86868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48499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33</a:t>
            </a:fld>
            <a:endParaRPr lang="ko-KR" altLang="en-US" dirty="0"/>
          </a:p>
        </p:txBody>
      </p:sp>
      <p:pic>
        <p:nvPicPr>
          <p:cNvPr id="3" name="Picture 11" descr="Alg06-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8" y="1295400"/>
            <a:ext cx="86598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942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34</a:t>
            </a:fld>
            <a:endParaRPr lang="ko-KR" altLang="en-US" dirty="0"/>
          </a:p>
        </p:txBody>
      </p:sp>
      <p:pic>
        <p:nvPicPr>
          <p:cNvPr id="3" name="Picture 11" descr="Fig06-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9200"/>
            <a:ext cx="8686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68086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Breadth-first traversals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 process all of the children of a node before proceeding with the next level</a:t>
            </a:r>
          </a:p>
          <a:p>
            <a:r>
              <a:rPr lang="en-US" altLang="ko-KR" dirty="0" smtClean="0"/>
              <a:t>To traverse a tree in depth-first order, we used a stack (recursion uses a stack)</a:t>
            </a:r>
          </a:p>
          <a:p>
            <a:r>
              <a:rPr lang="en-US" altLang="ko-KR" dirty="0" smtClean="0"/>
              <a:t>To traverse a tree in </a:t>
            </a:r>
            <a:r>
              <a:rPr lang="en-US" altLang="ko-KR" dirty="0">
                <a:solidFill>
                  <a:srgbClr val="660066"/>
                </a:solidFill>
                <a:ea typeface="굴림" panose="020B0600000101010101" pitchFamily="50" charset="-127"/>
              </a:rPr>
              <a:t>breadth-first </a:t>
            </a:r>
            <a:r>
              <a:rPr lang="en-US" altLang="ko-KR" dirty="0" smtClean="0">
                <a:solidFill>
                  <a:srgbClr val="660066"/>
                </a:solidFill>
                <a:ea typeface="굴림" panose="020B0600000101010101" pitchFamily="50" charset="-127"/>
              </a:rPr>
              <a:t>traversal</a:t>
            </a:r>
            <a:r>
              <a:rPr lang="en-US" altLang="ko-KR" dirty="0" smtClean="0">
                <a:ea typeface="굴림" panose="020B0600000101010101" pitchFamily="50" charset="-127"/>
              </a:rPr>
              <a:t>, we use a queue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5328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36</a:t>
            </a:fld>
            <a:endParaRPr lang="ko-KR" altLang="en-US"/>
          </a:p>
        </p:txBody>
      </p:sp>
      <p:pic>
        <p:nvPicPr>
          <p:cNvPr id="3" name="Picture 11" descr="Alg06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350"/>
            <a:ext cx="8583613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68894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37</a:t>
            </a:fld>
            <a:endParaRPr lang="ko-KR" altLang="en-US"/>
          </a:p>
        </p:txBody>
      </p:sp>
      <p:pic>
        <p:nvPicPr>
          <p:cNvPr id="3" name="Picture 11" descr="Fig06-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8784976" cy="3971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200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Expression Trees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An application of binary tree</a:t>
            </a:r>
          </a:p>
          <a:p>
            <a:r>
              <a:rPr lang="en-US" altLang="ko-KR" dirty="0" smtClean="0"/>
              <a:t>Expression tree is a sequence of tokens</a:t>
            </a:r>
          </a:p>
          <a:p>
            <a:pPr lvl="1"/>
            <a:r>
              <a:rPr lang="en-US" altLang="ko-KR" dirty="0" smtClean="0"/>
              <a:t>A token may be either an operand or an operator</a:t>
            </a:r>
          </a:p>
          <a:p>
            <a:pPr lvl="1"/>
            <a:r>
              <a:rPr lang="en-US" altLang="ko-KR" dirty="0" smtClean="0"/>
              <a:t>Binary arithmetic operators (+, -, *, /)</a:t>
            </a:r>
          </a:p>
          <a:p>
            <a:pPr lvl="2"/>
            <a:r>
              <a:rPr lang="en-US" altLang="ko-KR" dirty="0" smtClean="0"/>
              <a:t>operand-operator-operand</a:t>
            </a:r>
          </a:p>
          <a:p>
            <a:pPr lvl="1"/>
            <a:r>
              <a:rPr lang="en-US" altLang="ko-KR" dirty="0" smtClean="0"/>
              <a:t>Each leaf is an operand</a:t>
            </a:r>
          </a:p>
          <a:p>
            <a:pPr lvl="1"/>
            <a:r>
              <a:rPr lang="en-US" altLang="ko-KR" dirty="0" smtClean="0"/>
              <a:t>The root and internal nodes are operators</a:t>
            </a:r>
          </a:p>
          <a:p>
            <a:pPr lvl="1"/>
            <a:r>
              <a:rPr lang="en-US" altLang="ko-KR" dirty="0" smtClean="0"/>
              <a:t>Subtrees are subexpressions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2245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39</a:t>
            </a:fld>
            <a:endParaRPr lang="ko-KR" altLang="en-US"/>
          </a:p>
        </p:txBody>
      </p:sp>
      <p:pic>
        <p:nvPicPr>
          <p:cNvPr id="3" name="Picture 11" descr="Fig06-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86868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124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Tree Concepts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A 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50" charset="-127"/>
              </a:rPr>
              <a:t>tree</a:t>
            </a:r>
            <a:r>
              <a:rPr lang="en-US" altLang="ko-KR" dirty="0">
                <a:ea typeface="굴림" panose="020B0600000101010101" pitchFamily="50" charset="-127"/>
              </a:rPr>
              <a:t> consists of finite set of elements, called </a:t>
            </a:r>
            <a:r>
              <a:rPr lang="en-US" altLang="ko-KR" dirty="0">
                <a:solidFill>
                  <a:srgbClr val="660066"/>
                </a:solidFill>
                <a:ea typeface="굴림" panose="020B0600000101010101" pitchFamily="50" charset="-127"/>
              </a:rPr>
              <a:t>nodes</a:t>
            </a:r>
            <a:r>
              <a:rPr lang="en-US" altLang="ko-KR" dirty="0">
                <a:ea typeface="굴림" panose="020B0600000101010101" pitchFamily="50" charset="-127"/>
              </a:rPr>
              <a:t>, and a finite set of directed lines called </a:t>
            </a:r>
            <a:r>
              <a:rPr lang="en-US" altLang="ko-KR" dirty="0">
                <a:solidFill>
                  <a:srgbClr val="660066"/>
                </a:solidFill>
                <a:ea typeface="굴림" panose="020B0600000101010101" pitchFamily="50" charset="-127"/>
              </a:rPr>
              <a:t>branches</a:t>
            </a:r>
            <a:r>
              <a:rPr lang="en-US" altLang="ko-KR" dirty="0">
                <a:ea typeface="굴림" panose="020B0600000101010101" pitchFamily="50" charset="-127"/>
              </a:rPr>
              <a:t>, that connect the </a:t>
            </a:r>
            <a:r>
              <a:rPr lang="en-US" altLang="ko-KR" dirty="0" smtClean="0">
                <a:ea typeface="굴림" panose="020B0600000101010101" pitchFamily="50" charset="-127"/>
              </a:rPr>
              <a:t>nodes</a:t>
            </a:r>
          </a:p>
          <a:p>
            <a:r>
              <a:rPr lang="en-US" altLang="ko-KR" dirty="0">
                <a:ea typeface="굴림" panose="020B0600000101010101" pitchFamily="50" charset="-127"/>
              </a:rPr>
              <a:t>The number of branches associated with a node is the </a:t>
            </a:r>
            <a:r>
              <a:rPr lang="en-US" altLang="ko-KR" dirty="0">
                <a:solidFill>
                  <a:srgbClr val="660066"/>
                </a:solidFill>
                <a:ea typeface="굴림" panose="020B0600000101010101" pitchFamily="50" charset="-127"/>
              </a:rPr>
              <a:t>degree</a:t>
            </a:r>
            <a:r>
              <a:rPr lang="en-US" altLang="ko-KR" dirty="0">
                <a:ea typeface="굴림" panose="020B0600000101010101" pitchFamily="50" charset="-127"/>
              </a:rPr>
              <a:t> of the </a:t>
            </a:r>
            <a:r>
              <a:rPr lang="en-US" altLang="ko-KR" dirty="0" smtClean="0">
                <a:ea typeface="굴림" panose="020B0600000101010101" pitchFamily="50" charset="-127"/>
              </a:rPr>
              <a:t>node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When the branch is directed toward the node, it is </a:t>
            </a:r>
            <a:r>
              <a:rPr lang="en-US" altLang="ko-KR" dirty="0" err="1">
                <a:solidFill>
                  <a:srgbClr val="660066"/>
                </a:solidFill>
                <a:ea typeface="굴림" panose="020B0600000101010101" pitchFamily="50" charset="-127"/>
              </a:rPr>
              <a:t>indegree</a:t>
            </a:r>
            <a:r>
              <a:rPr lang="en-US" altLang="ko-KR" dirty="0">
                <a:ea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60066"/>
                </a:solidFill>
                <a:ea typeface="굴림" panose="020B0600000101010101" pitchFamily="50" charset="-127"/>
              </a:rPr>
              <a:t>branch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When the branch is directed away from the node, it is an </a:t>
            </a:r>
            <a:r>
              <a:rPr lang="en-US" altLang="ko-KR" dirty="0" err="1">
                <a:solidFill>
                  <a:srgbClr val="660066"/>
                </a:solidFill>
                <a:ea typeface="굴림" panose="020B0600000101010101" pitchFamily="50" charset="-127"/>
              </a:rPr>
              <a:t>outdegree</a:t>
            </a:r>
            <a:r>
              <a:rPr lang="en-US" altLang="ko-KR" dirty="0">
                <a:ea typeface="굴림" panose="020B0600000101010101" pitchFamily="50" charset="-127"/>
              </a:rPr>
              <a:t> </a:t>
            </a:r>
            <a:r>
              <a:rPr lang="en-US" altLang="ko-KR" dirty="0">
                <a:solidFill>
                  <a:srgbClr val="660066"/>
                </a:solidFill>
                <a:ea typeface="굴림" panose="020B0600000101010101" pitchFamily="50" charset="-127"/>
              </a:rPr>
              <a:t>branch</a:t>
            </a:r>
            <a:r>
              <a:rPr lang="en-US" altLang="ko-KR" dirty="0">
                <a:ea typeface="굴림" panose="020B0600000101010101" pitchFamily="50" charset="-127"/>
              </a:rPr>
              <a:t>.</a:t>
            </a:r>
          </a:p>
          <a:p>
            <a:pPr lvl="1"/>
            <a:r>
              <a:rPr lang="en-US" altLang="ko-KR" dirty="0">
                <a:ea typeface="굴림" panose="020B0600000101010101" pitchFamily="50" charset="-127"/>
              </a:rPr>
              <a:t>The sum of the </a:t>
            </a:r>
            <a:r>
              <a:rPr lang="en-US" altLang="ko-KR" dirty="0" err="1">
                <a:ea typeface="굴림" panose="020B0600000101010101" pitchFamily="50" charset="-127"/>
              </a:rPr>
              <a:t>indegree</a:t>
            </a:r>
            <a:r>
              <a:rPr lang="en-US" altLang="ko-KR" dirty="0">
                <a:ea typeface="굴림" panose="020B0600000101010101" pitchFamily="50" charset="-127"/>
              </a:rPr>
              <a:t> and </a:t>
            </a:r>
            <a:r>
              <a:rPr lang="en-US" altLang="ko-KR" dirty="0" err="1">
                <a:ea typeface="굴림" panose="020B0600000101010101" pitchFamily="50" charset="-127"/>
              </a:rPr>
              <a:t>outdegree</a:t>
            </a:r>
            <a:r>
              <a:rPr lang="en-US" altLang="ko-KR" dirty="0">
                <a:ea typeface="굴림" panose="020B0600000101010101" pitchFamily="50" charset="-127"/>
              </a:rPr>
              <a:t> branches is the </a:t>
            </a:r>
            <a:r>
              <a:rPr lang="en-US" altLang="ko-KR" u="sng" dirty="0">
                <a:solidFill>
                  <a:srgbClr val="660066"/>
                </a:solidFill>
                <a:ea typeface="굴림" panose="020B0600000101010101" pitchFamily="50" charset="-127"/>
              </a:rPr>
              <a:t>degree</a:t>
            </a:r>
            <a:r>
              <a:rPr lang="en-US" altLang="ko-KR" u="sng" dirty="0">
                <a:ea typeface="굴림" panose="020B0600000101010101" pitchFamily="50" charset="-127"/>
              </a:rPr>
              <a:t> of the node</a:t>
            </a:r>
            <a:endParaRPr lang="ko-KR" altLang="en-US" u="sng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88259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40</a:t>
            </a:fld>
            <a:endParaRPr lang="ko-KR" altLang="en-US" dirty="0"/>
          </a:p>
        </p:txBody>
      </p:sp>
      <p:pic>
        <p:nvPicPr>
          <p:cNvPr id="3" name="Picture 11" descr="Fig06-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85344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96303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41</a:t>
            </a:fld>
            <a:endParaRPr lang="ko-KR" altLang="en-US" dirty="0"/>
          </a:p>
        </p:txBody>
      </p:sp>
      <p:pic>
        <p:nvPicPr>
          <p:cNvPr id="3" name="Picture 11" descr="Alg06-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09600"/>
            <a:ext cx="8583613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67631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42</a:t>
            </a:fld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395536" y="1052736"/>
            <a:ext cx="8586150" cy="5000451"/>
            <a:chOff x="255588" y="332656"/>
            <a:chExt cx="8586150" cy="5000451"/>
          </a:xfrm>
        </p:grpSpPr>
        <p:pic>
          <p:nvPicPr>
            <p:cNvPr id="4" name="Picture 11" descr="Alg06-07b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126" y="2285107"/>
              <a:ext cx="8583612" cy="304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11" descr="Alg06-07a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227"/>
            <a:stretch/>
          </p:blipFill>
          <p:spPr bwMode="auto">
            <a:xfrm>
              <a:off x="255588" y="332656"/>
              <a:ext cx="8583612" cy="2736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/>
          <p:cNvSpPr txBox="1"/>
          <p:nvPr/>
        </p:nvSpPr>
        <p:spPr>
          <a:xfrm>
            <a:off x="2411760" y="6237312"/>
            <a:ext cx="3553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It does not require parentheses!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1669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General Trees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 </a:t>
            </a:r>
            <a:r>
              <a:rPr lang="en-US" altLang="ko-KR" dirty="0" smtClean="0">
                <a:solidFill>
                  <a:srgbClr val="660066"/>
                </a:solidFill>
              </a:rPr>
              <a:t>general tree</a:t>
            </a:r>
            <a:r>
              <a:rPr lang="en-US" altLang="ko-KR" dirty="0" smtClean="0"/>
              <a:t> is a tree which each node can have an unlimited </a:t>
            </a:r>
            <a:r>
              <a:rPr lang="en-US" altLang="ko-KR" dirty="0" err="1" smtClean="0"/>
              <a:t>outdegree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8872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Insertions into general trees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To insert a node into a general tree, the user must supply the parent of the node</a:t>
            </a:r>
          </a:p>
          <a:p>
            <a:r>
              <a:rPr lang="en-US" altLang="ko-KR" dirty="0" smtClean="0"/>
              <a:t>Given the parent, three rules may be used</a:t>
            </a:r>
          </a:p>
          <a:p>
            <a:pPr lvl="1"/>
            <a:r>
              <a:rPr lang="en-US" altLang="ko-KR" dirty="0" smtClean="0"/>
              <a:t>First-in first-out (FIFO) insertion</a:t>
            </a:r>
          </a:p>
          <a:p>
            <a:pPr lvl="1"/>
            <a:r>
              <a:rPr lang="en-US" altLang="ko-KR" dirty="0" smtClean="0"/>
              <a:t>Last-in first-out (LIFO</a:t>
            </a:r>
            <a:r>
              <a:rPr lang="en-US" altLang="ko-KR" dirty="0"/>
              <a:t>) insertion</a:t>
            </a:r>
          </a:p>
          <a:p>
            <a:pPr lvl="1"/>
            <a:r>
              <a:rPr lang="en-US" altLang="ko-KR" dirty="0" smtClean="0"/>
              <a:t>Key-sequenced insertion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94987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FIFO insertion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FIFO insertion </a:t>
            </a:r>
            <a:r>
              <a:rPr lang="en-US" altLang="ko-KR" dirty="0"/>
              <a:t>places</a:t>
            </a:r>
            <a:r>
              <a:rPr lang="en-US" altLang="ko-KR" dirty="0" smtClean="0"/>
              <a:t> the nodes at the end of the sibling list (as a queue)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45</a:t>
            </a:fld>
            <a:endParaRPr lang="ko-KR" altLang="en-US" dirty="0"/>
          </a:p>
        </p:txBody>
      </p:sp>
      <p:pic>
        <p:nvPicPr>
          <p:cNvPr id="5" name="Picture 11" descr="Fig06-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96952"/>
            <a:ext cx="8208963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40833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LIFO </a:t>
            </a:r>
            <a:r>
              <a:rPr lang="en-US" altLang="ko-KR" dirty="0"/>
              <a:t>insertion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LIFO </a:t>
            </a:r>
            <a:r>
              <a:rPr lang="en-US" altLang="ko-KR" dirty="0"/>
              <a:t>insertion </a:t>
            </a:r>
            <a:r>
              <a:rPr lang="en-US" altLang="ko-KR" dirty="0" smtClean="0"/>
              <a:t>places </a:t>
            </a:r>
            <a:r>
              <a:rPr lang="en-US" altLang="ko-KR" dirty="0"/>
              <a:t>the nodes at the </a:t>
            </a:r>
            <a:r>
              <a:rPr lang="en-US" altLang="ko-KR" dirty="0" smtClean="0"/>
              <a:t>beginning of </a:t>
            </a:r>
            <a:r>
              <a:rPr lang="en-US" altLang="ko-KR" dirty="0"/>
              <a:t>the sibling list (as a </a:t>
            </a:r>
            <a:r>
              <a:rPr lang="en-US" altLang="ko-KR" dirty="0" smtClean="0"/>
              <a:t>stack)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46</a:t>
            </a:fld>
            <a:endParaRPr lang="ko-KR" altLang="en-US" dirty="0"/>
          </a:p>
        </p:txBody>
      </p:sp>
      <p:pic>
        <p:nvPicPr>
          <p:cNvPr id="5" name="Picture 11" descr="Fig06-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7" y="2708920"/>
            <a:ext cx="8189913" cy="262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7860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Key-sequenced insertion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Key-sequenced </a:t>
            </a:r>
            <a:r>
              <a:rPr lang="en-US" altLang="ko-KR" dirty="0" smtClean="0"/>
              <a:t>insertion places the new node in key sequence among the sibling nodes (as a general list)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47</a:t>
            </a:fld>
            <a:endParaRPr lang="ko-KR" altLang="en-US" dirty="0"/>
          </a:p>
        </p:txBody>
      </p:sp>
      <p:pic>
        <p:nvPicPr>
          <p:cNvPr id="5" name="Picture 11" descr="Fig06-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833688"/>
            <a:ext cx="8189913" cy="329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92088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General tree deletions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Standard deletion rule</a:t>
            </a:r>
          </a:p>
          <a:p>
            <a:pPr lvl="1"/>
            <a:r>
              <a:rPr lang="en-US" altLang="ko-KR" dirty="0" smtClean="0"/>
              <a:t>A node may be deleted only if it is a leaf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74587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Changing general trees to a binary 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To represent binary trees in programs is easier than to represent general trees</a:t>
            </a:r>
          </a:p>
          <a:p>
            <a:r>
              <a:rPr lang="en-US" altLang="ko-KR" dirty="0" smtClean="0"/>
              <a:t>Two relationships in a general tree</a:t>
            </a:r>
          </a:p>
          <a:p>
            <a:pPr lvl="1"/>
            <a:r>
              <a:rPr lang="en-US" altLang="ko-KR" dirty="0" smtClean="0"/>
              <a:t>parent to child, sibling to sibling</a:t>
            </a:r>
          </a:p>
          <a:p>
            <a:r>
              <a:rPr lang="en-US" altLang="ko-KR" dirty="0" smtClean="0"/>
              <a:t>To change to a binary tree</a:t>
            </a:r>
          </a:p>
          <a:p>
            <a:pPr lvl="1"/>
            <a:r>
              <a:rPr lang="en-US" altLang="ko-KR" dirty="0" smtClean="0"/>
              <a:t>Branch from parent to its first child </a:t>
            </a:r>
            <a:r>
              <a:rPr lang="en-US" altLang="ko-KR" dirty="0" smtClean="0">
                <a:sym typeface="Wingdings" panose="05000000000000000000" pitchFamily="2" charset="2"/>
              </a:rPr>
              <a:t> left pointer (binary tree)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Connecting siblings  right pointer </a:t>
            </a:r>
            <a:r>
              <a:rPr lang="en-US" altLang="ko-KR" dirty="0">
                <a:sym typeface="Wingdings" panose="05000000000000000000" pitchFamily="2" charset="2"/>
              </a:rPr>
              <a:t>(binary tree)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Removing all unneeded branches from parent to its children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260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Tree Concepts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If the tree is not empty, the first node is called the </a:t>
            </a:r>
            <a:r>
              <a:rPr lang="en-US" altLang="ko-KR" dirty="0" smtClean="0">
                <a:solidFill>
                  <a:srgbClr val="660066"/>
                </a:solidFill>
                <a:ea typeface="굴림" panose="020B0600000101010101" pitchFamily="50" charset="-127"/>
              </a:rPr>
              <a:t>root</a:t>
            </a:r>
          </a:p>
          <a:p>
            <a:r>
              <a:rPr lang="en-US" altLang="ko-KR" dirty="0">
                <a:ea typeface="굴림" panose="020B0600000101010101" pitchFamily="50" charset="-127"/>
              </a:rPr>
              <a:t>The </a:t>
            </a:r>
            <a:r>
              <a:rPr lang="en-US" altLang="ko-KR" dirty="0" err="1">
                <a:ea typeface="굴림" panose="020B0600000101010101" pitchFamily="50" charset="-127"/>
              </a:rPr>
              <a:t>indegree</a:t>
            </a:r>
            <a:r>
              <a:rPr lang="en-US" altLang="ko-KR" dirty="0">
                <a:ea typeface="굴림" panose="020B0600000101010101" pitchFamily="50" charset="-127"/>
              </a:rPr>
              <a:t> of the root is, by definition, </a:t>
            </a:r>
            <a:r>
              <a:rPr lang="en-US" altLang="ko-KR" dirty="0" smtClean="0">
                <a:ea typeface="굴림" panose="020B0600000101010101" pitchFamily="50" charset="-127"/>
              </a:rPr>
              <a:t>zero</a:t>
            </a:r>
          </a:p>
          <a:p>
            <a:r>
              <a:rPr lang="en-US" altLang="ko-KR" dirty="0">
                <a:ea typeface="굴림" panose="020B0600000101010101" pitchFamily="50" charset="-127"/>
              </a:rPr>
              <a:t>With the exception of the root, </a:t>
            </a:r>
            <a:r>
              <a:rPr lang="en-US" altLang="ko-KR" u="sng" dirty="0">
                <a:ea typeface="굴림" panose="020B0600000101010101" pitchFamily="50" charset="-127"/>
              </a:rPr>
              <a:t>all of the nodes in a tree must have an </a:t>
            </a:r>
            <a:r>
              <a:rPr lang="en-US" altLang="ko-KR" u="sng" dirty="0" err="1">
                <a:ea typeface="굴림" panose="020B0600000101010101" pitchFamily="50" charset="-127"/>
              </a:rPr>
              <a:t>indegree</a:t>
            </a:r>
            <a:r>
              <a:rPr lang="en-US" altLang="ko-KR" u="sng" dirty="0">
                <a:ea typeface="굴림" panose="020B0600000101010101" pitchFamily="50" charset="-127"/>
              </a:rPr>
              <a:t> of exactly one</a:t>
            </a:r>
            <a:r>
              <a:rPr lang="en-US" altLang="ko-KR" dirty="0">
                <a:ea typeface="굴림" panose="020B0600000101010101" pitchFamily="50" charset="-127"/>
              </a:rPr>
              <a:t>; that is, they may have only one </a:t>
            </a:r>
            <a:r>
              <a:rPr lang="en-US" altLang="ko-KR" dirty="0" smtClean="0">
                <a:ea typeface="굴림" panose="020B0600000101010101" pitchFamily="50" charset="-127"/>
              </a:rPr>
              <a:t>predecessor</a:t>
            </a:r>
          </a:p>
          <a:p>
            <a:r>
              <a:rPr lang="en-US" altLang="ko-KR" dirty="0">
                <a:ea typeface="굴림" panose="020B0600000101010101" pitchFamily="50" charset="-127"/>
              </a:rPr>
              <a:t>All nodes in the tree can have zero, one, or more branches leaving them; that is, they may have </a:t>
            </a:r>
            <a:r>
              <a:rPr lang="en-US" altLang="ko-KR" u="sng" dirty="0" err="1">
                <a:ea typeface="굴림" panose="020B0600000101010101" pitchFamily="50" charset="-127"/>
              </a:rPr>
              <a:t>outdegree</a:t>
            </a:r>
            <a:r>
              <a:rPr lang="en-US" altLang="ko-KR" u="sng" dirty="0">
                <a:ea typeface="굴림" panose="020B0600000101010101" pitchFamily="50" charset="-127"/>
              </a:rPr>
              <a:t> of zero, one, or more</a:t>
            </a:r>
            <a:endParaRPr lang="ko-KR" altLang="en-US" u="sng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6163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50</a:t>
            </a:fld>
            <a:endParaRPr lang="ko-KR" altLang="en-US"/>
          </a:p>
        </p:txBody>
      </p:sp>
      <p:pic>
        <p:nvPicPr>
          <p:cNvPr id="3" name="Picture 11" descr="Fig06-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76" y="348173"/>
            <a:ext cx="8199437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04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5" name="Picture 12" descr="Fig06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1961"/>
            <a:ext cx="85344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8655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Terminology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ea typeface="굴림" panose="020B0600000101010101" pitchFamily="50" charset="-127"/>
              </a:rPr>
              <a:t>A </a:t>
            </a:r>
            <a:r>
              <a:rPr lang="en-US" altLang="ko-KR" dirty="0">
                <a:solidFill>
                  <a:srgbClr val="660066"/>
                </a:solidFill>
                <a:ea typeface="굴림" panose="020B0600000101010101" pitchFamily="50" charset="-127"/>
              </a:rPr>
              <a:t>leaf</a:t>
            </a:r>
            <a:r>
              <a:rPr lang="en-US" altLang="ko-KR" dirty="0">
                <a:ea typeface="굴림" panose="020B0600000101010101" pitchFamily="50" charset="-127"/>
              </a:rPr>
              <a:t> is any node with an </a:t>
            </a:r>
            <a:r>
              <a:rPr lang="en-US" altLang="ko-KR" dirty="0" err="1">
                <a:ea typeface="굴림" panose="020B0600000101010101" pitchFamily="50" charset="-127"/>
              </a:rPr>
              <a:t>outdegree</a:t>
            </a:r>
            <a:r>
              <a:rPr lang="en-US" altLang="ko-KR" dirty="0">
                <a:ea typeface="굴림" panose="020B0600000101010101" pitchFamily="50" charset="-127"/>
              </a:rPr>
              <a:t> of zero, that is, a node with no </a:t>
            </a:r>
            <a:r>
              <a:rPr lang="en-US" altLang="ko-KR" dirty="0" smtClean="0">
                <a:ea typeface="굴림" panose="020B0600000101010101" pitchFamily="50" charset="-127"/>
              </a:rPr>
              <a:t>successors</a:t>
            </a:r>
            <a:endParaRPr lang="en-US" altLang="ko-KR" dirty="0">
              <a:ea typeface="굴림" panose="020B0600000101010101" pitchFamily="50" charset="-127"/>
            </a:endParaRPr>
          </a:p>
          <a:p>
            <a:r>
              <a:rPr lang="en-US" altLang="ko-KR" dirty="0">
                <a:ea typeface="굴림" panose="020B0600000101010101" pitchFamily="50" charset="-127"/>
              </a:rPr>
              <a:t>A node that is not a root or a leaf is known as an </a:t>
            </a:r>
            <a:r>
              <a:rPr lang="en-US" altLang="ko-KR" dirty="0">
                <a:solidFill>
                  <a:srgbClr val="660066"/>
                </a:solidFill>
                <a:ea typeface="굴림" panose="020B0600000101010101" pitchFamily="50" charset="-127"/>
              </a:rPr>
              <a:t>internal</a:t>
            </a:r>
            <a:r>
              <a:rPr lang="en-US" altLang="ko-KR" dirty="0">
                <a:ea typeface="굴림" panose="020B0600000101010101" pitchFamily="50" charset="-127"/>
              </a:rPr>
              <a:t> </a:t>
            </a:r>
            <a:r>
              <a:rPr lang="en-US" altLang="ko-KR" dirty="0" smtClean="0">
                <a:solidFill>
                  <a:srgbClr val="660066"/>
                </a:solidFill>
                <a:ea typeface="굴림" panose="020B0600000101010101" pitchFamily="50" charset="-127"/>
              </a:rPr>
              <a:t>node</a:t>
            </a:r>
            <a:endParaRPr lang="en-US" altLang="ko-KR" dirty="0">
              <a:ea typeface="굴림" panose="020B0600000101010101" pitchFamily="50" charset="-127"/>
            </a:endParaRPr>
          </a:p>
          <a:p>
            <a:r>
              <a:rPr lang="en-US" altLang="ko-KR" dirty="0">
                <a:ea typeface="굴림" panose="020B0600000101010101" pitchFamily="50" charset="-127"/>
              </a:rPr>
              <a:t>A node is a </a:t>
            </a:r>
            <a:r>
              <a:rPr lang="en-US" altLang="ko-KR" dirty="0">
                <a:solidFill>
                  <a:srgbClr val="660066"/>
                </a:solidFill>
                <a:ea typeface="굴림" panose="020B0600000101010101" pitchFamily="50" charset="-127"/>
              </a:rPr>
              <a:t>parent</a:t>
            </a:r>
            <a:r>
              <a:rPr lang="en-US" altLang="ko-KR" dirty="0">
                <a:ea typeface="굴림" panose="020B0600000101010101" pitchFamily="50" charset="-127"/>
              </a:rPr>
              <a:t> if it has successor nodes; that is, if it has </a:t>
            </a:r>
            <a:r>
              <a:rPr lang="en-US" altLang="ko-KR" dirty="0" err="1">
                <a:ea typeface="굴림" panose="020B0600000101010101" pitchFamily="50" charset="-127"/>
              </a:rPr>
              <a:t>outdegree</a:t>
            </a:r>
            <a:r>
              <a:rPr lang="en-US" altLang="ko-KR" dirty="0">
                <a:ea typeface="굴림" panose="020B0600000101010101" pitchFamily="50" charset="-127"/>
              </a:rPr>
              <a:t> greater than </a:t>
            </a:r>
            <a:r>
              <a:rPr lang="en-US" altLang="ko-KR" dirty="0" smtClean="0">
                <a:ea typeface="굴림" panose="020B0600000101010101" pitchFamily="50" charset="-127"/>
              </a:rPr>
              <a:t>zero</a:t>
            </a:r>
            <a:endParaRPr lang="en-US" altLang="ko-KR" dirty="0">
              <a:ea typeface="굴림" panose="020B0600000101010101" pitchFamily="50" charset="-127"/>
            </a:endParaRPr>
          </a:p>
          <a:p>
            <a:r>
              <a:rPr lang="en-US" altLang="ko-KR" dirty="0">
                <a:ea typeface="굴림" panose="020B0600000101010101" pitchFamily="50" charset="-127"/>
              </a:rPr>
              <a:t>A node with a predecessor is called a </a:t>
            </a:r>
            <a:r>
              <a:rPr lang="en-US" altLang="ko-KR" dirty="0" smtClean="0">
                <a:solidFill>
                  <a:srgbClr val="660066"/>
                </a:solidFill>
                <a:ea typeface="굴림" panose="020B0600000101010101" pitchFamily="50" charset="-127"/>
              </a:rPr>
              <a:t>child</a:t>
            </a:r>
          </a:p>
          <a:p>
            <a:r>
              <a:rPr lang="en-US" altLang="ko-KR" dirty="0">
                <a:ea typeface="굴림" panose="020B0600000101010101" pitchFamily="50" charset="-127"/>
              </a:rPr>
              <a:t>Two or more nodes with the </a:t>
            </a:r>
            <a:r>
              <a:rPr lang="en-US" altLang="ko-KR" u="sng" dirty="0">
                <a:ea typeface="굴림" panose="020B0600000101010101" pitchFamily="50" charset="-127"/>
              </a:rPr>
              <a:t>same parents</a:t>
            </a:r>
            <a:r>
              <a:rPr lang="en-US" altLang="ko-KR" dirty="0">
                <a:ea typeface="굴림" panose="020B0600000101010101" pitchFamily="50" charset="-127"/>
              </a:rPr>
              <a:t> are called </a:t>
            </a:r>
            <a:r>
              <a:rPr lang="en-US" altLang="ko-KR" dirty="0" smtClean="0">
                <a:solidFill>
                  <a:srgbClr val="660066"/>
                </a:solidFill>
                <a:ea typeface="굴림" panose="020B0600000101010101" pitchFamily="50" charset="-127"/>
              </a:rPr>
              <a:t>siblings</a:t>
            </a:r>
          </a:p>
          <a:p>
            <a:r>
              <a:rPr lang="en-US" altLang="ko-KR" dirty="0">
                <a:ea typeface="굴림" panose="020B0600000101010101" pitchFamily="50" charset="-127"/>
              </a:rPr>
              <a:t>An </a:t>
            </a:r>
            <a:r>
              <a:rPr lang="en-US" altLang="ko-KR" dirty="0">
                <a:solidFill>
                  <a:srgbClr val="660066"/>
                </a:solidFill>
                <a:ea typeface="굴림" panose="020B0600000101010101" pitchFamily="50" charset="-127"/>
              </a:rPr>
              <a:t>ancestor</a:t>
            </a:r>
            <a:r>
              <a:rPr lang="en-US" altLang="ko-KR" dirty="0">
                <a:ea typeface="굴림" panose="020B0600000101010101" pitchFamily="50" charset="-127"/>
              </a:rPr>
              <a:t> is any node in the path from the root to the node.</a:t>
            </a:r>
          </a:p>
          <a:p>
            <a:r>
              <a:rPr lang="en-US" altLang="ko-KR" dirty="0">
                <a:ea typeface="굴림" panose="020B0600000101010101" pitchFamily="50" charset="-127"/>
              </a:rPr>
              <a:t>A </a:t>
            </a:r>
            <a:r>
              <a:rPr lang="en-US" altLang="ko-KR" dirty="0">
                <a:solidFill>
                  <a:srgbClr val="660066"/>
                </a:solidFill>
                <a:ea typeface="굴림" panose="020B0600000101010101" pitchFamily="50" charset="-127"/>
              </a:rPr>
              <a:t>descendant</a:t>
            </a:r>
            <a:r>
              <a:rPr lang="en-US" altLang="ko-KR" dirty="0">
                <a:ea typeface="굴림" panose="020B0600000101010101" pitchFamily="50" charset="-127"/>
              </a:rPr>
              <a:t> is any node in the path below the parent node; that is, all nodes in the paths from a given node to a leaf are descendants of that node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7543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Terminology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A </a:t>
            </a:r>
            <a:r>
              <a:rPr lang="en-US" altLang="ko-KR" dirty="0">
                <a:solidFill>
                  <a:srgbClr val="660066"/>
                </a:solidFill>
                <a:ea typeface="굴림" panose="020B0600000101010101" pitchFamily="50" charset="-127"/>
              </a:rPr>
              <a:t>path</a:t>
            </a:r>
            <a:r>
              <a:rPr lang="en-US" altLang="ko-KR" dirty="0">
                <a:ea typeface="굴림" panose="020B0600000101010101" pitchFamily="50" charset="-127"/>
              </a:rPr>
              <a:t> is a sequence of nodes in which each node is adjacent to the next </a:t>
            </a:r>
            <a:r>
              <a:rPr lang="en-US" altLang="ko-KR" dirty="0" smtClean="0">
                <a:ea typeface="굴림" panose="020B0600000101010101" pitchFamily="50" charset="-127"/>
              </a:rPr>
              <a:t>node</a:t>
            </a:r>
          </a:p>
          <a:p>
            <a:pPr lvl="1"/>
            <a:r>
              <a:rPr lang="en-US" altLang="ko-KR" dirty="0" smtClean="0">
                <a:ea typeface="굴림" panose="020B0600000101010101" pitchFamily="50" charset="-127"/>
              </a:rPr>
              <a:t>Every node in the tree can be reached by following a unique path starting from the root</a:t>
            </a:r>
            <a:endParaRPr lang="en-US" altLang="ko-KR" dirty="0">
              <a:ea typeface="굴림" panose="020B0600000101010101" pitchFamily="50" charset="-127"/>
            </a:endParaRPr>
          </a:p>
          <a:p>
            <a:r>
              <a:rPr lang="en-US" altLang="ko-KR" dirty="0" smtClean="0">
                <a:ea typeface="굴림" panose="020B0600000101010101" pitchFamily="50" charset="-127"/>
              </a:rPr>
              <a:t>The </a:t>
            </a:r>
            <a:r>
              <a:rPr lang="en-US" altLang="ko-KR" dirty="0">
                <a:solidFill>
                  <a:srgbClr val="660066"/>
                </a:solidFill>
                <a:ea typeface="굴림" panose="020B0600000101010101" pitchFamily="50" charset="-127"/>
              </a:rPr>
              <a:t>level</a:t>
            </a:r>
            <a:r>
              <a:rPr lang="en-US" altLang="ko-KR" dirty="0">
                <a:ea typeface="굴림" panose="020B0600000101010101" pitchFamily="50" charset="-127"/>
              </a:rPr>
              <a:t> of a node is its distance from the root. The root is at level 0, its children are at level 1, etc. </a:t>
            </a:r>
            <a:r>
              <a:rPr lang="en-US" altLang="ko-KR" dirty="0" smtClean="0">
                <a:ea typeface="굴림" panose="020B0600000101010101" pitchFamily="50" charset="-127"/>
              </a:rPr>
              <a:t>…</a:t>
            </a:r>
          </a:p>
          <a:p>
            <a:r>
              <a:rPr lang="en-US" altLang="ko-KR" dirty="0">
                <a:ea typeface="굴림" panose="020B0600000101010101" pitchFamily="50" charset="-127"/>
              </a:rPr>
              <a:t>The </a:t>
            </a:r>
            <a:r>
              <a:rPr lang="en-US" altLang="ko-KR" dirty="0">
                <a:solidFill>
                  <a:srgbClr val="660066"/>
                </a:solidFill>
                <a:ea typeface="굴림" panose="020B0600000101010101" pitchFamily="50" charset="-127"/>
              </a:rPr>
              <a:t>height</a:t>
            </a:r>
            <a:r>
              <a:rPr lang="en-US" altLang="ko-KR" dirty="0">
                <a:ea typeface="굴림" panose="020B0600000101010101" pitchFamily="50" charset="-127"/>
              </a:rPr>
              <a:t> of the tree is the level of the leaf in the longest path from the root plus </a:t>
            </a:r>
            <a:r>
              <a:rPr lang="en-US" altLang="ko-KR" dirty="0" smtClean="0">
                <a:ea typeface="굴림" panose="020B0600000101010101" pitchFamily="50" charset="-127"/>
              </a:rPr>
              <a:t>1 (= </a:t>
            </a:r>
            <a:r>
              <a:rPr lang="en-US" altLang="ko-KR" dirty="0" smtClean="0">
                <a:solidFill>
                  <a:srgbClr val="660066"/>
                </a:solidFill>
                <a:ea typeface="굴림" panose="020B0600000101010101" pitchFamily="50" charset="-127"/>
              </a:rPr>
              <a:t>depth</a:t>
            </a:r>
            <a:r>
              <a:rPr lang="en-US" altLang="ko-KR" dirty="0" smtClean="0">
                <a:ea typeface="굴림" panose="020B0600000101010101" pitchFamily="50" charset="-127"/>
              </a:rPr>
              <a:t>)</a:t>
            </a:r>
          </a:p>
          <a:p>
            <a:r>
              <a:rPr lang="en-US" altLang="ko-KR" dirty="0">
                <a:ea typeface="굴림" panose="020B0600000101010101" pitchFamily="50" charset="-127"/>
              </a:rPr>
              <a:t>A </a:t>
            </a:r>
            <a:r>
              <a:rPr lang="en-US" altLang="ko-KR" dirty="0">
                <a:solidFill>
                  <a:srgbClr val="660066"/>
                </a:solidFill>
                <a:ea typeface="굴림" panose="020B0600000101010101" pitchFamily="50" charset="-127"/>
              </a:rPr>
              <a:t>subtree</a:t>
            </a:r>
            <a:r>
              <a:rPr lang="en-US" altLang="ko-KR" dirty="0">
                <a:ea typeface="굴림" panose="020B0600000101010101" pitchFamily="50" charset="-127"/>
              </a:rPr>
              <a:t> is any connected structure below the root. </a:t>
            </a:r>
            <a:endParaRPr lang="en-US" altLang="ko-KR" dirty="0" smtClean="0">
              <a:ea typeface="굴림" panose="020B0600000101010101" pitchFamily="50" charset="-127"/>
            </a:endParaRPr>
          </a:p>
          <a:p>
            <a:r>
              <a:rPr lang="en-US" altLang="ko-KR" dirty="0" smtClean="0">
                <a:ea typeface="굴림" panose="020B0600000101010101" pitchFamily="50" charset="-127"/>
              </a:rPr>
              <a:t>The </a:t>
            </a:r>
            <a:r>
              <a:rPr lang="en-US" altLang="ko-KR" dirty="0">
                <a:ea typeface="굴림" panose="020B0600000101010101" pitchFamily="50" charset="-127"/>
              </a:rPr>
              <a:t>first node in the subtree is known </a:t>
            </a:r>
            <a:r>
              <a:rPr lang="en-US" altLang="ko-KR" dirty="0" smtClean="0">
                <a:ea typeface="굴림" panose="020B0600000101010101" pitchFamily="50" charset="-127"/>
              </a:rPr>
              <a:t>as </a:t>
            </a:r>
            <a:r>
              <a:rPr lang="en-US" altLang="ko-KR" dirty="0">
                <a:ea typeface="굴림" panose="020B0600000101010101" pitchFamily="50" charset="-127"/>
              </a:rPr>
              <a:t>the root of the </a:t>
            </a:r>
            <a:r>
              <a:rPr lang="en-US" altLang="ko-KR" dirty="0" smtClean="0">
                <a:ea typeface="굴림" panose="020B0600000101010101" pitchFamily="50" charset="-127"/>
              </a:rPr>
              <a:t>subtree</a:t>
            </a:r>
            <a:r>
              <a:rPr lang="en-US" altLang="ko-KR" dirty="0">
                <a:ea typeface="굴림" panose="020B0600000101010101" pitchFamily="50" charset="-127"/>
              </a:rPr>
              <a:t> </a:t>
            </a:r>
            <a:r>
              <a:rPr lang="en-US" altLang="ko-KR" dirty="0" smtClean="0">
                <a:ea typeface="굴림" panose="020B0600000101010101" pitchFamily="50" charset="-127"/>
              </a:rPr>
              <a:t>and is used to name the subtree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9642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3" name="Picture 11" descr="Fig06-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43" y="990600"/>
            <a:ext cx="8062913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8684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4593</TotalTime>
  <Words>1398</Words>
  <Application>Microsoft Office PowerPoint</Application>
  <PresentationFormat>화면 슬라이드 쇼(4:3)</PresentationFormat>
  <Paragraphs>188</Paragraphs>
  <Slides>50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7" baseType="lpstr">
      <vt:lpstr>굴림</vt:lpstr>
      <vt:lpstr>Wingdings</vt:lpstr>
      <vt:lpstr>맑은 고딕</vt:lpstr>
      <vt:lpstr>Arial</vt:lpstr>
      <vt:lpstr>Times New Roman</vt:lpstr>
      <vt:lpstr>Office 테마</vt:lpstr>
      <vt:lpstr>Equation</vt:lpstr>
      <vt:lpstr>Non-Linear Lists</vt:lpstr>
      <vt:lpstr>Non-linear lists</vt:lpstr>
      <vt:lpstr>Introduction to Trees</vt:lpstr>
      <vt:lpstr>Basic Tree Concepts</vt:lpstr>
      <vt:lpstr>Basic Tree Concepts</vt:lpstr>
      <vt:lpstr>PowerPoint 프레젠테이션</vt:lpstr>
      <vt:lpstr>Terminology</vt:lpstr>
      <vt:lpstr>Terminology</vt:lpstr>
      <vt:lpstr>PowerPoint 프레젠테이션</vt:lpstr>
      <vt:lpstr>PowerPoint 프레젠테이션</vt:lpstr>
      <vt:lpstr>Recursive definition of a tree</vt:lpstr>
      <vt:lpstr>Tree Representation</vt:lpstr>
      <vt:lpstr>General Tree</vt:lpstr>
      <vt:lpstr>Indented list</vt:lpstr>
      <vt:lpstr>Parenthetical Listing</vt:lpstr>
      <vt:lpstr>PowerPoint 프레젠테이션</vt:lpstr>
      <vt:lpstr>Binary Trees</vt:lpstr>
      <vt:lpstr>Binary Trees</vt:lpstr>
      <vt:lpstr>PowerPoint 프레젠테이션</vt:lpstr>
      <vt:lpstr>Properties of Binary Trees</vt:lpstr>
      <vt:lpstr>Properties of Binary Trees</vt:lpstr>
      <vt:lpstr>Balance</vt:lpstr>
      <vt:lpstr>PowerPoint 프레젠테이션</vt:lpstr>
      <vt:lpstr>Complete and nearly complete binary trees</vt:lpstr>
      <vt:lpstr>PowerPoint 프레젠테이션</vt:lpstr>
      <vt:lpstr>Binary Tree Traversals</vt:lpstr>
      <vt:lpstr>Depth-first traversals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Breadth-first traversals</vt:lpstr>
      <vt:lpstr>PowerPoint 프레젠테이션</vt:lpstr>
      <vt:lpstr>PowerPoint 프레젠테이션</vt:lpstr>
      <vt:lpstr>Expression Trees</vt:lpstr>
      <vt:lpstr>PowerPoint 프레젠테이션</vt:lpstr>
      <vt:lpstr>PowerPoint 프레젠테이션</vt:lpstr>
      <vt:lpstr>PowerPoint 프레젠테이션</vt:lpstr>
      <vt:lpstr>PowerPoint 프레젠테이션</vt:lpstr>
      <vt:lpstr>General Trees</vt:lpstr>
      <vt:lpstr>Insertions into general trees</vt:lpstr>
      <vt:lpstr>FIFO insertion</vt:lpstr>
      <vt:lpstr>LIFO insertion</vt:lpstr>
      <vt:lpstr>Key-sequenced insertion</vt:lpstr>
      <vt:lpstr>General tree deletions</vt:lpstr>
      <vt:lpstr>Changing general trees to a binary tree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</dc:title>
  <dc:creator>Microsoft Corporation</dc:creator>
  <cp:lastModifiedBy>이도길[ 교수 / 민족문화연구원 ]</cp:lastModifiedBy>
  <cp:revision>339</cp:revision>
  <dcterms:created xsi:type="dcterms:W3CDTF">2006-10-05T04:04:58Z</dcterms:created>
  <dcterms:modified xsi:type="dcterms:W3CDTF">2022-04-09T13:02:54Z</dcterms:modified>
</cp:coreProperties>
</file>