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28"/>
  </p:notesMasterIdLst>
  <p:sldIdLst>
    <p:sldId id="341" r:id="rId2"/>
    <p:sldId id="342" r:id="rId3"/>
    <p:sldId id="369" r:id="rId4"/>
    <p:sldId id="370" r:id="rId5"/>
    <p:sldId id="371" r:id="rId6"/>
    <p:sldId id="346" r:id="rId7"/>
    <p:sldId id="347" r:id="rId8"/>
    <p:sldId id="348" r:id="rId9"/>
    <p:sldId id="349" r:id="rId10"/>
    <p:sldId id="356" r:id="rId11"/>
    <p:sldId id="357" r:id="rId12"/>
    <p:sldId id="350" r:id="rId13"/>
    <p:sldId id="358" r:id="rId14"/>
    <p:sldId id="359" r:id="rId15"/>
    <p:sldId id="351" r:id="rId16"/>
    <p:sldId id="360" r:id="rId17"/>
    <p:sldId id="361" r:id="rId18"/>
    <p:sldId id="362" r:id="rId19"/>
    <p:sldId id="352" r:id="rId20"/>
    <p:sldId id="353" r:id="rId21"/>
    <p:sldId id="363" r:id="rId22"/>
    <p:sldId id="364" r:id="rId23"/>
    <p:sldId id="365" r:id="rId24"/>
    <p:sldId id="367" r:id="rId25"/>
    <p:sldId id="368" r:id="rId26"/>
    <p:sldId id="366" r:id="rId27"/>
  </p:sldIdLst>
  <p:sldSz cx="9144000" cy="6858000" type="screen4x3"/>
  <p:notesSz cx="6858000" cy="9144000"/>
  <p:embeddedFontLst>
    <p:embeddedFont>
      <p:font typeface="맑은 고딕" panose="020B0503020000020004" pitchFamily="50" charset="-127"/>
      <p:regular r:id="rId29"/>
      <p:bold r:id="rId30"/>
    </p:embeddedFont>
  </p:embeddedFont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26" y="52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F57E7F1-5D7B-4152-85F7-14F3C75DB844}" type="datetimeFigureOut">
              <a:rPr lang="ko-KR" altLang="en-US" smtClean="0"/>
              <a:t>2022-04-19</a:t>
            </a:fld>
            <a:endParaRPr lang="ko-KR" altLang="en-US"/>
          </a:p>
        </p:txBody>
      </p:sp>
      <p:sp>
        <p:nvSpPr>
          <p:cNvPr id="4" name="슬라이드 이미지 개체 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11AC64-369F-4A76-AEED-D1A5C5ACA9F9}" type="slidenum">
              <a:rPr lang="ko-KR" altLang="en-US" smtClean="0"/>
              <a:t>‹#›</a:t>
            </a:fld>
            <a:endParaRPr lang="ko-KR" altLang="en-US"/>
          </a:p>
        </p:txBody>
      </p:sp>
    </p:spTree>
    <p:extLst>
      <p:ext uri="{BB962C8B-B14F-4D97-AF65-F5344CB8AC3E}">
        <p14:creationId xmlns:p14="http://schemas.microsoft.com/office/powerpoint/2010/main" val="3831830603"/>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p:txBody>
          <a:bodyPr/>
          <a:lstStyle/>
          <a:p>
            <a:fld id="{882AF763-4009-4CA5-930F-2643547D4BC8}" type="datetime1">
              <a:rPr lang="ko-KR" altLang="en-US" smtClean="0"/>
              <a:t>2022-04-19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
        <p:nvSpPr>
          <p:cNvPr id="7" name="직사각형 6"/>
          <p:cNvSpPr/>
          <p:nvPr userDrawn="1"/>
        </p:nvSpPr>
        <p:spPr>
          <a:xfrm rot="10800000">
            <a:off x="467544" y="3429000"/>
            <a:ext cx="8208912" cy="90264"/>
          </a:xfrm>
          <a:prstGeom prst="rect">
            <a:avLst/>
          </a:prstGeom>
          <a:gradFill>
            <a:gsLst>
              <a:gs pos="0">
                <a:schemeClr val="tx2"/>
              </a:gs>
              <a:gs pos="50000">
                <a:schemeClr val="accent1">
                  <a:tint val="44500"/>
                  <a:satMod val="160000"/>
                </a:schemeClr>
              </a:gs>
              <a:gs pos="100000">
                <a:schemeClr val="accent1">
                  <a:tint val="23500"/>
                  <a:satMod val="16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5E24F0A3-64CA-4C64-B7AD-04828FC444EE}" type="datetime1">
              <a:rPr lang="ko-KR" altLang="en-US" smtClean="0"/>
              <a:t>2022-04-19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629400" y="274638"/>
            <a:ext cx="2057400" cy="5851525"/>
          </a:xfrm>
        </p:spPr>
        <p:txBody>
          <a:bodyPr vert="eaVert"/>
          <a:lstStyle/>
          <a:p>
            <a:r>
              <a:rPr lang="ko-KR" altLang="en-US" smtClean="0"/>
              <a:t>마스터 제목 스타일 편집</a:t>
            </a:r>
            <a:endParaRPr lang="ko-KR" altLang="en-US"/>
          </a:p>
        </p:txBody>
      </p:sp>
      <p:sp>
        <p:nvSpPr>
          <p:cNvPr id="3" name="세로 텍스트 개체 틀 2"/>
          <p:cNvSpPr>
            <a:spLocks noGrp="1"/>
          </p:cNvSpPr>
          <p:nvPr>
            <p:ph type="body" orient="vert" idx="1"/>
          </p:nvPr>
        </p:nvSpPr>
        <p:spPr>
          <a:xfrm>
            <a:off x="457200" y="274638"/>
            <a:ext cx="6019800" cy="5851525"/>
          </a:xfrm>
        </p:spPr>
        <p:txBody>
          <a:bodyPr vert="eaVert"/>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10"/>
          </p:nvPr>
        </p:nvSpPr>
        <p:spPr/>
        <p:txBody>
          <a:bodyPr/>
          <a:lstStyle/>
          <a:p>
            <a:fld id="{B072B049-A90C-4D9A-9A51-3CD3539681C4}" type="datetime1">
              <a:rPr lang="ko-KR" altLang="en-US" smtClean="0"/>
              <a:t>2022-04-19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57200" y="274638"/>
            <a:ext cx="8229600" cy="850106"/>
          </a:xfrm>
        </p:spPr>
        <p:txBody>
          <a:bodyPr>
            <a:normAutofit/>
          </a:bodyPr>
          <a:lstStyle>
            <a:lvl1pPr>
              <a:defRPr sz="3200" b="1"/>
            </a:lvl1pPr>
          </a:lstStyle>
          <a:p>
            <a:r>
              <a:rPr lang="ko-KR" altLang="en-US" dirty="0" smtClean="0"/>
              <a:t>마스터 제목 스타일 편집</a:t>
            </a:r>
            <a:endParaRPr lang="ko-KR" altLang="en-US" dirty="0"/>
          </a:p>
        </p:txBody>
      </p:sp>
      <p:sp>
        <p:nvSpPr>
          <p:cNvPr id="3" name="내용 개체 틀 2"/>
          <p:cNvSpPr>
            <a:spLocks noGrp="1"/>
          </p:cNvSpPr>
          <p:nvPr>
            <p:ph idx="1"/>
          </p:nvPr>
        </p:nvSpPr>
        <p:spPr>
          <a:xfrm>
            <a:off x="457200" y="1268760"/>
            <a:ext cx="8229600" cy="4857403"/>
          </a:xfrm>
        </p:spPr>
        <p:txBody>
          <a:bodyPr>
            <a:normAutofit/>
          </a:bodyPr>
          <a:lstStyle>
            <a:lvl1pPr>
              <a:defRPr sz="2400" b="1"/>
            </a:lvl1pPr>
            <a:lvl2pPr>
              <a:defRPr sz="2000"/>
            </a:lvl2pPr>
            <a:lvl3pPr>
              <a:defRPr sz="1800"/>
            </a:lvl3pPr>
            <a:lvl4pPr>
              <a:defRPr sz="1600"/>
            </a:lvl4pPr>
            <a:lvl5pPr>
              <a:defRPr sz="1600"/>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날짜 개체 틀 3"/>
          <p:cNvSpPr>
            <a:spLocks noGrp="1"/>
          </p:cNvSpPr>
          <p:nvPr>
            <p:ph type="dt" sz="half" idx="10"/>
          </p:nvPr>
        </p:nvSpPr>
        <p:spPr/>
        <p:txBody>
          <a:bodyPr/>
          <a:lstStyle/>
          <a:p>
            <a:fld id="{91DA049F-B633-4DA0-B1F1-4CA71DC99299}" type="datetime1">
              <a:rPr lang="ko-KR" altLang="en-US" smtClean="0"/>
              <a:t>2022-04-19</a:t>
            </a:fld>
            <a:endParaRPr lang="ko-KR" altLang="en-US"/>
          </a:p>
        </p:txBody>
      </p:sp>
      <p:sp>
        <p:nvSpPr>
          <p:cNvPr id="5" name="바닥글 개체 틀 4"/>
          <p:cNvSpPr>
            <a:spLocks noGrp="1"/>
          </p:cNvSpPr>
          <p:nvPr>
            <p:ph type="ftr" sz="quarter" idx="11"/>
          </p:nvPr>
        </p:nvSpPr>
        <p:spPr>
          <a:xfrm>
            <a:off x="2699792" y="6356350"/>
            <a:ext cx="3744416" cy="365125"/>
          </a:xfrm>
        </p:spPr>
        <p:txBody>
          <a:bodyPr/>
          <a:lstStyle>
            <a:lvl1pPr>
              <a:defRPr b="1"/>
            </a:lvl1pPr>
          </a:lstStyle>
          <a:p>
            <a:endParaRPr lang="ko-KR" altLang="en-US" dirty="0"/>
          </a:p>
        </p:txBody>
      </p:sp>
      <p:sp>
        <p:nvSpPr>
          <p:cNvPr id="6" name="슬라이드 번호 개체 틀 5"/>
          <p:cNvSpPr>
            <a:spLocks noGrp="1"/>
          </p:cNvSpPr>
          <p:nvPr>
            <p:ph type="sldNum" sz="quarter" idx="12"/>
          </p:nvPr>
        </p:nvSpPr>
        <p:spPr/>
        <p:txBody>
          <a:bodyPr/>
          <a:lstStyle>
            <a:lvl1pPr>
              <a:defRPr b="1"/>
            </a:lvl1pPr>
          </a:lstStyle>
          <a:p>
            <a:fld id="{4BEDD84E-25D4-4983-8AA1-2863C96F08D9}" type="slidenum">
              <a:rPr lang="ko-KR" altLang="en-US" smtClean="0"/>
              <a:pPr/>
              <a:t>‹#›</a:t>
            </a:fld>
            <a:endParaRPr lang="ko-KR" altLang="en-US"/>
          </a:p>
        </p:txBody>
      </p:sp>
      <p:sp>
        <p:nvSpPr>
          <p:cNvPr id="7" name="직사각형 6"/>
          <p:cNvSpPr/>
          <p:nvPr userDrawn="1"/>
        </p:nvSpPr>
        <p:spPr>
          <a:xfrm rot="10800000">
            <a:off x="467544" y="1052736"/>
            <a:ext cx="8208912" cy="90264"/>
          </a:xfrm>
          <a:prstGeom prst="rect">
            <a:avLst/>
          </a:prstGeom>
          <a:gradFill>
            <a:gsLst>
              <a:gs pos="0">
                <a:schemeClr val="tx2"/>
              </a:gs>
              <a:gs pos="50000">
                <a:schemeClr val="accent1">
                  <a:tint val="44500"/>
                  <a:satMod val="160000"/>
                </a:schemeClr>
              </a:gs>
              <a:gs pos="100000">
                <a:schemeClr val="accent1">
                  <a:tint val="23500"/>
                  <a:satMod val="16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22313" y="4406900"/>
            <a:ext cx="7772400" cy="1362075"/>
          </a:xfrm>
        </p:spPr>
        <p:txBody>
          <a:bodyPr anchor="t"/>
          <a:lstStyle>
            <a:lvl1pPr algn="l">
              <a:defRPr sz="4000" b="1" cap="all"/>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smtClean="0"/>
              <a:t>마스터 텍스트 스타일을 편집합니다</a:t>
            </a:r>
          </a:p>
        </p:txBody>
      </p:sp>
      <p:sp>
        <p:nvSpPr>
          <p:cNvPr id="4" name="날짜 개체 틀 3"/>
          <p:cNvSpPr>
            <a:spLocks noGrp="1"/>
          </p:cNvSpPr>
          <p:nvPr>
            <p:ph type="dt" sz="half" idx="10"/>
          </p:nvPr>
        </p:nvSpPr>
        <p:spPr/>
        <p:txBody>
          <a:bodyPr/>
          <a:lstStyle/>
          <a:p>
            <a:fld id="{AE3ABABE-8F49-42BD-BEB1-24A7281F9E98}" type="datetime1">
              <a:rPr lang="ko-KR" altLang="en-US" smtClean="0"/>
              <a:t>2022-04-19</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normAutofit/>
          </a:bodyPr>
          <a:lstStyle>
            <a:lvl1pPr>
              <a:defRPr sz="3600" b="1"/>
            </a:lvl1pPr>
          </a:lstStyle>
          <a:p>
            <a:r>
              <a:rPr kumimoji="0" lang="ko-KR" altLang="en-US" sz="4400" b="0" i="0" u="none" strike="noStrike" kern="1200" cap="none" spc="0" normalizeH="0" baseline="0" noProof="0" dirty="0" smtClean="0">
                <a:ln>
                  <a:noFill/>
                </a:ln>
                <a:solidFill>
                  <a:prstClr val="black"/>
                </a:solidFill>
                <a:effectLst/>
                <a:uLnTx/>
                <a:uFillTx/>
                <a:latin typeface="+mj-lt"/>
                <a:ea typeface="+mj-ea"/>
                <a:cs typeface="+mj-cs"/>
              </a:rPr>
              <a:t>마스터 제목 스타일 편집</a:t>
            </a:r>
            <a:endParaRPr lang="ko-KR" altLang="en-US" dirty="0"/>
          </a:p>
        </p:txBody>
      </p:sp>
      <p:sp>
        <p:nvSpPr>
          <p:cNvPr id="3" name="내용 개체 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내용 개체 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날짜 개체 틀 4"/>
          <p:cNvSpPr>
            <a:spLocks noGrp="1"/>
          </p:cNvSpPr>
          <p:nvPr>
            <p:ph type="dt" sz="half" idx="10"/>
          </p:nvPr>
        </p:nvSpPr>
        <p:spPr/>
        <p:txBody>
          <a:bodyPr/>
          <a:lstStyle/>
          <a:p>
            <a:fld id="{DA70EEFC-5C13-4D51-8889-21C8CB13D295}" type="datetime1">
              <a:rPr lang="ko-KR" altLang="en-US" smtClean="0"/>
              <a:t>2022-04-19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4" name="내용 개체 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5" name="텍스트 개체 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스타일을 편집합니다</a:t>
            </a:r>
          </a:p>
        </p:txBody>
      </p:sp>
      <p:sp>
        <p:nvSpPr>
          <p:cNvPr id="6" name="내용 개체 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7" name="날짜 개체 틀 6"/>
          <p:cNvSpPr>
            <a:spLocks noGrp="1"/>
          </p:cNvSpPr>
          <p:nvPr>
            <p:ph type="dt" sz="half" idx="10"/>
          </p:nvPr>
        </p:nvSpPr>
        <p:spPr/>
        <p:txBody>
          <a:bodyPr/>
          <a:lstStyle/>
          <a:p>
            <a:fld id="{EE0DD6CB-538F-4726-AD74-8606DCFC8829}" type="datetime1">
              <a:rPr lang="ko-KR" altLang="en-US" smtClean="0"/>
              <a:t>2022-04-19</a:t>
            </a:fld>
            <a:endParaRPr lang="ko-KR" altLang="en-US"/>
          </a:p>
        </p:txBody>
      </p:sp>
      <p:sp>
        <p:nvSpPr>
          <p:cNvPr id="8" name="바닥글 개체 틀 7"/>
          <p:cNvSpPr>
            <a:spLocks noGrp="1"/>
          </p:cNvSpPr>
          <p:nvPr>
            <p:ph type="ftr" sz="quarter" idx="11"/>
          </p:nvPr>
        </p:nvSpPr>
        <p:spPr/>
        <p:txBody>
          <a:bodyPr/>
          <a:lstStyle/>
          <a:p>
            <a:endParaRPr lang="ko-KR" altLang="en-US"/>
          </a:p>
        </p:txBody>
      </p:sp>
      <p:sp>
        <p:nvSpPr>
          <p:cNvPr id="9" name="슬라이드 번호 개체 틀 8"/>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ko-KR" altLang="en-US"/>
          </a:p>
        </p:txBody>
      </p:sp>
      <p:sp>
        <p:nvSpPr>
          <p:cNvPr id="3" name="날짜 개체 틀 2"/>
          <p:cNvSpPr>
            <a:spLocks noGrp="1"/>
          </p:cNvSpPr>
          <p:nvPr>
            <p:ph type="dt" sz="half" idx="10"/>
          </p:nvPr>
        </p:nvSpPr>
        <p:spPr/>
        <p:txBody>
          <a:bodyPr/>
          <a:lstStyle/>
          <a:p>
            <a:fld id="{B2078A68-59C9-4483-ADC3-A42E8C52FF08}" type="datetime1">
              <a:rPr lang="ko-KR" altLang="en-US" smtClean="0"/>
              <a:t>2022-04-19</a:t>
            </a:fld>
            <a:endParaRPr lang="ko-KR" altLang="en-US"/>
          </a:p>
        </p:txBody>
      </p:sp>
      <p:sp>
        <p:nvSpPr>
          <p:cNvPr id="4" name="바닥글 개체 틀 3"/>
          <p:cNvSpPr>
            <a:spLocks noGrp="1"/>
          </p:cNvSpPr>
          <p:nvPr>
            <p:ph type="ftr" sz="quarter" idx="11"/>
          </p:nvPr>
        </p:nvSpPr>
        <p:spPr/>
        <p:txBody>
          <a:bodyPr/>
          <a:lstStyle/>
          <a:p>
            <a:endParaRPr lang="ko-KR" altLang="en-US"/>
          </a:p>
        </p:txBody>
      </p:sp>
      <p:sp>
        <p:nvSpPr>
          <p:cNvPr id="5" name="슬라이드 번호 개체 틀 4"/>
          <p:cNvSpPr>
            <a:spLocks noGrp="1"/>
          </p:cNvSpPr>
          <p:nvPr>
            <p:ph type="sldNum" sz="quarter" idx="12"/>
          </p:nvPr>
        </p:nvSpPr>
        <p:spPr/>
        <p:txBody>
          <a:bodyPr/>
          <a:lstStyle>
            <a:lvl1pPr>
              <a:defRPr b="1"/>
            </a:lvl1pPr>
          </a:lstStyle>
          <a:p>
            <a:fld id="{4BEDD84E-25D4-4983-8AA1-2863C96F08D9}" type="slidenum">
              <a:rPr lang="ko-KR" altLang="en-US" smtClean="0"/>
              <a:pPr/>
              <a:t>‹#›</a:t>
            </a:fld>
            <a:endParaRPr lang="ko-KR"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ED9D70FD-2920-4C0D-9039-F03AC5454AE3}" type="datetime1">
              <a:rPr lang="ko-KR" altLang="en-US" smtClean="0"/>
              <a:t>2022-04-19</a:t>
            </a:fld>
            <a:endParaRPr lang="ko-KR" altLang="en-US"/>
          </a:p>
        </p:txBody>
      </p:sp>
      <p:sp>
        <p:nvSpPr>
          <p:cNvPr id="3" name="바닥글 개체 틀 2"/>
          <p:cNvSpPr>
            <a:spLocks noGrp="1"/>
          </p:cNvSpPr>
          <p:nvPr>
            <p:ph type="ftr" sz="quarter" idx="11"/>
          </p:nvPr>
        </p:nvSpPr>
        <p:spPr/>
        <p:txBody>
          <a:bodyPr/>
          <a:lstStyle/>
          <a:p>
            <a:endParaRPr lang="ko-KR" altLang="en-US"/>
          </a:p>
        </p:txBody>
      </p:sp>
      <p:sp>
        <p:nvSpPr>
          <p:cNvPr id="4" name="슬라이드 번호 개체 틀 3"/>
          <p:cNvSpPr>
            <a:spLocks noGrp="1"/>
          </p:cNvSpPr>
          <p:nvPr>
            <p:ph type="sldNum" sz="quarter" idx="12"/>
          </p:nvPr>
        </p:nvSpPr>
        <p:spPr/>
        <p:txBody>
          <a:bodyPr/>
          <a:lstStyle>
            <a:lvl1pPr>
              <a:defRPr b="1"/>
            </a:lvl1pPr>
          </a:lstStyle>
          <a:p>
            <a:fld id="{4BEDD84E-25D4-4983-8AA1-2863C96F08D9}" type="slidenum">
              <a:rPr lang="ko-KR" altLang="en-US" smtClean="0"/>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57200" y="273050"/>
            <a:ext cx="3008313" cy="1162050"/>
          </a:xfrm>
        </p:spPr>
        <p:txBody>
          <a:bodyPr anchor="b"/>
          <a:lstStyle>
            <a:lvl1pPr algn="l">
              <a:defRPr sz="2000" b="1"/>
            </a:lvl1pPr>
          </a:lstStyle>
          <a:p>
            <a:r>
              <a:rPr lang="ko-KR" altLang="en-US" smtClean="0"/>
              <a:t>마스터 제목 스타일 편집</a:t>
            </a:r>
            <a:endParaRPr lang="ko-KR" altLang="en-US"/>
          </a:p>
        </p:txBody>
      </p:sp>
      <p:sp>
        <p:nvSpPr>
          <p:cNvPr id="3" name="내용 개체 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텍스트 개체 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821C5DC6-ACD4-4049-B46C-A9CD59667F72}" type="datetime1">
              <a:rPr lang="ko-KR" altLang="en-US" smtClean="0"/>
              <a:t>2022-04-19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792288" y="4800600"/>
            <a:ext cx="5486400" cy="566738"/>
          </a:xfrm>
        </p:spPr>
        <p:txBody>
          <a:bodyPr anchor="b"/>
          <a:lstStyle>
            <a:lvl1pPr algn="l">
              <a:defRPr sz="2000" b="1"/>
            </a:lvl1pPr>
          </a:lstStyle>
          <a:p>
            <a:r>
              <a:rPr lang="ko-KR" altLang="en-US" smtClean="0"/>
              <a:t>마스터 제목 스타일 편집</a:t>
            </a:r>
            <a:endParaRPr lang="ko-KR" altLang="en-US"/>
          </a:p>
        </p:txBody>
      </p:sp>
      <p:sp>
        <p:nvSpPr>
          <p:cNvPr id="3" name="그림 개체 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smtClean="0"/>
              <a:t>마스터 텍스트 스타일을 편집합니다</a:t>
            </a:r>
          </a:p>
        </p:txBody>
      </p:sp>
      <p:sp>
        <p:nvSpPr>
          <p:cNvPr id="5" name="날짜 개체 틀 4"/>
          <p:cNvSpPr>
            <a:spLocks noGrp="1"/>
          </p:cNvSpPr>
          <p:nvPr>
            <p:ph type="dt" sz="half" idx="10"/>
          </p:nvPr>
        </p:nvSpPr>
        <p:spPr/>
        <p:txBody>
          <a:bodyPr/>
          <a:lstStyle/>
          <a:p>
            <a:fld id="{30061A7B-FB7B-4649-9770-8B14EF6A3424}" type="datetime1">
              <a:rPr lang="ko-KR" altLang="en-US" smtClean="0"/>
              <a:t>2022-04-19</a:t>
            </a:fld>
            <a:endParaRPr lang="ko-KR" altLang="en-US"/>
          </a:p>
        </p:txBody>
      </p:sp>
      <p:sp>
        <p:nvSpPr>
          <p:cNvPr id="6" name="바닥글 개체 틀 5"/>
          <p:cNvSpPr>
            <a:spLocks noGrp="1"/>
          </p:cNvSpPr>
          <p:nvPr>
            <p:ph type="ftr" sz="quarter" idx="11"/>
          </p:nvPr>
        </p:nvSpPr>
        <p:spPr/>
        <p:txBody>
          <a:bodyPr/>
          <a:lstStyle/>
          <a:p>
            <a:endParaRPr lang="ko-KR" altLang="en-US"/>
          </a:p>
        </p:txBody>
      </p:sp>
      <p:sp>
        <p:nvSpPr>
          <p:cNvPr id="7" name="슬라이드 번호 개체 틀 6"/>
          <p:cNvSpPr>
            <a:spLocks noGrp="1"/>
          </p:cNvSpPr>
          <p:nvPr>
            <p:ph type="sldNum" sz="quarter" idx="12"/>
          </p:nvPr>
        </p:nvSpPr>
        <p:spPr/>
        <p:txBody>
          <a:bodyPr/>
          <a:lstStyle/>
          <a:p>
            <a:fld id="{4BEDD84E-25D4-4983-8AA1-2863C96F08D9}" type="slidenum">
              <a:rPr lang="ko-KR" altLang="en-US" smtClean="0"/>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ko-KR" altLang="en-US" smtClean="0"/>
              <a:t>마스터 제목 스타일 편집</a:t>
            </a:r>
            <a:endParaRPr lang="ko-KR" altLang="en-US"/>
          </a:p>
        </p:txBody>
      </p:sp>
      <p:sp>
        <p:nvSpPr>
          <p:cNvPr id="3" name="텍스트 개체 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ko-KR" altLang="en-US" smtClean="0"/>
              <a:t>마스터 텍스트 스타일을 편집합니다</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ko-KR" altLang="en-US"/>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4B75F-5A3C-4F03-9B7B-F1D30801B111}" type="datetime1">
              <a:rPr lang="ko-KR" altLang="en-US" smtClean="0"/>
              <a:t>2022-04-19</a:t>
            </a:fld>
            <a:endParaRPr lang="ko-KR" altLang="en-US"/>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DD84E-25D4-4983-8AA1-2863C96F08D9}"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normAutofit/>
          </a:bodyPr>
          <a:lstStyle/>
          <a:p>
            <a:r>
              <a:rPr lang="en-US" altLang="ko-KR" sz="3200" b="1" smtClean="0"/>
              <a:t>Binary </a:t>
            </a:r>
            <a:r>
              <a:rPr lang="en-US" altLang="ko-KR" sz="3200" b="1" smtClean="0"/>
              <a:t>Search Tree</a:t>
            </a:r>
            <a:endParaRPr lang="ko-KR" altLang="en-US" sz="3200" b="1" dirty="0"/>
          </a:p>
        </p:txBody>
      </p:sp>
      <p:sp>
        <p:nvSpPr>
          <p:cNvPr id="3" name="부제목 2"/>
          <p:cNvSpPr>
            <a:spLocks noGrp="1"/>
          </p:cNvSpPr>
          <p:nvPr>
            <p:ph type="subTitle" idx="1"/>
          </p:nvPr>
        </p:nvSpPr>
        <p:spPr>
          <a:xfrm>
            <a:off x="1371600" y="4268688"/>
            <a:ext cx="6400800" cy="1752600"/>
          </a:xfrm>
        </p:spPr>
        <p:txBody>
          <a:bodyPr>
            <a:normAutofit/>
          </a:bodyPr>
          <a:lstStyle/>
          <a:p>
            <a:pPr lvl="0"/>
            <a:r>
              <a:rPr lang="en-US" altLang="ko-KR" sz="1800" dirty="0">
                <a:solidFill>
                  <a:srgbClr val="1F497D">
                    <a:lumMod val="75000"/>
                  </a:srgbClr>
                </a:solidFill>
              </a:rPr>
              <a:t>Materials are adapted from </a:t>
            </a:r>
            <a:br>
              <a:rPr lang="en-US" altLang="ko-KR" sz="1800" dirty="0">
                <a:solidFill>
                  <a:srgbClr val="1F497D">
                    <a:lumMod val="75000"/>
                  </a:srgbClr>
                </a:solidFill>
              </a:rPr>
            </a:br>
            <a:r>
              <a:rPr lang="en-US" altLang="ko-KR" sz="1800" dirty="0">
                <a:solidFill>
                  <a:srgbClr val="1F497D">
                    <a:lumMod val="75000"/>
                  </a:srgbClr>
                </a:solidFill>
              </a:rPr>
              <a:t>“Data Structures: A Pseudocode Approach with C,” 2</a:t>
            </a:r>
            <a:r>
              <a:rPr lang="en-US" altLang="ko-KR" sz="1800" baseline="30000" dirty="0">
                <a:solidFill>
                  <a:srgbClr val="1F497D">
                    <a:lumMod val="75000"/>
                  </a:srgbClr>
                </a:solidFill>
              </a:rPr>
              <a:t>nd</a:t>
            </a:r>
            <a:r>
              <a:rPr lang="en-US" altLang="ko-KR" sz="1800" dirty="0">
                <a:solidFill>
                  <a:srgbClr val="1F497D">
                    <a:lumMod val="75000"/>
                  </a:srgbClr>
                </a:solidFill>
              </a:rPr>
              <a:t> ed., by Richard F. </a:t>
            </a:r>
            <a:r>
              <a:rPr lang="en-US" altLang="ko-KR" sz="1800" dirty="0" err="1">
                <a:solidFill>
                  <a:srgbClr val="1F497D">
                    <a:lumMod val="75000"/>
                  </a:srgbClr>
                </a:solidFill>
              </a:rPr>
              <a:t>Gilberg</a:t>
            </a:r>
            <a:r>
              <a:rPr lang="en-US" altLang="ko-KR" sz="1800" dirty="0">
                <a:solidFill>
                  <a:srgbClr val="1F497D">
                    <a:lumMod val="75000"/>
                  </a:srgbClr>
                </a:solidFill>
              </a:rPr>
              <a:t> &amp; Behrouz A. </a:t>
            </a:r>
            <a:r>
              <a:rPr lang="en-US" altLang="ko-KR" sz="1800" dirty="0" err="1" smtClean="0">
                <a:solidFill>
                  <a:srgbClr val="1F497D">
                    <a:lumMod val="75000"/>
                  </a:srgbClr>
                </a:solidFill>
              </a:rPr>
              <a:t>Forouzan</a:t>
            </a:r>
            <a:endParaRPr lang="ko-KR" altLang="en-US" sz="2400" dirty="0">
              <a:solidFill>
                <a:srgbClr val="1F497D">
                  <a:lumMod val="75000"/>
                </a:srgbClr>
              </a:solidFill>
            </a:endParaRPr>
          </a:p>
        </p:txBody>
      </p:sp>
    </p:spTree>
    <p:extLst>
      <p:ext uri="{BB962C8B-B14F-4D97-AF65-F5344CB8AC3E}">
        <p14:creationId xmlns:p14="http://schemas.microsoft.com/office/powerpoint/2010/main" val="9488140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10</a:t>
            </a:fld>
            <a:endParaRPr lang="ko-KR" altLang="en-US"/>
          </a:p>
        </p:txBody>
      </p:sp>
      <p:pic>
        <p:nvPicPr>
          <p:cNvPr id="3" name="Picture 12" descr="Alg07-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548680"/>
            <a:ext cx="7891843" cy="297931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14" descr="Fig07-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599" y="3886199"/>
            <a:ext cx="6162383" cy="283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591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11</a:t>
            </a:fld>
            <a:endParaRPr lang="ko-KR" altLang="en-US"/>
          </a:p>
        </p:txBody>
      </p:sp>
      <p:pic>
        <p:nvPicPr>
          <p:cNvPr id="3" name="Picture 11" descr="Alg0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88" y="1556792"/>
            <a:ext cx="8229600" cy="433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8015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BST Search</a:t>
            </a:r>
            <a:endParaRPr lang="ko-KR" altLang="en-US" dirty="0"/>
          </a:p>
        </p:txBody>
      </p:sp>
      <p:sp>
        <p:nvSpPr>
          <p:cNvPr id="3" name="내용 개체 틀 2"/>
          <p:cNvSpPr>
            <a:spLocks noGrp="1"/>
          </p:cNvSpPr>
          <p:nvPr>
            <p:ph idx="1"/>
          </p:nvPr>
        </p:nvSpPr>
        <p:spPr>
          <a:xfrm>
            <a:off x="457200" y="1124744"/>
            <a:ext cx="8229600" cy="4857403"/>
          </a:xfrm>
        </p:spPr>
        <p:txBody>
          <a:bodyPr/>
          <a:lstStyle/>
          <a:p>
            <a:r>
              <a:rPr lang="en-US" altLang="ko-KR" dirty="0" smtClean="0"/>
              <a:t>Binary tree search</a:t>
            </a:r>
          </a:p>
          <a:p>
            <a:pPr lvl="1"/>
            <a:r>
              <a:rPr lang="en-US" altLang="ko-KR" dirty="0" smtClean="0"/>
              <a:t>Locates a specific node in the tree</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12</a:t>
            </a:fld>
            <a:endParaRPr lang="ko-KR" altLang="en-US" dirty="0"/>
          </a:p>
        </p:txBody>
      </p:sp>
      <p:pic>
        <p:nvPicPr>
          <p:cNvPr id="5" name="Picture 11" descr="Fig07-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100113"/>
            <a:ext cx="7086600" cy="4725988"/>
          </a:xfrm>
          <a:prstGeom prst="rect">
            <a:avLst/>
          </a:prstGeom>
          <a:noFill/>
          <a:extLst>
            <a:ext uri="{909E8E84-426E-40DD-AFC4-6F175D3DCCD1}">
              <a14:hiddenFill xmlns:a14="http://schemas.microsoft.com/office/drawing/2010/main">
                <a:solidFill>
                  <a:srgbClr val="FFFFFF"/>
                </a:solidFill>
              </a14:hiddenFill>
            </a:ext>
          </a:extLst>
        </p:spPr>
      </p:pic>
      <p:sp>
        <p:nvSpPr>
          <p:cNvPr id="6" name="직사각형 5"/>
          <p:cNvSpPr/>
          <p:nvPr/>
        </p:nvSpPr>
        <p:spPr>
          <a:xfrm>
            <a:off x="6804248" y="2483604"/>
            <a:ext cx="1890582" cy="369332"/>
          </a:xfrm>
          <a:prstGeom prst="rect">
            <a:avLst/>
          </a:prstGeom>
        </p:spPr>
        <p:txBody>
          <a:bodyPr wrap="none">
            <a:spAutoFit/>
          </a:bodyPr>
          <a:lstStyle/>
          <a:p>
            <a:r>
              <a:rPr lang="en-US" altLang="ko-KR" dirty="0" smtClean="0">
                <a:ea typeface="굴림" panose="020B0600000101010101" pitchFamily="50" charset="-127"/>
                <a:sym typeface="Wingdings" panose="05000000000000000000" pitchFamily="2" charset="2"/>
              </a:rPr>
              <a:t> </a:t>
            </a:r>
            <a:r>
              <a:rPr lang="en-US" altLang="ko-KR" dirty="0" smtClean="0">
                <a:ea typeface="굴림" panose="020B0600000101010101" pitchFamily="50" charset="-127"/>
              </a:rPr>
              <a:t>binary search</a:t>
            </a:r>
            <a:endParaRPr lang="ko-KR" altLang="en-US" dirty="0"/>
          </a:p>
        </p:txBody>
      </p:sp>
    </p:spTree>
    <p:extLst>
      <p:ext uri="{BB962C8B-B14F-4D97-AF65-F5344CB8AC3E}">
        <p14:creationId xmlns:p14="http://schemas.microsoft.com/office/powerpoint/2010/main" val="39261299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13</a:t>
            </a:fld>
            <a:endParaRPr lang="ko-KR" altLang="en-US"/>
          </a:p>
        </p:txBody>
      </p:sp>
      <p:pic>
        <p:nvPicPr>
          <p:cNvPr id="3" name="Picture 11" descr="Alg07-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313" y="980728"/>
            <a:ext cx="8001000" cy="503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14</a:t>
            </a:fld>
            <a:endParaRPr lang="ko-KR" altLang="en-US"/>
          </a:p>
        </p:txBody>
      </p:sp>
      <p:pic>
        <p:nvPicPr>
          <p:cNvPr id="3" name="Picture 11" descr="Fig07-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610600"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558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Insertion</a:t>
            </a:r>
            <a:endParaRPr lang="ko-KR" altLang="en-US" dirty="0"/>
          </a:p>
        </p:txBody>
      </p:sp>
      <p:sp>
        <p:nvSpPr>
          <p:cNvPr id="3" name="내용 개체 틀 2"/>
          <p:cNvSpPr>
            <a:spLocks noGrp="1"/>
          </p:cNvSpPr>
          <p:nvPr>
            <p:ph idx="1"/>
          </p:nvPr>
        </p:nvSpPr>
        <p:spPr/>
        <p:txBody>
          <a:bodyPr/>
          <a:lstStyle/>
          <a:p>
            <a:r>
              <a:rPr lang="en-US" altLang="ko-KR" dirty="0"/>
              <a:t>To insert data all we need to do is follow the branches to an empty subtree and then insert the new node.</a:t>
            </a:r>
          </a:p>
          <a:p>
            <a:r>
              <a:rPr lang="en-US" altLang="ko-KR" dirty="0"/>
              <a:t>In other words, all inserts take place at </a:t>
            </a:r>
            <a:r>
              <a:rPr lang="en-US" altLang="ko-KR" u="sng" dirty="0"/>
              <a:t>a leaf or at a </a:t>
            </a:r>
            <a:r>
              <a:rPr lang="en-US" altLang="ko-KR" u="sng" dirty="0" err="1"/>
              <a:t>leaflike</a:t>
            </a:r>
            <a:r>
              <a:rPr lang="en-US" altLang="ko-KR" u="sng" dirty="0"/>
              <a:t> node</a:t>
            </a:r>
            <a:r>
              <a:rPr lang="en-US" altLang="ko-KR" dirty="0"/>
              <a:t> – a node that has only one null subtree</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15</a:t>
            </a:fld>
            <a:endParaRPr lang="ko-KR" altLang="en-US" dirty="0"/>
          </a:p>
        </p:txBody>
      </p:sp>
    </p:spTree>
    <p:extLst>
      <p:ext uri="{BB962C8B-B14F-4D97-AF65-F5344CB8AC3E}">
        <p14:creationId xmlns:p14="http://schemas.microsoft.com/office/powerpoint/2010/main" val="406605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16</a:t>
            </a:fld>
            <a:endParaRPr lang="ko-KR" altLang="en-US"/>
          </a:p>
        </p:txBody>
      </p:sp>
      <p:pic>
        <p:nvPicPr>
          <p:cNvPr id="3" name="Picture 11" descr="Fig07-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419100"/>
            <a:ext cx="86868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직사각형 3"/>
          <p:cNvSpPr/>
          <p:nvPr/>
        </p:nvSpPr>
        <p:spPr>
          <a:xfrm>
            <a:off x="4210362" y="6300028"/>
            <a:ext cx="1541640" cy="369332"/>
          </a:xfrm>
          <a:prstGeom prst="rect">
            <a:avLst/>
          </a:prstGeom>
        </p:spPr>
        <p:txBody>
          <a:bodyPr wrap="none">
            <a:spAutoFit/>
          </a:bodyPr>
          <a:lstStyle/>
          <a:p>
            <a:r>
              <a:rPr lang="en-US" altLang="ko-KR" dirty="0" smtClean="0">
                <a:ea typeface="굴림" panose="020B0600000101010101" pitchFamily="50" charset="-127"/>
              </a:rPr>
              <a:t>Inserting 23?</a:t>
            </a:r>
            <a:endParaRPr lang="ko-KR" altLang="en-US" dirty="0"/>
          </a:p>
        </p:txBody>
      </p:sp>
    </p:spTree>
    <p:extLst>
      <p:ext uri="{BB962C8B-B14F-4D97-AF65-F5344CB8AC3E}">
        <p14:creationId xmlns:p14="http://schemas.microsoft.com/office/powerpoint/2010/main" val="13249934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17</a:t>
            </a:fld>
            <a:endParaRPr lang="ko-KR" altLang="en-US"/>
          </a:p>
        </p:txBody>
      </p:sp>
      <p:grpSp>
        <p:nvGrpSpPr>
          <p:cNvPr id="5" name="그룹 4"/>
          <p:cNvGrpSpPr/>
          <p:nvPr/>
        </p:nvGrpSpPr>
        <p:grpSpPr>
          <a:xfrm>
            <a:off x="800472" y="188640"/>
            <a:ext cx="8020000" cy="6505076"/>
            <a:chOff x="971600" y="308300"/>
            <a:chExt cx="8020000" cy="6505076"/>
          </a:xfrm>
        </p:grpSpPr>
        <p:pic>
          <p:nvPicPr>
            <p:cNvPr id="4" name="Picture 11" descr="Alg07-04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395939"/>
              <a:ext cx="8020000" cy="341743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1" descr="Alg07-04a"/>
            <p:cNvPicPr>
              <a:picLocks noChangeAspect="1" noChangeArrowheads="1"/>
            </p:cNvPicPr>
            <p:nvPr/>
          </p:nvPicPr>
          <p:blipFill rotWithShape="1">
            <a:blip r:embed="rId3">
              <a:extLst>
                <a:ext uri="{28A0092B-C50C-407E-A947-70E740481C1C}">
                  <a14:useLocalDpi xmlns:a14="http://schemas.microsoft.com/office/drawing/2010/main" val="0"/>
                </a:ext>
              </a:extLst>
            </a:blip>
            <a:srcRect b="7132"/>
            <a:stretch/>
          </p:blipFill>
          <p:spPr bwMode="auto">
            <a:xfrm>
              <a:off x="971600" y="308300"/>
              <a:ext cx="8020000" cy="376877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69168778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18</a:t>
            </a:fld>
            <a:endParaRPr lang="ko-KR" altLang="en-US"/>
          </a:p>
        </p:txBody>
      </p:sp>
      <p:pic>
        <p:nvPicPr>
          <p:cNvPr id="3" name="Picture 11" descr="Fig07-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533400"/>
            <a:ext cx="8610600" cy="556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031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Deletion</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a:t>There are </a:t>
            </a:r>
            <a:r>
              <a:rPr lang="en-US" altLang="ko-KR" dirty="0" smtClean="0"/>
              <a:t>four possible </a:t>
            </a:r>
            <a:r>
              <a:rPr lang="en-US" altLang="ko-KR" dirty="0"/>
              <a:t>cases when we delete a node:</a:t>
            </a:r>
          </a:p>
          <a:p>
            <a:pPr marL="457200" indent="-457200">
              <a:buFont typeface="+mj-lt"/>
              <a:buAutoNum type="arabicPeriod"/>
            </a:pPr>
            <a:r>
              <a:rPr lang="en-US" altLang="ko-KR" dirty="0"/>
              <a:t>The node to be deleted has </a:t>
            </a:r>
            <a:r>
              <a:rPr lang="en-US" altLang="ko-KR" u="sng" dirty="0"/>
              <a:t>no </a:t>
            </a:r>
            <a:r>
              <a:rPr lang="en-US" altLang="ko-KR" u="sng" dirty="0" smtClean="0"/>
              <a:t>children</a:t>
            </a:r>
            <a:endParaRPr lang="en-US" altLang="ko-KR" dirty="0" smtClean="0"/>
          </a:p>
          <a:p>
            <a:pPr lvl="1" indent="-342900"/>
            <a:r>
              <a:rPr lang="en-US" altLang="ko-KR" dirty="0" smtClean="0"/>
              <a:t>In </a:t>
            </a:r>
            <a:r>
              <a:rPr lang="en-US" altLang="ko-KR" dirty="0"/>
              <a:t>this case, all we need to do is delete the node.</a:t>
            </a:r>
          </a:p>
          <a:p>
            <a:pPr marL="457200" indent="-457200">
              <a:buFont typeface="+mj-lt"/>
              <a:buAutoNum type="arabicPeriod"/>
            </a:pPr>
            <a:r>
              <a:rPr lang="en-US" altLang="ko-KR" dirty="0"/>
              <a:t>The node to be deleted has </a:t>
            </a:r>
            <a:r>
              <a:rPr lang="en-US" altLang="ko-KR" u="sng" dirty="0"/>
              <a:t>only a right </a:t>
            </a:r>
            <a:r>
              <a:rPr lang="en-US" altLang="ko-KR" u="sng" dirty="0" smtClean="0"/>
              <a:t>subtree</a:t>
            </a:r>
            <a:r>
              <a:rPr lang="en-US" altLang="ko-KR" dirty="0" smtClean="0"/>
              <a:t>.</a:t>
            </a:r>
          </a:p>
          <a:p>
            <a:pPr lvl="1" indent="-342900"/>
            <a:r>
              <a:rPr lang="en-US" altLang="ko-KR" dirty="0" smtClean="0"/>
              <a:t>We </a:t>
            </a:r>
            <a:r>
              <a:rPr lang="en-US" altLang="ko-KR" dirty="0"/>
              <a:t>delete the node and attach the right subtree to the deleted node’s parent.</a:t>
            </a:r>
          </a:p>
          <a:p>
            <a:pPr marL="457200" indent="-457200">
              <a:buFont typeface="+mj-lt"/>
              <a:buAutoNum type="arabicPeriod"/>
            </a:pPr>
            <a:r>
              <a:rPr lang="en-US" altLang="ko-KR" dirty="0"/>
              <a:t>The node to be deleted has </a:t>
            </a:r>
            <a:r>
              <a:rPr lang="en-US" altLang="ko-KR" u="sng" dirty="0"/>
              <a:t>only a left </a:t>
            </a:r>
            <a:r>
              <a:rPr lang="en-US" altLang="ko-KR" u="sng" dirty="0" smtClean="0"/>
              <a:t>subtree</a:t>
            </a:r>
            <a:endParaRPr lang="en-US" altLang="ko-KR" dirty="0" smtClean="0"/>
          </a:p>
          <a:p>
            <a:pPr lvl="1" indent="-342900"/>
            <a:r>
              <a:rPr lang="en-US" altLang="ko-KR" dirty="0" smtClean="0"/>
              <a:t>We </a:t>
            </a:r>
            <a:r>
              <a:rPr lang="en-US" altLang="ko-KR" dirty="0"/>
              <a:t>delete the node and attach the left subtree to the deleted node’s parent.</a:t>
            </a:r>
          </a:p>
          <a:p>
            <a:pPr marL="457200" indent="-457200">
              <a:buFont typeface="+mj-lt"/>
              <a:buAutoNum type="arabicPeriod"/>
            </a:pPr>
            <a:r>
              <a:rPr lang="en-US" altLang="ko-KR" dirty="0"/>
              <a:t>The node to be deleted has </a:t>
            </a:r>
            <a:r>
              <a:rPr lang="en-US" altLang="ko-KR" u="sng" dirty="0"/>
              <a:t>two </a:t>
            </a:r>
            <a:r>
              <a:rPr lang="en-US" altLang="ko-KR" u="sng" dirty="0" smtClean="0"/>
              <a:t>subtrees</a:t>
            </a:r>
            <a:endParaRPr lang="en-US" altLang="ko-KR" dirty="0" smtClean="0"/>
          </a:p>
          <a:p>
            <a:pPr lvl="1" indent="-342900"/>
            <a:r>
              <a:rPr lang="en-US" altLang="ko-KR" dirty="0" smtClean="0"/>
              <a:t>It </a:t>
            </a:r>
            <a:r>
              <a:rPr lang="en-US" altLang="ko-KR" dirty="0"/>
              <a:t>is possible to delete a node from the middle of a tree, but the result tends to create very unbalanced trees.</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19</a:t>
            </a:fld>
            <a:endParaRPr lang="ko-KR" altLang="en-US" dirty="0"/>
          </a:p>
        </p:txBody>
      </p:sp>
    </p:spTree>
    <p:extLst>
      <p:ext uri="{BB962C8B-B14F-4D97-AF65-F5344CB8AC3E}">
        <p14:creationId xmlns:p14="http://schemas.microsoft.com/office/powerpoint/2010/main" val="23921592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Basic </a:t>
            </a:r>
            <a:r>
              <a:rPr lang="en-US" altLang="ko-KR" dirty="0" smtClean="0"/>
              <a:t>Concepts</a:t>
            </a:r>
            <a:endParaRPr lang="ko-KR" altLang="en-US" dirty="0"/>
          </a:p>
        </p:txBody>
      </p:sp>
      <p:sp>
        <p:nvSpPr>
          <p:cNvPr id="3" name="내용 개체 틀 2"/>
          <p:cNvSpPr>
            <a:spLocks noGrp="1"/>
          </p:cNvSpPr>
          <p:nvPr>
            <p:ph idx="1"/>
          </p:nvPr>
        </p:nvSpPr>
        <p:spPr/>
        <p:txBody>
          <a:bodyPr>
            <a:normAutofit lnSpcReduction="10000"/>
          </a:bodyPr>
          <a:lstStyle/>
          <a:p>
            <a:r>
              <a:rPr lang="en-US" altLang="ko-KR" dirty="0" smtClean="0">
                <a:ea typeface="굴림" panose="020B0600000101010101" pitchFamily="50" charset="-127"/>
              </a:rPr>
              <a:t>Linear list structure</a:t>
            </a:r>
          </a:p>
          <a:p>
            <a:pPr lvl="1"/>
            <a:r>
              <a:rPr lang="en-US" altLang="ko-KR" dirty="0" smtClean="0">
                <a:ea typeface="굴림" panose="020B0600000101010101" pitchFamily="50" charset="-127"/>
              </a:rPr>
              <a:t>array vs. </a:t>
            </a:r>
            <a:r>
              <a:rPr lang="en-US" altLang="ko-KR" dirty="0">
                <a:ea typeface="굴림" panose="020B0600000101010101" pitchFamily="50" charset="-127"/>
              </a:rPr>
              <a:t>linked </a:t>
            </a:r>
            <a:r>
              <a:rPr lang="en-US" altLang="ko-KR" dirty="0" smtClean="0">
                <a:ea typeface="굴림" panose="020B0600000101010101" pitchFamily="50" charset="-127"/>
              </a:rPr>
              <a:t>list</a:t>
            </a:r>
          </a:p>
          <a:p>
            <a:pPr lvl="1"/>
            <a:r>
              <a:rPr lang="en-US" altLang="ko-KR" dirty="0" smtClean="0">
                <a:ea typeface="굴림" panose="020B0600000101010101" pitchFamily="50" charset="-127"/>
              </a:rPr>
              <a:t>search algorithm</a:t>
            </a:r>
          </a:p>
          <a:p>
            <a:pPr lvl="1"/>
            <a:r>
              <a:rPr lang="en-US" altLang="ko-KR" dirty="0" smtClean="0">
                <a:ea typeface="굴림" panose="020B0600000101010101" pitchFamily="50" charset="-127"/>
              </a:rPr>
              <a:t>insertion </a:t>
            </a:r>
            <a:r>
              <a:rPr lang="en-US" altLang="ko-KR" dirty="0">
                <a:ea typeface="굴림" panose="020B0600000101010101" pitchFamily="50" charset="-127"/>
              </a:rPr>
              <a:t>and deletion </a:t>
            </a:r>
            <a:r>
              <a:rPr lang="en-US" altLang="ko-KR" dirty="0" smtClean="0">
                <a:ea typeface="굴림" panose="020B0600000101010101" pitchFamily="50" charset="-127"/>
              </a:rPr>
              <a:t>algorithm</a:t>
            </a:r>
          </a:p>
          <a:p>
            <a:r>
              <a:rPr lang="en-US" altLang="ko-KR" dirty="0">
                <a:ea typeface="굴림" panose="020B0600000101010101" pitchFamily="50" charset="-127"/>
              </a:rPr>
              <a:t>Binary search </a:t>
            </a:r>
            <a:r>
              <a:rPr lang="en-US" altLang="ko-KR" dirty="0" smtClean="0">
                <a:ea typeface="굴림" panose="020B0600000101010101" pitchFamily="50" charset="-127"/>
              </a:rPr>
              <a:t>trees</a:t>
            </a:r>
          </a:p>
          <a:p>
            <a:pPr lvl="1"/>
            <a:r>
              <a:rPr lang="en-US" altLang="ko-KR" dirty="0" smtClean="0">
                <a:ea typeface="굴림" panose="020B0600000101010101" pitchFamily="50" charset="-127"/>
              </a:rPr>
              <a:t>provide </a:t>
            </a:r>
            <a:r>
              <a:rPr lang="en-US" altLang="ko-KR" dirty="0">
                <a:ea typeface="굴림" panose="020B0600000101010101" pitchFamily="50" charset="-127"/>
              </a:rPr>
              <a:t>an excellent structure for searching a list and at the same time for inserting and deleting data into the </a:t>
            </a:r>
            <a:r>
              <a:rPr lang="en-US" altLang="ko-KR" dirty="0" smtClean="0">
                <a:ea typeface="굴림" panose="020B0600000101010101" pitchFamily="50" charset="-127"/>
              </a:rPr>
              <a:t>list</a:t>
            </a:r>
          </a:p>
          <a:p>
            <a:pPr lvl="1"/>
            <a:endParaRPr lang="en-US" altLang="ko-KR" dirty="0">
              <a:ea typeface="굴림" panose="020B0600000101010101" pitchFamily="50" charset="-127"/>
            </a:endParaRPr>
          </a:p>
          <a:p>
            <a:r>
              <a:rPr lang="en-US" altLang="ko-KR" dirty="0">
                <a:solidFill>
                  <a:schemeClr val="hlink"/>
                </a:solidFill>
                <a:ea typeface="굴림" panose="020B0600000101010101" pitchFamily="50" charset="-127"/>
              </a:rPr>
              <a:t>A binary search tree (BST)</a:t>
            </a:r>
            <a:r>
              <a:rPr lang="en-US" altLang="ko-KR" dirty="0">
                <a:ea typeface="굴림" panose="020B0600000101010101" pitchFamily="50" charset="-127"/>
              </a:rPr>
              <a:t> is a binary tree with following properties:</a:t>
            </a:r>
          </a:p>
          <a:p>
            <a:pPr lvl="1"/>
            <a:r>
              <a:rPr lang="en-US" altLang="ko-KR" dirty="0" smtClean="0">
                <a:ea typeface="굴림" panose="020B0600000101010101" pitchFamily="50" charset="-127"/>
              </a:rPr>
              <a:t>All </a:t>
            </a:r>
            <a:r>
              <a:rPr lang="en-US" altLang="ko-KR" dirty="0">
                <a:ea typeface="굴림" panose="020B0600000101010101" pitchFamily="50" charset="-127"/>
              </a:rPr>
              <a:t>items in the left </a:t>
            </a:r>
            <a:r>
              <a:rPr lang="en-US" altLang="ko-KR" dirty="0" smtClean="0">
                <a:ea typeface="굴림" panose="020B0600000101010101" pitchFamily="50" charset="-127"/>
              </a:rPr>
              <a:t>subtree </a:t>
            </a:r>
            <a:r>
              <a:rPr lang="en-US" altLang="ko-KR" dirty="0">
                <a:ea typeface="굴림" panose="020B0600000101010101" pitchFamily="50" charset="-127"/>
              </a:rPr>
              <a:t>are less than the root.</a:t>
            </a:r>
          </a:p>
          <a:p>
            <a:pPr lvl="1"/>
            <a:r>
              <a:rPr lang="en-US" altLang="ko-KR" dirty="0" smtClean="0">
                <a:ea typeface="굴림" panose="020B0600000101010101" pitchFamily="50" charset="-127"/>
              </a:rPr>
              <a:t>All </a:t>
            </a:r>
            <a:r>
              <a:rPr lang="en-US" altLang="ko-KR" dirty="0">
                <a:ea typeface="굴림" panose="020B0600000101010101" pitchFamily="50" charset="-127"/>
              </a:rPr>
              <a:t>items in the right subtree are greater than or equal to the root.</a:t>
            </a:r>
          </a:p>
          <a:p>
            <a:pPr lvl="1"/>
            <a:r>
              <a:rPr lang="en-US" altLang="ko-KR" dirty="0" smtClean="0">
                <a:ea typeface="굴림" panose="020B0600000101010101" pitchFamily="50" charset="-127"/>
              </a:rPr>
              <a:t>Each </a:t>
            </a:r>
            <a:r>
              <a:rPr lang="en-US" altLang="ko-KR" dirty="0">
                <a:ea typeface="굴림" panose="020B0600000101010101" pitchFamily="50" charset="-127"/>
              </a:rPr>
              <a:t>subtree is itself a binary search </a:t>
            </a:r>
            <a:r>
              <a:rPr lang="en-US" altLang="ko-KR" dirty="0" smtClean="0">
                <a:ea typeface="굴림" panose="020B0600000101010101" pitchFamily="50" charset="-127"/>
              </a:rPr>
              <a:t>tree</a:t>
            </a:r>
            <a:endParaRPr lang="en-US" altLang="ko-KR" dirty="0">
              <a:ea typeface="굴림" panose="020B0600000101010101" pitchFamily="50" charset="-127"/>
            </a:endParaRP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a:t>
            </a:fld>
            <a:endParaRPr lang="ko-KR" altLang="en-US" dirty="0"/>
          </a:p>
        </p:txBody>
      </p:sp>
    </p:spTree>
    <p:extLst>
      <p:ext uri="{BB962C8B-B14F-4D97-AF65-F5344CB8AC3E}">
        <p14:creationId xmlns:p14="http://schemas.microsoft.com/office/powerpoint/2010/main" val="34488259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Deletion</a:t>
            </a:r>
            <a:endParaRPr lang="ko-KR" altLang="en-US" dirty="0"/>
          </a:p>
        </p:txBody>
      </p:sp>
      <p:sp>
        <p:nvSpPr>
          <p:cNvPr id="3" name="내용 개체 틀 2"/>
          <p:cNvSpPr>
            <a:spLocks noGrp="1"/>
          </p:cNvSpPr>
          <p:nvPr>
            <p:ph idx="1"/>
          </p:nvPr>
        </p:nvSpPr>
        <p:spPr/>
        <p:txBody>
          <a:bodyPr/>
          <a:lstStyle/>
          <a:p>
            <a:r>
              <a:rPr lang="en-US" altLang="ko-KR" dirty="0">
                <a:ea typeface="굴림" panose="020B0600000101010101" pitchFamily="50" charset="-127"/>
              </a:rPr>
              <a:t>Rather than simply delete the node, we try to maintain the existing structure as much as possible by finding data to take the place of the deleted data. This can be done in one of two </a:t>
            </a:r>
            <a:r>
              <a:rPr lang="en-US" altLang="ko-KR" dirty="0" smtClean="0">
                <a:ea typeface="굴림" panose="020B0600000101010101" pitchFamily="50" charset="-127"/>
              </a:rPr>
              <a:t>ways:</a:t>
            </a:r>
          </a:p>
          <a:p>
            <a:pPr marL="457200" indent="-457200">
              <a:buFont typeface="+mj-lt"/>
              <a:buAutoNum type="arabicPeriod"/>
            </a:pPr>
            <a:r>
              <a:rPr lang="en-US" altLang="ko-KR" dirty="0">
                <a:ea typeface="굴림" panose="020B0600000101010101" pitchFamily="50" charset="-127"/>
              </a:rPr>
              <a:t>We can find the largest node in the deleted node’s left subtree and move its data to replace the deleted node’s data.</a:t>
            </a:r>
          </a:p>
          <a:p>
            <a:pPr marL="457200" indent="-457200">
              <a:buFont typeface="+mj-lt"/>
              <a:buAutoNum type="arabicPeriod"/>
            </a:pPr>
            <a:r>
              <a:rPr lang="en-US" altLang="ko-KR" dirty="0">
                <a:ea typeface="굴림" panose="020B0600000101010101" pitchFamily="50" charset="-127"/>
              </a:rPr>
              <a:t>We can find the smallest node on the deleted node’s right subtree and move its data to replace the deleted node’s data</a:t>
            </a:r>
            <a:r>
              <a:rPr lang="en-US" altLang="ko-KR" dirty="0" smtClean="0">
                <a:ea typeface="굴림" panose="020B0600000101010101" pitchFamily="50" charset="-127"/>
              </a:rPr>
              <a:t>.</a:t>
            </a:r>
            <a:endParaRPr lang="en-US" altLang="ko-KR" dirty="0">
              <a:ea typeface="굴림" panose="020B0600000101010101" pitchFamily="50" charset="-127"/>
            </a:endParaRP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20</a:t>
            </a:fld>
            <a:endParaRPr lang="ko-KR" altLang="en-US" dirty="0"/>
          </a:p>
        </p:txBody>
      </p:sp>
    </p:spTree>
    <p:extLst>
      <p:ext uri="{BB962C8B-B14F-4D97-AF65-F5344CB8AC3E}">
        <p14:creationId xmlns:p14="http://schemas.microsoft.com/office/powerpoint/2010/main" val="18827382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21</a:t>
            </a:fld>
            <a:endParaRPr lang="ko-KR" altLang="en-US" dirty="0"/>
          </a:p>
        </p:txBody>
      </p:sp>
      <p:pic>
        <p:nvPicPr>
          <p:cNvPr id="4" name="Picture 2" descr="Alg07-05"/>
          <p:cNvPicPr>
            <a:picLocks noChangeAspect="1" noChangeArrowheads="1"/>
          </p:cNvPicPr>
          <p:nvPr/>
        </p:nvPicPr>
        <p:blipFill>
          <a:blip r:embed="rId2">
            <a:extLst>
              <a:ext uri="{28A0092B-C50C-407E-A947-70E740481C1C}">
                <a14:useLocalDpi xmlns:a14="http://schemas.microsoft.com/office/drawing/2010/main" val="0"/>
              </a:ext>
            </a:extLst>
          </a:blip>
          <a:srcRect l="18944" t="2567" b="40962"/>
          <a:stretch>
            <a:fillRect/>
          </a:stretch>
        </p:blipFill>
        <p:spPr bwMode="auto">
          <a:xfrm>
            <a:off x="304800" y="533400"/>
            <a:ext cx="8534400" cy="563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464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22</a:t>
            </a:fld>
            <a:endParaRPr lang="ko-KR" altLang="en-US" dirty="0"/>
          </a:p>
        </p:txBody>
      </p:sp>
      <p:pic>
        <p:nvPicPr>
          <p:cNvPr id="3" name="Picture 2" descr="Alg07-05"/>
          <p:cNvPicPr>
            <a:picLocks noChangeAspect="1" noChangeArrowheads="1"/>
          </p:cNvPicPr>
          <p:nvPr/>
        </p:nvPicPr>
        <p:blipFill>
          <a:blip r:embed="rId2">
            <a:extLst>
              <a:ext uri="{28A0092B-C50C-407E-A947-70E740481C1C}">
                <a14:useLocalDpi xmlns:a14="http://schemas.microsoft.com/office/drawing/2010/main" val="0"/>
              </a:ext>
            </a:extLst>
          </a:blip>
          <a:srcRect l="20128" t="59038"/>
          <a:stretch>
            <a:fillRect/>
          </a:stretch>
        </p:blipFill>
        <p:spPr bwMode="auto">
          <a:xfrm>
            <a:off x="457200" y="838200"/>
            <a:ext cx="8153400"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204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23</a:t>
            </a:fld>
            <a:endParaRPr lang="ko-KR" altLang="en-US"/>
          </a:p>
        </p:txBody>
      </p:sp>
      <p:pic>
        <p:nvPicPr>
          <p:cNvPr id="3" name="Picture 11" descr="Fig07-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381000"/>
            <a:ext cx="87630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13669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Threaded Trees</a:t>
            </a:r>
            <a:endParaRPr lang="ko-KR" altLang="en-US" dirty="0"/>
          </a:p>
        </p:txBody>
      </p:sp>
      <p:sp>
        <p:nvSpPr>
          <p:cNvPr id="3" name="내용 개체 틀 2"/>
          <p:cNvSpPr>
            <a:spLocks noGrp="1"/>
          </p:cNvSpPr>
          <p:nvPr>
            <p:ph idx="1"/>
          </p:nvPr>
        </p:nvSpPr>
        <p:spPr/>
        <p:txBody>
          <a:bodyPr/>
          <a:lstStyle/>
          <a:p>
            <a:r>
              <a:rPr lang="en-US" altLang="ko-KR" dirty="0" smtClean="0"/>
              <a:t>Binary tree </a:t>
            </a:r>
            <a:r>
              <a:rPr lang="en-US" altLang="ko-KR" dirty="0" smtClean="0">
                <a:solidFill>
                  <a:srgbClr val="660066"/>
                </a:solidFill>
              </a:rPr>
              <a:t>traversal</a:t>
            </a:r>
            <a:r>
              <a:rPr lang="en-US" altLang="ko-KR" dirty="0" smtClean="0"/>
              <a:t> algorithms are written using either </a:t>
            </a:r>
            <a:r>
              <a:rPr lang="en-US" altLang="ko-KR" u="sng" dirty="0" smtClean="0"/>
              <a:t>recursion</a:t>
            </a:r>
            <a:r>
              <a:rPr lang="en-US" altLang="ko-KR" dirty="0" smtClean="0"/>
              <a:t> or programmer-written </a:t>
            </a:r>
            <a:r>
              <a:rPr lang="en-US" altLang="ko-KR" u="sng" dirty="0" smtClean="0"/>
              <a:t>stacks</a:t>
            </a:r>
          </a:p>
          <a:p>
            <a:r>
              <a:rPr lang="en-US" altLang="ko-KR" dirty="0" smtClean="0"/>
              <a:t>If the tree must be traversed frequently, using stacks rather than recursion may be more efficient</a:t>
            </a:r>
          </a:p>
          <a:p>
            <a:r>
              <a:rPr lang="en-US" altLang="ko-KR" dirty="0" smtClean="0"/>
              <a:t>A third alternative is a </a:t>
            </a:r>
            <a:r>
              <a:rPr lang="en-US" altLang="ko-KR" dirty="0" smtClean="0">
                <a:solidFill>
                  <a:srgbClr val="660066"/>
                </a:solidFill>
              </a:rPr>
              <a:t>threaded tree</a:t>
            </a:r>
          </a:p>
          <a:p>
            <a:r>
              <a:rPr lang="en-US" altLang="ko-KR" dirty="0" smtClean="0">
                <a:solidFill>
                  <a:srgbClr val="660066"/>
                </a:solidFill>
              </a:rPr>
              <a:t>In a threaded tree</a:t>
            </a:r>
            <a:r>
              <a:rPr lang="en-US" altLang="ko-KR" dirty="0" smtClean="0"/>
              <a:t>, null pointers are replaced with pointers to their successor nodes</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24</a:t>
            </a:fld>
            <a:endParaRPr lang="ko-KR" altLang="en-US" dirty="0"/>
          </a:p>
        </p:txBody>
      </p:sp>
    </p:spTree>
    <p:extLst>
      <p:ext uri="{BB962C8B-B14F-4D97-AF65-F5344CB8AC3E}">
        <p14:creationId xmlns:p14="http://schemas.microsoft.com/office/powerpoint/2010/main" val="29410113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Threaded Trees</a:t>
            </a:r>
            <a:endParaRPr lang="ko-KR" altLang="en-US" dirty="0"/>
          </a:p>
        </p:txBody>
      </p:sp>
      <p:sp>
        <p:nvSpPr>
          <p:cNvPr id="3" name="내용 개체 틀 2"/>
          <p:cNvSpPr>
            <a:spLocks noGrp="1"/>
          </p:cNvSpPr>
          <p:nvPr>
            <p:ph idx="1"/>
          </p:nvPr>
        </p:nvSpPr>
        <p:spPr/>
        <p:txBody>
          <a:bodyPr/>
          <a:lstStyle/>
          <a:p>
            <a:r>
              <a:rPr lang="en-US" altLang="ko-KR" dirty="0" smtClean="0"/>
              <a:t>To build a threaded tree,</a:t>
            </a:r>
          </a:p>
          <a:p>
            <a:pPr lvl="1"/>
            <a:r>
              <a:rPr lang="en-US" altLang="ko-KR" dirty="0" smtClean="0"/>
              <a:t>Build a standard binary search tree</a:t>
            </a:r>
          </a:p>
          <a:p>
            <a:pPr lvl="1"/>
            <a:r>
              <a:rPr lang="en-US" altLang="ko-KR" dirty="0" smtClean="0"/>
              <a:t>Traverse the tree, changing the null right pointers to point to their successors</a:t>
            </a:r>
          </a:p>
          <a:p>
            <a:r>
              <a:rPr lang="en-US" altLang="ko-KR" dirty="0" smtClean="0"/>
              <a:t>The traversal for a threaded tree is straightforward</a:t>
            </a:r>
          </a:p>
          <a:p>
            <a:pPr lvl="1"/>
            <a:r>
              <a:rPr lang="en-US" altLang="ko-KR" dirty="0" smtClean="0"/>
              <a:t>Locate the far-left node</a:t>
            </a:r>
          </a:p>
          <a:p>
            <a:pPr lvl="1"/>
            <a:r>
              <a:rPr lang="en-US" altLang="ko-KR" dirty="0" smtClean="0"/>
              <a:t>Loop</a:t>
            </a:r>
            <a:r>
              <a:rPr lang="en-US" altLang="ko-KR" dirty="0"/>
              <a:t>, following the thread </a:t>
            </a:r>
            <a:r>
              <a:rPr lang="en-US" altLang="ko-KR" dirty="0" smtClean="0"/>
              <a:t>(the right pointer) to </a:t>
            </a:r>
            <a:r>
              <a:rPr lang="en-US" altLang="ko-KR" dirty="0"/>
              <a:t>the next node</a:t>
            </a:r>
          </a:p>
          <a:p>
            <a:pPr lvl="1"/>
            <a:r>
              <a:rPr lang="en-US" altLang="ko-KR" u="sng" dirty="0" smtClean="0"/>
              <a:t>No recursion or stack is needed</a:t>
            </a:r>
          </a:p>
          <a:p>
            <a:pPr lvl="1"/>
            <a:r>
              <a:rPr lang="en-US" altLang="ko-KR" dirty="0" smtClean="0"/>
              <a:t>The traversal is complete when finding a null thread (the right pointer)</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25</a:t>
            </a:fld>
            <a:endParaRPr lang="ko-KR" altLang="en-US"/>
          </a:p>
        </p:txBody>
      </p:sp>
    </p:spTree>
    <p:extLst>
      <p:ext uri="{BB962C8B-B14F-4D97-AF65-F5344CB8AC3E}">
        <p14:creationId xmlns:p14="http://schemas.microsoft.com/office/powerpoint/2010/main" val="262447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t>26</a:t>
            </a:fld>
            <a:endParaRPr lang="ko-KR" altLang="en-US"/>
          </a:p>
        </p:txBody>
      </p:sp>
      <p:pic>
        <p:nvPicPr>
          <p:cNvPr id="3" name="Picture 11" descr="Fig0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534400" cy="335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256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pPr/>
              <a:t>3</a:t>
            </a:fld>
            <a:endParaRPr lang="ko-KR" altLang="en-US"/>
          </a:p>
        </p:txBody>
      </p:sp>
      <p:pic>
        <p:nvPicPr>
          <p:cNvPr id="3" name="Picture 13" descr="Fig07-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76462"/>
            <a:ext cx="85344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59383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pPr/>
              <a:t>4</a:t>
            </a:fld>
            <a:endParaRPr lang="ko-KR" altLang="en-US"/>
          </a:p>
        </p:txBody>
      </p:sp>
      <p:pic>
        <p:nvPicPr>
          <p:cNvPr id="3" name="Picture 11" descr="Fig07-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747713"/>
            <a:ext cx="868680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2"/>
          <p:cNvSpPr txBox="1">
            <a:spLocks noChangeArrowheads="1"/>
          </p:cNvSpPr>
          <p:nvPr/>
        </p:nvSpPr>
        <p:spPr bwMode="auto">
          <a:xfrm>
            <a:off x="457200" y="4557713"/>
            <a:ext cx="82296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1"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1"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1"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1" hangingPunct="1">
              <a:defRPr sz="2400" b="1" kern="1200">
                <a:solidFill>
                  <a:schemeClr val="tx1"/>
                </a:solidFill>
                <a:latin typeface="Times New Roman" panose="02020603050405020304" pitchFamily="18" charset="0"/>
                <a:ea typeface="+mn-ea"/>
                <a:cs typeface="+mn-cs"/>
              </a:defRPr>
            </a:lvl9pPr>
          </a:lstStyle>
          <a:p>
            <a:pPr>
              <a:spcBef>
                <a:spcPct val="50000"/>
              </a:spcBef>
            </a:pPr>
            <a:r>
              <a:rPr lang="en-US" altLang="ko-KR" sz="2000" dirty="0">
                <a:latin typeface="+mn-lt"/>
                <a:ea typeface="굴림" panose="020B0600000101010101" pitchFamily="50" charset="-127"/>
              </a:rPr>
              <a:t>(a), (b)  - complete and balanced trees; </a:t>
            </a:r>
          </a:p>
          <a:p>
            <a:pPr>
              <a:spcBef>
                <a:spcPct val="50000"/>
              </a:spcBef>
            </a:pPr>
            <a:r>
              <a:rPr lang="en-US" altLang="ko-KR" sz="2000" dirty="0">
                <a:latin typeface="+mn-lt"/>
                <a:ea typeface="굴림" panose="020B0600000101010101" pitchFamily="50" charset="-127"/>
              </a:rPr>
              <a:t>(d) – nearly complete </a:t>
            </a:r>
            <a:r>
              <a:rPr lang="en-US" altLang="ko-KR" sz="2000" dirty="0" smtClean="0">
                <a:latin typeface="+mn-lt"/>
                <a:ea typeface="굴림" panose="020B0600000101010101" pitchFamily="50" charset="-127"/>
              </a:rPr>
              <a:t>and </a:t>
            </a:r>
            <a:r>
              <a:rPr lang="en-US" altLang="ko-KR" sz="2000" dirty="0">
                <a:latin typeface="+mn-lt"/>
                <a:ea typeface="굴림" panose="020B0600000101010101" pitchFamily="50" charset="-127"/>
              </a:rPr>
              <a:t>balanced tree; </a:t>
            </a:r>
          </a:p>
          <a:p>
            <a:pPr>
              <a:spcBef>
                <a:spcPct val="50000"/>
              </a:spcBef>
            </a:pPr>
            <a:r>
              <a:rPr lang="en-US" altLang="ko-KR" sz="2000" dirty="0">
                <a:latin typeface="+mn-lt"/>
                <a:ea typeface="굴림" panose="020B0600000101010101" pitchFamily="50" charset="-127"/>
              </a:rPr>
              <a:t>(c), (e) – neither complete nor balanced trees</a:t>
            </a:r>
          </a:p>
        </p:txBody>
      </p:sp>
    </p:spTree>
    <p:extLst>
      <p:ext uri="{BB962C8B-B14F-4D97-AF65-F5344CB8AC3E}">
        <p14:creationId xmlns:p14="http://schemas.microsoft.com/office/powerpoint/2010/main" val="91359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번호 개체 틀 1"/>
          <p:cNvSpPr>
            <a:spLocks noGrp="1"/>
          </p:cNvSpPr>
          <p:nvPr>
            <p:ph type="sldNum" sz="quarter" idx="12"/>
          </p:nvPr>
        </p:nvSpPr>
        <p:spPr/>
        <p:txBody>
          <a:bodyPr/>
          <a:lstStyle/>
          <a:p>
            <a:fld id="{4BEDD84E-25D4-4983-8AA1-2863C96F08D9}" type="slidenum">
              <a:rPr lang="ko-KR" altLang="en-US" smtClean="0"/>
              <a:pPr/>
              <a:t>5</a:t>
            </a:fld>
            <a:endParaRPr lang="ko-KR" altLang="en-US"/>
          </a:p>
        </p:txBody>
      </p:sp>
      <p:pic>
        <p:nvPicPr>
          <p:cNvPr id="3" name="Picture 11" descr="Fig07-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562100"/>
            <a:ext cx="8610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15070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BST Operations</a:t>
            </a:r>
            <a:endParaRPr lang="ko-KR" altLang="en-US" dirty="0"/>
          </a:p>
        </p:txBody>
      </p:sp>
      <p:sp>
        <p:nvSpPr>
          <p:cNvPr id="3" name="내용 개체 틀 2"/>
          <p:cNvSpPr>
            <a:spLocks noGrp="1"/>
          </p:cNvSpPr>
          <p:nvPr>
            <p:ph idx="1"/>
          </p:nvPr>
        </p:nvSpPr>
        <p:spPr/>
        <p:txBody>
          <a:bodyPr/>
          <a:lstStyle/>
          <a:p>
            <a:r>
              <a:rPr lang="en-US" altLang="ko-KR" dirty="0" smtClean="0"/>
              <a:t>Four </a:t>
            </a:r>
            <a:r>
              <a:rPr lang="en-US" altLang="ko-KR" dirty="0"/>
              <a:t>basic BST </a:t>
            </a:r>
            <a:r>
              <a:rPr lang="en-US" altLang="ko-KR" dirty="0" smtClean="0"/>
              <a:t>operations</a:t>
            </a:r>
          </a:p>
          <a:p>
            <a:pPr lvl="1"/>
            <a:r>
              <a:rPr lang="en-US" altLang="ko-KR" dirty="0" smtClean="0"/>
              <a:t>Traversal</a:t>
            </a:r>
          </a:p>
          <a:p>
            <a:pPr lvl="1"/>
            <a:r>
              <a:rPr lang="en-US" altLang="ko-KR" dirty="0" smtClean="0"/>
              <a:t>Search</a:t>
            </a:r>
          </a:p>
          <a:p>
            <a:pPr lvl="1"/>
            <a:r>
              <a:rPr lang="en-US" altLang="ko-KR" dirty="0" smtClean="0"/>
              <a:t>Insert</a:t>
            </a:r>
          </a:p>
          <a:p>
            <a:pPr lvl="1"/>
            <a:r>
              <a:rPr lang="en-US" altLang="ko-KR" dirty="0" smtClean="0"/>
              <a:t>Delete</a:t>
            </a:r>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6</a:t>
            </a:fld>
            <a:endParaRPr lang="ko-KR" altLang="en-US" dirty="0"/>
          </a:p>
        </p:txBody>
      </p:sp>
    </p:spTree>
    <p:extLst>
      <p:ext uri="{BB962C8B-B14F-4D97-AF65-F5344CB8AC3E}">
        <p14:creationId xmlns:p14="http://schemas.microsoft.com/office/powerpoint/2010/main" val="4189335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제목 6"/>
          <p:cNvSpPr>
            <a:spLocks noGrp="1"/>
          </p:cNvSpPr>
          <p:nvPr>
            <p:ph type="title"/>
          </p:nvPr>
        </p:nvSpPr>
        <p:spPr/>
        <p:txBody>
          <a:bodyPr/>
          <a:lstStyle/>
          <a:p>
            <a:r>
              <a:rPr lang="en-US" altLang="ko-KR" sz="3200" b="1" dirty="0" smtClean="0">
                <a:solidFill>
                  <a:prstClr val="black"/>
                </a:solidFill>
              </a:rPr>
              <a:t>Traversals</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7</a:t>
            </a:fld>
            <a:endParaRPr lang="ko-KR" altLang="en-US" dirty="0"/>
          </a:p>
        </p:txBody>
      </p:sp>
      <p:pic>
        <p:nvPicPr>
          <p:cNvPr id="5" name="Picture 11" descr="Fig0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196752"/>
            <a:ext cx="8610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2"/>
          <p:cNvSpPr txBox="1">
            <a:spLocks noChangeArrowheads="1"/>
          </p:cNvSpPr>
          <p:nvPr/>
        </p:nvSpPr>
        <p:spPr bwMode="auto">
          <a:xfrm>
            <a:off x="914400" y="4725144"/>
            <a:ext cx="6705600"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spcBef>
                <a:spcPct val="50000"/>
              </a:spcBef>
              <a:buFont typeface="Arial" panose="020B0604020202020204" pitchFamily="34" charset="0"/>
              <a:buChar char="•"/>
            </a:pPr>
            <a:r>
              <a:rPr lang="en-US" altLang="ko-KR" sz="2000" dirty="0">
                <a:ea typeface="굴림" panose="020B0600000101010101" pitchFamily="50" charset="-127"/>
              </a:rPr>
              <a:t>Preorder Traversal : 23 18 12 20 44 35 52</a:t>
            </a:r>
          </a:p>
          <a:p>
            <a:pPr marL="342900" indent="-342900">
              <a:spcBef>
                <a:spcPct val="50000"/>
              </a:spcBef>
              <a:buFont typeface="Arial" panose="020B0604020202020204" pitchFamily="34" charset="0"/>
              <a:buChar char="•"/>
            </a:pPr>
            <a:r>
              <a:rPr lang="en-US" altLang="ko-KR" sz="2000" dirty="0" err="1">
                <a:ea typeface="굴림" panose="020B0600000101010101" pitchFamily="50" charset="-127"/>
              </a:rPr>
              <a:t>Postorder</a:t>
            </a:r>
            <a:r>
              <a:rPr lang="en-US" altLang="ko-KR" sz="2000" dirty="0">
                <a:ea typeface="굴림" panose="020B0600000101010101" pitchFamily="50" charset="-127"/>
              </a:rPr>
              <a:t> Traversal: 12 20 8 35 52 44 23</a:t>
            </a:r>
          </a:p>
          <a:p>
            <a:pPr marL="342900" indent="-342900">
              <a:spcBef>
                <a:spcPct val="50000"/>
              </a:spcBef>
              <a:buFont typeface="Arial" panose="020B0604020202020204" pitchFamily="34" charset="0"/>
              <a:buChar char="•"/>
            </a:pPr>
            <a:r>
              <a:rPr lang="en-US" altLang="ko-KR" sz="2000" dirty="0" err="1">
                <a:ea typeface="굴림" panose="020B0600000101010101" pitchFamily="50" charset="-127"/>
              </a:rPr>
              <a:t>Inorder</a:t>
            </a:r>
            <a:r>
              <a:rPr lang="en-US" altLang="ko-KR" sz="2000" dirty="0">
                <a:ea typeface="굴림" panose="020B0600000101010101" pitchFamily="50" charset="-127"/>
              </a:rPr>
              <a:t> Traversal: 12 18 20 23 35 44 </a:t>
            </a:r>
            <a:r>
              <a:rPr lang="en-US" altLang="ko-KR" sz="2000" dirty="0" smtClean="0">
                <a:ea typeface="굴림" panose="020B0600000101010101" pitchFamily="50" charset="-127"/>
              </a:rPr>
              <a:t>52</a:t>
            </a:r>
          </a:p>
          <a:p>
            <a:pPr>
              <a:spcBef>
                <a:spcPct val="50000"/>
              </a:spcBef>
            </a:pPr>
            <a:r>
              <a:rPr lang="en-US" altLang="ko-KR" sz="2000" dirty="0" smtClean="0">
                <a:ea typeface="굴림" panose="020B0600000101010101" pitchFamily="50" charset="-127"/>
                <a:sym typeface="Wingdings" panose="05000000000000000000" pitchFamily="2" charset="2"/>
              </a:rPr>
              <a:t> </a:t>
            </a:r>
            <a:r>
              <a:rPr lang="en-US" altLang="ko-KR" sz="2000" b="1" dirty="0" err="1" smtClean="0">
                <a:solidFill>
                  <a:srgbClr val="660066"/>
                </a:solidFill>
                <a:ea typeface="굴림" panose="020B0600000101010101" pitchFamily="50" charset="-127"/>
              </a:rPr>
              <a:t>Inorder</a:t>
            </a:r>
            <a:r>
              <a:rPr lang="en-US" altLang="ko-KR" sz="2000" b="1" dirty="0" smtClean="0">
                <a:solidFill>
                  <a:srgbClr val="660066"/>
                </a:solidFill>
                <a:ea typeface="굴림" panose="020B0600000101010101" pitchFamily="50" charset="-127"/>
              </a:rPr>
              <a:t> </a:t>
            </a:r>
            <a:r>
              <a:rPr lang="en-US" altLang="ko-KR" sz="2000" b="1" dirty="0">
                <a:solidFill>
                  <a:srgbClr val="660066"/>
                </a:solidFill>
                <a:ea typeface="굴림" panose="020B0600000101010101" pitchFamily="50" charset="-127"/>
              </a:rPr>
              <a:t>traversal </a:t>
            </a:r>
            <a:r>
              <a:rPr lang="en-US" altLang="ko-KR" sz="2000" b="1" dirty="0" smtClean="0">
                <a:ea typeface="굴림" panose="020B0600000101010101" pitchFamily="50" charset="-127"/>
              </a:rPr>
              <a:t>produces </a:t>
            </a:r>
            <a:r>
              <a:rPr lang="en-US" altLang="ko-KR" sz="2000" b="1" dirty="0">
                <a:ea typeface="굴림" panose="020B0600000101010101" pitchFamily="50" charset="-127"/>
              </a:rPr>
              <a:t>a </a:t>
            </a:r>
            <a:r>
              <a:rPr lang="en-US" altLang="ko-KR" sz="2000" b="1" dirty="0">
                <a:solidFill>
                  <a:schemeClr val="folHlink"/>
                </a:solidFill>
                <a:ea typeface="굴림" panose="020B0600000101010101" pitchFamily="50" charset="-127"/>
              </a:rPr>
              <a:t>sequenced </a:t>
            </a:r>
            <a:r>
              <a:rPr lang="en-US" altLang="ko-KR" sz="2000" b="1" dirty="0" smtClean="0">
                <a:solidFill>
                  <a:schemeClr val="folHlink"/>
                </a:solidFill>
                <a:ea typeface="굴림" panose="020B0600000101010101" pitchFamily="50" charset="-127"/>
              </a:rPr>
              <a:t>list</a:t>
            </a:r>
            <a:endParaRPr lang="en-US" altLang="ko-KR" sz="2000" b="1" dirty="0">
              <a:ea typeface="굴림" panose="020B0600000101010101" pitchFamily="50" charset="-127"/>
            </a:endParaRPr>
          </a:p>
        </p:txBody>
      </p:sp>
    </p:spTree>
    <p:extLst>
      <p:ext uri="{BB962C8B-B14F-4D97-AF65-F5344CB8AC3E}">
        <p14:creationId xmlns:p14="http://schemas.microsoft.com/office/powerpoint/2010/main" val="28242627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a:t>Right-Node-Left Traversal</a:t>
            </a:r>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8</a:t>
            </a:fld>
            <a:endParaRPr lang="ko-KR" altLang="en-US" dirty="0"/>
          </a:p>
        </p:txBody>
      </p:sp>
      <p:pic>
        <p:nvPicPr>
          <p:cNvPr id="5" name="Picture 2" descr="Fig0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196752"/>
            <a:ext cx="8610600"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4"/>
          <p:cNvSpPr txBox="1">
            <a:spLocks noChangeArrowheads="1"/>
          </p:cNvSpPr>
          <p:nvPr/>
        </p:nvSpPr>
        <p:spPr bwMode="auto">
          <a:xfrm>
            <a:off x="723900" y="4778152"/>
            <a:ext cx="78486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1"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1"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1"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1" hangingPunct="1">
              <a:defRPr sz="2400" b="1" kern="1200">
                <a:solidFill>
                  <a:schemeClr val="tx1"/>
                </a:solidFill>
                <a:latin typeface="Times New Roman" panose="02020603050405020304" pitchFamily="18" charset="0"/>
                <a:ea typeface="+mn-ea"/>
                <a:cs typeface="+mn-cs"/>
              </a:defRPr>
            </a:lvl9pPr>
          </a:lstStyle>
          <a:p>
            <a:pPr algn="ctr">
              <a:spcBef>
                <a:spcPct val="50000"/>
              </a:spcBef>
            </a:pPr>
            <a:r>
              <a:rPr lang="en-US" altLang="ko-KR" sz="2000" b="0" dirty="0">
                <a:latin typeface="+mn-lt"/>
                <a:ea typeface="굴림" panose="020B0600000101010101" pitchFamily="50" charset="-127"/>
              </a:rPr>
              <a:t>52 44 35 23 20 18 12</a:t>
            </a:r>
          </a:p>
        </p:txBody>
      </p:sp>
      <p:sp>
        <p:nvSpPr>
          <p:cNvPr id="7" name="Text Box 5"/>
          <p:cNvSpPr txBox="1">
            <a:spLocks noChangeArrowheads="1"/>
          </p:cNvSpPr>
          <p:nvPr/>
        </p:nvSpPr>
        <p:spPr bwMode="auto">
          <a:xfrm>
            <a:off x="723900" y="5407049"/>
            <a:ext cx="7924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b="1" kern="1200">
                <a:solidFill>
                  <a:schemeClr val="tx1"/>
                </a:solidFill>
                <a:latin typeface="Times New Roman" panose="02020603050405020304" pitchFamily="18" charset="0"/>
                <a:ea typeface="+mn-ea"/>
                <a:cs typeface="+mn-cs"/>
              </a:defRPr>
            </a:lvl5pPr>
            <a:lvl6pPr marL="2286000" algn="l" defTabSz="914400" rtl="0" eaLnBrk="1" latinLnBrk="1" hangingPunct="1">
              <a:defRPr sz="2400" b="1" kern="1200">
                <a:solidFill>
                  <a:schemeClr val="tx1"/>
                </a:solidFill>
                <a:latin typeface="Times New Roman" panose="02020603050405020304" pitchFamily="18" charset="0"/>
                <a:ea typeface="+mn-ea"/>
                <a:cs typeface="+mn-cs"/>
              </a:defRPr>
            </a:lvl6pPr>
            <a:lvl7pPr marL="2743200" algn="l" defTabSz="914400" rtl="0" eaLnBrk="1" latinLnBrk="1" hangingPunct="1">
              <a:defRPr sz="2400" b="1" kern="1200">
                <a:solidFill>
                  <a:schemeClr val="tx1"/>
                </a:solidFill>
                <a:latin typeface="Times New Roman" panose="02020603050405020304" pitchFamily="18" charset="0"/>
                <a:ea typeface="+mn-ea"/>
                <a:cs typeface="+mn-cs"/>
              </a:defRPr>
            </a:lvl7pPr>
            <a:lvl8pPr marL="3200400" algn="l" defTabSz="914400" rtl="0" eaLnBrk="1" latinLnBrk="1" hangingPunct="1">
              <a:defRPr sz="2400" b="1" kern="1200">
                <a:solidFill>
                  <a:schemeClr val="tx1"/>
                </a:solidFill>
                <a:latin typeface="Times New Roman" panose="02020603050405020304" pitchFamily="18" charset="0"/>
                <a:ea typeface="+mn-ea"/>
                <a:cs typeface="+mn-cs"/>
              </a:defRPr>
            </a:lvl8pPr>
            <a:lvl9pPr marL="3657600" algn="l" defTabSz="914400" rtl="0" eaLnBrk="1" latinLnBrk="1" hangingPunct="1">
              <a:defRPr sz="2400" b="1" kern="1200">
                <a:solidFill>
                  <a:schemeClr val="tx1"/>
                </a:solidFill>
                <a:latin typeface="Times New Roman" panose="02020603050405020304" pitchFamily="18" charset="0"/>
                <a:ea typeface="+mn-ea"/>
                <a:cs typeface="+mn-cs"/>
              </a:defRPr>
            </a:lvl9pPr>
          </a:lstStyle>
          <a:p>
            <a:pPr algn="ctr">
              <a:spcBef>
                <a:spcPct val="50000"/>
              </a:spcBef>
            </a:pPr>
            <a:r>
              <a:rPr lang="en-US" altLang="ko-KR" sz="2000" dirty="0">
                <a:solidFill>
                  <a:srgbClr val="660066"/>
                </a:solidFill>
                <a:latin typeface="+mn-lt"/>
                <a:ea typeface="굴림" panose="020B0600000101010101" pitchFamily="50" charset="-127"/>
              </a:rPr>
              <a:t>Right-node-left traversal </a:t>
            </a:r>
            <a:r>
              <a:rPr lang="en-US" altLang="ko-KR" sz="2000" dirty="0">
                <a:latin typeface="+mn-lt"/>
                <a:ea typeface="굴림" panose="020B0600000101010101" pitchFamily="50" charset="-127"/>
              </a:rPr>
              <a:t>of a binary search tree produces a </a:t>
            </a:r>
            <a:r>
              <a:rPr lang="en-US" altLang="ko-KR" sz="2000" dirty="0">
                <a:solidFill>
                  <a:schemeClr val="folHlink"/>
                </a:solidFill>
                <a:latin typeface="+mn-lt"/>
                <a:ea typeface="굴림" panose="020B0600000101010101" pitchFamily="50" charset="-127"/>
              </a:rPr>
              <a:t>descending sequence</a:t>
            </a:r>
          </a:p>
        </p:txBody>
      </p:sp>
    </p:spTree>
    <p:extLst>
      <p:ext uri="{BB962C8B-B14F-4D97-AF65-F5344CB8AC3E}">
        <p14:creationId xmlns:p14="http://schemas.microsoft.com/office/powerpoint/2010/main" val="6657416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dirty="0" smtClean="0"/>
              <a:t>Searches</a:t>
            </a:r>
            <a:endParaRPr lang="ko-KR" altLang="en-US" dirty="0"/>
          </a:p>
        </p:txBody>
      </p:sp>
      <p:sp>
        <p:nvSpPr>
          <p:cNvPr id="3" name="내용 개체 틀 2"/>
          <p:cNvSpPr>
            <a:spLocks noGrp="1"/>
          </p:cNvSpPr>
          <p:nvPr>
            <p:ph idx="1"/>
          </p:nvPr>
        </p:nvSpPr>
        <p:spPr/>
        <p:txBody>
          <a:bodyPr/>
          <a:lstStyle/>
          <a:p>
            <a:r>
              <a:rPr lang="en-US" altLang="ko-KR" dirty="0">
                <a:ea typeface="굴림" panose="020B0600000101010101" pitchFamily="50" charset="-127"/>
              </a:rPr>
              <a:t>Find the </a:t>
            </a:r>
            <a:r>
              <a:rPr lang="en-US" altLang="ko-KR" dirty="0">
                <a:solidFill>
                  <a:srgbClr val="660066"/>
                </a:solidFill>
                <a:ea typeface="굴림" panose="020B0600000101010101" pitchFamily="50" charset="-127"/>
              </a:rPr>
              <a:t>smallest</a:t>
            </a:r>
            <a:r>
              <a:rPr lang="en-US" altLang="ko-KR" dirty="0">
                <a:ea typeface="굴림" panose="020B0600000101010101" pitchFamily="50" charset="-127"/>
              </a:rPr>
              <a:t> node</a:t>
            </a:r>
          </a:p>
          <a:p>
            <a:r>
              <a:rPr lang="en-US" altLang="ko-KR" dirty="0">
                <a:ea typeface="굴림" panose="020B0600000101010101" pitchFamily="50" charset="-127"/>
              </a:rPr>
              <a:t>Find the </a:t>
            </a:r>
            <a:r>
              <a:rPr lang="en-US" altLang="ko-KR" dirty="0">
                <a:solidFill>
                  <a:srgbClr val="660066"/>
                </a:solidFill>
                <a:ea typeface="굴림" panose="020B0600000101010101" pitchFamily="50" charset="-127"/>
              </a:rPr>
              <a:t>largest</a:t>
            </a:r>
            <a:r>
              <a:rPr lang="en-US" altLang="ko-KR" dirty="0">
                <a:ea typeface="굴림" panose="020B0600000101010101" pitchFamily="50" charset="-127"/>
              </a:rPr>
              <a:t> node</a:t>
            </a:r>
          </a:p>
          <a:p>
            <a:r>
              <a:rPr lang="en-US" altLang="ko-KR" dirty="0">
                <a:ea typeface="굴림" panose="020B0600000101010101" pitchFamily="50" charset="-127"/>
              </a:rPr>
              <a:t>Find a </a:t>
            </a:r>
            <a:r>
              <a:rPr lang="en-US" altLang="ko-KR" dirty="0">
                <a:solidFill>
                  <a:srgbClr val="660066"/>
                </a:solidFill>
                <a:ea typeface="굴림" panose="020B0600000101010101" pitchFamily="50" charset="-127"/>
              </a:rPr>
              <a:t>requested</a:t>
            </a:r>
            <a:r>
              <a:rPr lang="en-US" altLang="ko-KR" dirty="0">
                <a:ea typeface="굴림" panose="020B0600000101010101" pitchFamily="50" charset="-127"/>
              </a:rPr>
              <a:t> node</a:t>
            </a:r>
          </a:p>
          <a:p>
            <a:endParaRPr lang="ko-KR" altLang="en-US" dirty="0"/>
          </a:p>
        </p:txBody>
      </p:sp>
      <p:sp>
        <p:nvSpPr>
          <p:cNvPr id="4" name="슬라이드 번호 개체 틀 3"/>
          <p:cNvSpPr>
            <a:spLocks noGrp="1"/>
          </p:cNvSpPr>
          <p:nvPr>
            <p:ph type="sldNum" sz="quarter" idx="12"/>
          </p:nvPr>
        </p:nvSpPr>
        <p:spPr/>
        <p:txBody>
          <a:bodyPr/>
          <a:lstStyle/>
          <a:p>
            <a:fld id="{4BEDD84E-25D4-4983-8AA1-2863C96F08D9}" type="slidenum">
              <a:rPr lang="ko-KR" altLang="en-US" smtClean="0"/>
              <a:pPr/>
              <a:t>9</a:t>
            </a:fld>
            <a:endParaRPr lang="ko-KR" altLang="en-US" dirty="0"/>
          </a:p>
        </p:txBody>
      </p:sp>
    </p:spTree>
    <p:extLst>
      <p:ext uri="{BB962C8B-B14F-4D97-AF65-F5344CB8AC3E}">
        <p14:creationId xmlns:p14="http://schemas.microsoft.com/office/powerpoint/2010/main" val="4289687434"/>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5183</TotalTime>
  <Words>635</Words>
  <Application>Microsoft Office PowerPoint</Application>
  <PresentationFormat>화면 슬라이드 쇼(4:3)</PresentationFormat>
  <Paragraphs>96</Paragraphs>
  <Slides>26</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26</vt:i4>
      </vt:variant>
    </vt:vector>
  </HeadingPairs>
  <TitlesOfParts>
    <vt:vector size="31" baseType="lpstr">
      <vt:lpstr>굴림</vt:lpstr>
      <vt:lpstr>Wingdings</vt:lpstr>
      <vt:lpstr>맑은 고딕</vt:lpstr>
      <vt:lpstr>Arial</vt:lpstr>
      <vt:lpstr>Office 테마</vt:lpstr>
      <vt:lpstr>Binary Search Tree</vt:lpstr>
      <vt:lpstr>Basic Concepts</vt:lpstr>
      <vt:lpstr>PowerPoint 프레젠테이션</vt:lpstr>
      <vt:lpstr>PowerPoint 프레젠테이션</vt:lpstr>
      <vt:lpstr>PowerPoint 프레젠테이션</vt:lpstr>
      <vt:lpstr>BST Operations</vt:lpstr>
      <vt:lpstr>Traversals</vt:lpstr>
      <vt:lpstr>Right-Node-Left Traversal</vt:lpstr>
      <vt:lpstr>Searches</vt:lpstr>
      <vt:lpstr>PowerPoint 프레젠테이션</vt:lpstr>
      <vt:lpstr>PowerPoint 프레젠테이션</vt:lpstr>
      <vt:lpstr>BST Search</vt:lpstr>
      <vt:lpstr>PowerPoint 프레젠테이션</vt:lpstr>
      <vt:lpstr>PowerPoint 프레젠테이션</vt:lpstr>
      <vt:lpstr>Insertion</vt:lpstr>
      <vt:lpstr>PowerPoint 프레젠테이션</vt:lpstr>
      <vt:lpstr>PowerPoint 프레젠테이션</vt:lpstr>
      <vt:lpstr>PowerPoint 프레젠테이션</vt:lpstr>
      <vt:lpstr>Deletion</vt:lpstr>
      <vt:lpstr>Deletion</vt:lpstr>
      <vt:lpstr>PowerPoint 프레젠테이션</vt:lpstr>
      <vt:lpstr>PowerPoint 프레젠테이션</vt:lpstr>
      <vt:lpstr>PowerPoint 프레젠테이션</vt:lpstr>
      <vt:lpstr>Threaded Trees</vt:lpstr>
      <vt:lpstr>Threaded Trees</vt:lpstr>
      <vt:lpstr>PowerPoint 프레젠테이션</vt:lpstr>
    </vt:vector>
  </TitlesOfParts>
  <Company>R&amp;D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Binary Search Tree</dc:title>
  <dc:creator>Microsoft Corporation</dc:creator>
  <cp:lastModifiedBy>이도길[ 교수 / 민족문화연구원 ]</cp:lastModifiedBy>
  <cp:revision>355</cp:revision>
  <dcterms:created xsi:type="dcterms:W3CDTF">2006-10-05T04:04:58Z</dcterms:created>
  <dcterms:modified xsi:type="dcterms:W3CDTF">2022-04-19T13:03:49Z</dcterms:modified>
</cp:coreProperties>
</file>