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4"/>
  </p:notesMasterIdLst>
  <p:sldIdLst>
    <p:sldId id="341" r:id="rId2"/>
    <p:sldId id="369" r:id="rId3"/>
    <p:sldId id="415" r:id="rId4"/>
    <p:sldId id="416" r:id="rId5"/>
    <p:sldId id="417" r:id="rId6"/>
    <p:sldId id="370" r:id="rId7"/>
    <p:sldId id="418" r:id="rId8"/>
    <p:sldId id="419" r:id="rId9"/>
    <p:sldId id="371" r:id="rId10"/>
    <p:sldId id="372" r:id="rId11"/>
    <p:sldId id="420" r:id="rId12"/>
    <p:sldId id="373" r:id="rId13"/>
    <p:sldId id="421" r:id="rId14"/>
    <p:sldId id="374" r:id="rId15"/>
    <p:sldId id="422" r:id="rId16"/>
    <p:sldId id="375" r:id="rId17"/>
    <p:sldId id="423" r:id="rId18"/>
    <p:sldId id="376" r:id="rId19"/>
    <p:sldId id="413" r:id="rId20"/>
    <p:sldId id="414" r:id="rId21"/>
    <p:sldId id="424" r:id="rId22"/>
    <p:sldId id="379" r:id="rId23"/>
    <p:sldId id="380" r:id="rId24"/>
    <p:sldId id="381" r:id="rId25"/>
    <p:sldId id="425" r:id="rId26"/>
    <p:sldId id="382" r:id="rId27"/>
    <p:sldId id="383" r:id="rId28"/>
    <p:sldId id="384" r:id="rId29"/>
    <p:sldId id="385" r:id="rId30"/>
    <p:sldId id="386" r:id="rId31"/>
    <p:sldId id="387" r:id="rId32"/>
    <p:sldId id="388" r:id="rId33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35"/>
      <p:bold r:id="rId36"/>
    </p:embeddedFont>
    <p:embeddedFont>
      <p:font typeface="Cambria Math" panose="02040503050406030204" pitchFamily="18" charset="0"/>
      <p:regular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08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7E7F1-5D7B-4152-85F7-14F3C75DB844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AC64-369F-4A76-AEED-D1A5C5ACA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83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1AC64-369F-4A76-AEED-D1A5C5ACA9F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11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F763-4009-4CA5-930F-2643547D4BC8}" type="datetime1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0800000">
            <a:off x="467544" y="3429000"/>
            <a:ext cx="8208912" cy="90264"/>
          </a:xfrm>
          <a:prstGeom prst="rect">
            <a:avLst/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F0A3-64CA-4C64-B7AD-04828FC444EE}" type="datetime1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B049-A90C-4D9A-9A51-3CD3539681C4}" type="datetime1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049F-B633-4DA0-B1F1-4CA71DC99299}" type="datetime1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744416" cy="365125"/>
          </a:xfrm>
        </p:spPr>
        <p:txBody>
          <a:bodyPr/>
          <a:lstStyle>
            <a:lvl1pPr>
              <a:defRPr b="1"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0800000">
            <a:off x="467544" y="1052736"/>
            <a:ext cx="8208912" cy="90264"/>
          </a:xfrm>
          <a:prstGeom prst="rect">
            <a:avLst/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BABE-8F49-42BD-BEB1-24A7281F9E98}" type="datetime1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EEFC-5C13-4D51-8889-21C8CB13D295}" type="datetime1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D6CB-538F-4726-AD74-8606DCFC8829}" type="datetime1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78A68-59C9-4483-ADC3-A42E8C52FF08}" type="datetime1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70FD-2920-4C0D-9039-F03AC5454AE3}" type="datetime1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5DC6-ACD4-4049-B46C-A9CD59667F72}" type="datetime1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1A7B-FB7B-4649-9770-8B14EF6A3424}" type="datetime1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B75F-5A3C-4F03-9B7B-F1D30801B111}" type="datetime1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/>
              <a:t>AVL Search Trees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pPr lvl="0"/>
            <a:r>
              <a:rPr lang="en-US" altLang="ko-KR" sz="1800" dirty="0">
                <a:solidFill>
                  <a:srgbClr val="1F497D">
                    <a:lumMod val="75000"/>
                  </a:srgbClr>
                </a:solidFill>
              </a:rPr>
              <a:t>Materials are adapted from </a:t>
            </a:r>
            <a:br>
              <a:rPr lang="en-US" altLang="ko-KR" sz="1800" dirty="0">
                <a:solidFill>
                  <a:srgbClr val="1F497D">
                    <a:lumMod val="75000"/>
                  </a:srgbClr>
                </a:solidFill>
              </a:rPr>
            </a:br>
            <a:r>
              <a:rPr lang="en-US" altLang="ko-KR" sz="1800" dirty="0">
                <a:solidFill>
                  <a:srgbClr val="1F497D">
                    <a:lumMod val="75000"/>
                  </a:srgbClr>
                </a:solidFill>
              </a:rPr>
              <a:t>“Data Structures: A Pseudocode Approach with C,” 2</a:t>
            </a:r>
            <a:r>
              <a:rPr lang="en-US" altLang="ko-KR" sz="1800" baseline="30000" dirty="0">
                <a:solidFill>
                  <a:srgbClr val="1F497D">
                    <a:lumMod val="75000"/>
                  </a:srgbClr>
                </a:solidFill>
              </a:rPr>
              <a:t>nd</a:t>
            </a:r>
            <a:r>
              <a:rPr lang="en-US" altLang="ko-KR" sz="1800" dirty="0">
                <a:solidFill>
                  <a:srgbClr val="1F497D">
                    <a:lumMod val="75000"/>
                  </a:srgbClr>
                </a:solidFill>
              </a:rPr>
              <a:t> ed., by Richard F. </a:t>
            </a:r>
            <a:r>
              <a:rPr lang="en-US" altLang="ko-KR" sz="1800" dirty="0" err="1">
                <a:solidFill>
                  <a:srgbClr val="1F497D">
                    <a:lumMod val="75000"/>
                  </a:srgbClr>
                </a:solidFill>
              </a:rPr>
              <a:t>Gilberg</a:t>
            </a:r>
            <a:r>
              <a:rPr lang="en-US" altLang="ko-KR" sz="1800" dirty="0">
                <a:solidFill>
                  <a:srgbClr val="1F497D">
                    <a:lumMod val="75000"/>
                  </a:srgbClr>
                </a:solidFill>
              </a:rPr>
              <a:t> &amp; Behrouz A. </a:t>
            </a:r>
            <a:r>
              <a:rPr lang="en-US" altLang="ko-KR" sz="1800" dirty="0" err="1" smtClean="0">
                <a:solidFill>
                  <a:srgbClr val="1F497D">
                    <a:lumMod val="75000"/>
                  </a:srgbClr>
                </a:solidFill>
              </a:rPr>
              <a:t>Forouzan</a:t>
            </a:r>
            <a:endParaRPr lang="ko-KR" altLang="en-US" sz="2400" dirty="0">
              <a:solidFill>
                <a:srgbClr val="1F497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81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3" name="Picture 2" descr="Fig08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8" t="48302" b="3976"/>
          <a:stretch>
            <a:fillRect/>
          </a:stretch>
        </p:blipFill>
        <p:spPr bwMode="auto">
          <a:xfrm>
            <a:off x="430088" y="838200"/>
            <a:ext cx="8534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Fig08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50" r="53337"/>
          <a:stretch>
            <a:fillRect/>
          </a:stretch>
        </p:blipFill>
        <p:spPr bwMode="auto">
          <a:xfrm>
            <a:off x="381000" y="266997"/>
            <a:ext cx="4267200" cy="3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48200" y="228600"/>
            <a:ext cx="1768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000" b="0" dirty="0">
                <a:ea typeface="굴림" panose="020B0600000101010101" pitchFamily="50" charset="-127"/>
              </a:rPr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val="3204558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1: Left of left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When the out-of-balance condition has been created </a:t>
            </a:r>
            <a:r>
              <a:rPr lang="en-US" altLang="ko-KR" dirty="0" smtClean="0">
                <a:solidFill>
                  <a:schemeClr val="tx2"/>
                </a:solidFill>
              </a:rPr>
              <a:t>by a </a:t>
            </a:r>
            <a:r>
              <a:rPr lang="en-US" altLang="ko-KR" dirty="0" smtClean="0">
                <a:solidFill>
                  <a:srgbClr val="FF0000"/>
                </a:solidFill>
              </a:rPr>
              <a:t>left</a:t>
            </a:r>
            <a:r>
              <a:rPr lang="en-US" altLang="ko-KR" dirty="0" smtClean="0">
                <a:solidFill>
                  <a:schemeClr val="tx2"/>
                </a:solidFill>
              </a:rPr>
              <a:t> high subtree of a </a:t>
            </a:r>
            <a:r>
              <a:rPr lang="en-US" altLang="ko-KR" dirty="0" smtClean="0">
                <a:solidFill>
                  <a:srgbClr val="FF0000"/>
                </a:solidFill>
              </a:rPr>
              <a:t>left</a:t>
            </a:r>
            <a:r>
              <a:rPr lang="en-US" altLang="ko-KR" dirty="0" smtClean="0">
                <a:solidFill>
                  <a:schemeClr val="tx2"/>
                </a:solidFill>
              </a:rPr>
              <a:t> high tree</a:t>
            </a:r>
          </a:p>
          <a:p>
            <a:r>
              <a:rPr lang="en-US" altLang="ko-KR" dirty="0" smtClean="0"/>
              <a:t>We must balance the tree </a:t>
            </a:r>
            <a:r>
              <a:rPr lang="en-US" altLang="ko-KR" dirty="0" smtClean="0">
                <a:solidFill>
                  <a:schemeClr val="tx2"/>
                </a:solidFill>
              </a:rPr>
              <a:t>by </a:t>
            </a:r>
            <a:r>
              <a:rPr lang="en-US" altLang="ko-KR" dirty="0" smtClean="0">
                <a:solidFill>
                  <a:srgbClr val="FF0000"/>
                </a:solidFill>
              </a:rPr>
              <a:t>rotating</a:t>
            </a:r>
            <a:r>
              <a:rPr lang="en-US" altLang="ko-KR" dirty="0" smtClean="0">
                <a:solidFill>
                  <a:schemeClr val="tx2"/>
                </a:solidFill>
              </a:rPr>
              <a:t> the out-of-balance node to the </a:t>
            </a:r>
            <a:r>
              <a:rPr lang="en-US" altLang="ko-KR" dirty="0" smtClean="0">
                <a:solidFill>
                  <a:srgbClr val="FF0000"/>
                </a:solidFill>
              </a:rPr>
              <a:t>right</a:t>
            </a:r>
          </a:p>
          <a:p>
            <a:pPr lvl="1"/>
            <a:r>
              <a:rPr lang="en-US" altLang="ko-KR" dirty="0" smtClean="0"/>
              <a:t>Single rotation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624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3" name="Picture 11" descr="Fig08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868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180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2: Right of right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When the out-of-balance condition has been created </a:t>
            </a:r>
            <a:r>
              <a:rPr lang="en-US" altLang="ko-KR" dirty="0" smtClean="0">
                <a:solidFill>
                  <a:schemeClr val="tx2"/>
                </a:solidFill>
              </a:rPr>
              <a:t>by a </a:t>
            </a:r>
            <a:r>
              <a:rPr lang="en-US" altLang="ko-KR" dirty="0" smtClean="0">
                <a:solidFill>
                  <a:srgbClr val="FF0000"/>
                </a:solidFill>
              </a:rPr>
              <a:t>right</a:t>
            </a:r>
            <a:r>
              <a:rPr lang="en-US" altLang="ko-KR" dirty="0" smtClean="0">
                <a:solidFill>
                  <a:schemeClr val="tx2"/>
                </a:solidFill>
              </a:rPr>
              <a:t> high subtree of a </a:t>
            </a:r>
            <a:r>
              <a:rPr lang="en-US" altLang="ko-KR" dirty="0" smtClean="0">
                <a:solidFill>
                  <a:srgbClr val="FF0000"/>
                </a:solidFill>
              </a:rPr>
              <a:t>right</a:t>
            </a:r>
            <a:r>
              <a:rPr lang="en-US" altLang="ko-KR" dirty="0" smtClean="0">
                <a:solidFill>
                  <a:schemeClr val="tx2"/>
                </a:solidFill>
              </a:rPr>
              <a:t> high tree</a:t>
            </a:r>
          </a:p>
          <a:p>
            <a:r>
              <a:rPr lang="en-US" altLang="ko-KR" dirty="0" smtClean="0"/>
              <a:t>We must balance the tree </a:t>
            </a:r>
            <a:r>
              <a:rPr lang="en-US" altLang="ko-KR" dirty="0" smtClean="0">
                <a:solidFill>
                  <a:schemeClr val="tx2"/>
                </a:solidFill>
              </a:rPr>
              <a:t>by </a:t>
            </a:r>
            <a:r>
              <a:rPr lang="en-US" altLang="ko-KR" dirty="0" smtClean="0">
                <a:solidFill>
                  <a:srgbClr val="FF0000"/>
                </a:solidFill>
              </a:rPr>
              <a:t>rotating</a:t>
            </a:r>
            <a:r>
              <a:rPr lang="en-US" altLang="ko-KR" dirty="0" smtClean="0">
                <a:solidFill>
                  <a:schemeClr val="tx2"/>
                </a:solidFill>
              </a:rPr>
              <a:t> the out-of-balance node to the </a:t>
            </a:r>
            <a:r>
              <a:rPr lang="en-US" altLang="ko-KR" dirty="0" smtClean="0">
                <a:solidFill>
                  <a:srgbClr val="FF0000"/>
                </a:solidFill>
              </a:rPr>
              <a:t>left</a:t>
            </a:r>
          </a:p>
          <a:p>
            <a:pPr lvl="1"/>
            <a:r>
              <a:rPr lang="en-US" altLang="ko-KR" dirty="0"/>
              <a:t>Single rotation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616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3" name="Picture 11" descr="Fig08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6868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887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3: Right of left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When the out-of-balance condition has been created </a:t>
            </a:r>
            <a:r>
              <a:rPr lang="en-US" altLang="ko-KR" dirty="0" smtClean="0">
                <a:solidFill>
                  <a:schemeClr val="tx2"/>
                </a:solidFill>
              </a:rPr>
              <a:t>by a </a:t>
            </a:r>
            <a:r>
              <a:rPr lang="en-US" altLang="ko-KR" dirty="0" smtClean="0">
                <a:solidFill>
                  <a:srgbClr val="FF0000"/>
                </a:solidFill>
              </a:rPr>
              <a:t>right</a:t>
            </a:r>
            <a:r>
              <a:rPr lang="en-US" altLang="ko-KR" dirty="0" smtClean="0">
                <a:solidFill>
                  <a:schemeClr val="tx2"/>
                </a:solidFill>
              </a:rPr>
              <a:t> high subtree of a </a:t>
            </a:r>
            <a:r>
              <a:rPr lang="en-US" altLang="ko-KR" dirty="0" smtClean="0">
                <a:solidFill>
                  <a:srgbClr val="FF0000"/>
                </a:solidFill>
              </a:rPr>
              <a:t>left</a:t>
            </a:r>
            <a:r>
              <a:rPr lang="en-US" altLang="ko-KR" dirty="0" smtClean="0">
                <a:solidFill>
                  <a:schemeClr val="tx2"/>
                </a:solidFill>
              </a:rPr>
              <a:t> high tree</a:t>
            </a:r>
          </a:p>
          <a:p>
            <a:r>
              <a:rPr lang="en-US" altLang="ko-KR" dirty="0" smtClean="0"/>
              <a:t>We must balance the tree </a:t>
            </a:r>
            <a:r>
              <a:rPr lang="en-US" altLang="ko-KR" dirty="0" smtClean="0">
                <a:solidFill>
                  <a:schemeClr val="tx2"/>
                </a:solidFill>
              </a:rPr>
              <a:t>by </a:t>
            </a:r>
            <a:r>
              <a:rPr lang="en-US" altLang="ko-KR" dirty="0" smtClean="0">
                <a:solidFill>
                  <a:srgbClr val="FF0000"/>
                </a:solidFill>
              </a:rPr>
              <a:t>rotating</a:t>
            </a:r>
            <a:r>
              <a:rPr lang="en-US" altLang="ko-KR" dirty="0" smtClean="0">
                <a:solidFill>
                  <a:schemeClr val="tx2"/>
                </a:solidFill>
              </a:rPr>
              <a:t> the </a:t>
            </a:r>
            <a:r>
              <a:rPr lang="en-US" altLang="ko-KR" u="sng" dirty="0" smtClean="0">
                <a:solidFill>
                  <a:schemeClr val="tx2"/>
                </a:solidFill>
              </a:rPr>
              <a:t>left subtree</a:t>
            </a:r>
            <a:r>
              <a:rPr lang="en-US" altLang="ko-KR" dirty="0" smtClean="0">
                <a:solidFill>
                  <a:schemeClr val="tx2"/>
                </a:solidFill>
              </a:rPr>
              <a:t> to the </a:t>
            </a:r>
            <a:r>
              <a:rPr lang="en-US" altLang="ko-KR" dirty="0">
                <a:solidFill>
                  <a:srgbClr val="FF0000"/>
                </a:solidFill>
              </a:rPr>
              <a:t>left</a:t>
            </a:r>
            <a:r>
              <a:rPr lang="en-US" altLang="ko-KR" dirty="0" smtClean="0">
                <a:solidFill>
                  <a:schemeClr val="tx2"/>
                </a:solidFill>
              </a:rPr>
              <a:t>, then </a:t>
            </a:r>
            <a:r>
              <a:rPr lang="en-US" altLang="ko-KR" dirty="0" smtClean="0">
                <a:solidFill>
                  <a:srgbClr val="FF0000"/>
                </a:solidFill>
              </a:rPr>
              <a:t>rotating </a:t>
            </a:r>
            <a:r>
              <a:rPr lang="en-US" altLang="ko-KR" dirty="0" smtClean="0">
                <a:solidFill>
                  <a:schemeClr val="tx2"/>
                </a:solidFill>
              </a:rPr>
              <a:t>the </a:t>
            </a:r>
            <a:r>
              <a:rPr lang="en-US" altLang="ko-KR" u="sng" dirty="0" smtClean="0">
                <a:solidFill>
                  <a:schemeClr val="tx2"/>
                </a:solidFill>
              </a:rPr>
              <a:t>out-of-balance node</a:t>
            </a:r>
            <a:r>
              <a:rPr lang="en-US" altLang="ko-KR" dirty="0" smtClean="0">
                <a:solidFill>
                  <a:schemeClr val="tx2"/>
                </a:solidFill>
              </a:rPr>
              <a:t> to the </a:t>
            </a:r>
            <a:r>
              <a:rPr lang="en-US" altLang="ko-KR" dirty="0" smtClean="0">
                <a:solidFill>
                  <a:srgbClr val="FF0000"/>
                </a:solidFill>
              </a:rPr>
              <a:t>right</a:t>
            </a:r>
          </a:p>
          <a:p>
            <a:pPr lvl="1"/>
            <a:r>
              <a:rPr lang="en-US" altLang="ko-KR" dirty="0" smtClean="0"/>
              <a:t>Double rotation</a:t>
            </a:r>
            <a:endParaRPr lang="ko-KR" altLang="en-US" dirty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551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3" name="Picture 11" descr="Fig08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27"/>
          <a:stretch>
            <a:fillRect/>
          </a:stretch>
        </p:blipFill>
        <p:spPr bwMode="auto">
          <a:xfrm>
            <a:off x="228600" y="228600"/>
            <a:ext cx="8534400" cy="602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660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4: Left of right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When the out-of-balance condition has been created </a:t>
            </a:r>
            <a:r>
              <a:rPr lang="en-US" altLang="ko-KR" dirty="0" smtClean="0">
                <a:solidFill>
                  <a:schemeClr val="tx2"/>
                </a:solidFill>
              </a:rPr>
              <a:t>by a </a:t>
            </a:r>
            <a:r>
              <a:rPr lang="en-US" altLang="ko-KR" dirty="0" smtClean="0">
                <a:solidFill>
                  <a:srgbClr val="FF0000"/>
                </a:solidFill>
              </a:rPr>
              <a:t>left</a:t>
            </a:r>
            <a:r>
              <a:rPr lang="en-US" altLang="ko-KR" dirty="0" smtClean="0">
                <a:solidFill>
                  <a:schemeClr val="tx2"/>
                </a:solidFill>
              </a:rPr>
              <a:t> high subtree of a </a:t>
            </a:r>
            <a:r>
              <a:rPr lang="en-US" altLang="ko-KR" dirty="0" smtClean="0">
                <a:solidFill>
                  <a:srgbClr val="FF0000"/>
                </a:solidFill>
              </a:rPr>
              <a:t>right</a:t>
            </a:r>
            <a:r>
              <a:rPr lang="en-US" altLang="ko-KR" dirty="0" smtClean="0">
                <a:solidFill>
                  <a:schemeClr val="tx2"/>
                </a:solidFill>
              </a:rPr>
              <a:t> high tree</a:t>
            </a:r>
          </a:p>
          <a:p>
            <a:r>
              <a:rPr lang="en-US" altLang="ko-KR" dirty="0" smtClean="0"/>
              <a:t>We must balance the tree </a:t>
            </a:r>
            <a:r>
              <a:rPr lang="en-US" altLang="ko-KR" dirty="0" smtClean="0">
                <a:solidFill>
                  <a:schemeClr val="tx2"/>
                </a:solidFill>
              </a:rPr>
              <a:t>by </a:t>
            </a:r>
            <a:r>
              <a:rPr lang="en-US" altLang="ko-KR" dirty="0" smtClean="0">
                <a:solidFill>
                  <a:srgbClr val="FF0000"/>
                </a:solidFill>
              </a:rPr>
              <a:t>rotating</a:t>
            </a:r>
            <a:r>
              <a:rPr lang="en-US" altLang="ko-KR" dirty="0" smtClean="0">
                <a:solidFill>
                  <a:schemeClr val="tx2"/>
                </a:solidFill>
              </a:rPr>
              <a:t> the </a:t>
            </a:r>
            <a:r>
              <a:rPr lang="en-US" altLang="ko-KR" u="sng" dirty="0" smtClean="0">
                <a:solidFill>
                  <a:schemeClr val="tx2"/>
                </a:solidFill>
              </a:rPr>
              <a:t>right subtree</a:t>
            </a:r>
            <a:r>
              <a:rPr lang="en-US" altLang="ko-KR" dirty="0" smtClean="0">
                <a:solidFill>
                  <a:schemeClr val="tx2"/>
                </a:solidFill>
              </a:rPr>
              <a:t> to the </a:t>
            </a:r>
            <a:r>
              <a:rPr lang="en-US" altLang="ko-KR" dirty="0" smtClean="0">
                <a:solidFill>
                  <a:srgbClr val="FF0000"/>
                </a:solidFill>
              </a:rPr>
              <a:t>right</a:t>
            </a:r>
            <a:r>
              <a:rPr lang="en-US" altLang="ko-KR" dirty="0" smtClean="0">
                <a:solidFill>
                  <a:schemeClr val="tx2"/>
                </a:solidFill>
              </a:rPr>
              <a:t>, then </a:t>
            </a:r>
            <a:r>
              <a:rPr lang="en-US" altLang="ko-KR" dirty="0" smtClean="0">
                <a:solidFill>
                  <a:srgbClr val="FF0000"/>
                </a:solidFill>
              </a:rPr>
              <a:t>rotating </a:t>
            </a:r>
            <a:r>
              <a:rPr lang="en-US" altLang="ko-KR" dirty="0" smtClean="0">
                <a:solidFill>
                  <a:schemeClr val="tx2"/>
                </a:solidFill>
              </a:rPr>
              <a:t>the </a:t>
            </a:r>
            <a:r>
              <a:rPr lang="en-US" altLang="ko-KR" u="sng" dirty="0" smtClean="0">
                <a:solidFill>
                  <a:schemeClr val="tx2"/>
                </a:solidFill>
              </a:rPr>
              <a:t>out-of-balance node</a:t>
            </a:r>
            <a:r>
              <a:rPr lang="en-US" altLang="ko-KR" dirty="0" smtClean="0">
                <a:solidFill>
                  <a:schemeClr val="tx2"/>
                </a:solidFill>
              </a:rPr>
              <a:t> to the </a:t>
            </a:r>
            <a:r>
              <a:rPr lang="en-US" altLang="ko-KR" dirty="0" smtClean="0">
                <a:solidFill>
                  <a:srgbClr val="FF0000"/>
                </a:solidFill>
              </a:rPr>
              <a:t>left</a:t>
            </a:r>
          </a:p>
          <a:p>
            <a:pPr lvl="1"/>
            <a:r>
              <a:rPr lang="en-US" altLang="ko-KR" dirty="0" smtClean="0"/>
              <a:t>Double rotation</a:t>
            </a:r>
            <a:endParaRPr lang="ko-KR" altLang="en-US" dirty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605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3" name="Picture 11" descr="Fig08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610600" cy="631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35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AVL </a:t>
            </a:r>
            <a:r>
              <a:rPr lang="en-US" altLang="ko-KR" dirty="0"/>
              <a:t>Tree </a:t>
            </a:r>
            <a:r>
              <a:rPr lang="en-US" altLang="ko-KR" dirty="0" smtClean="0"/>
              <a:t>Implementations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</a:t>
            </a:r>
            <a:r>
              <a:rPr lang="en-US" altLang="ko-KR" dirty="0" smtClean="0">
                <a:solidFill>
                  <a:schemeClr val="tx2"/>
                </a:solidFill>
              </a:rPr>
              <a:t>search</a:t>
            </a:r>
            <a:r>
              <a:rPr lang="en-US" altLang="ko-KR" dirty="0" smtClean="0"/>
              <a:t> and </a:t>
            </a:r>
            <a:r>
              <a:rPr lang="en-US" altLang="ko-KR" dirty="0" smtClean="0">
                <a:solidFill>
                  <a:schemeClr val="tx2"/>
                </a:solidFill>
              </a:rPr>
              <a:t>retrieval</a:t>
            </a:r>
            <a:r>
              <a:rPr lang="en-US" altLang="ko-KR" dirty="0" smtClean="0"/>
              <a:t> algorithms are the same as for any binary tree</a:t>
            </a:r>
          </a:p>
          <a:p>
            <a:r>
              <a:rPr lang="en-US" altLang="ko-KR" dirty="0" smtClean="0"/>
              <a:t>Insertion </a:t>
            </a:r>
            <a:r>
              <a:rPr lang="en-US" altLang="ko-KR" dirty="0"/>
              <a:t>and deletion in an AVL tree follow the same basic rules for insertion and deletion in a </a:t>
            </a:r>
            <a:r>
              <a:rPr lang="en-US" altLang="ko-KR" dirty="0" smtClean="0"/>
              <a:t>BST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difference lies in the tree balancing, which occurs as we back out of the </a:t>
            </a:r>
            <a:r>
              <a:rPr lang="en-US" altLang="ko-KR" dirty="0" smtClean="0"/>
              <a:t>tree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AVL Tree Basic Concepts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Binary search tree</a:t>
            </a:r>
          </a:p>
          <a:p>
            <a:pPr lvl="1"/>
            <a:r>
              <a:rPr lang="en-US" altLang="ko-KR" dirty="0" smtClean="0"/>
              <a:t>is simple and easy to understand</a:t>
            </a:r>
          </a:p>
          <a:p>
            <a:pPr lvl="1"/>
            <a:r>
              <a:rPr lang="en-US" altLang="ko-KR" dirty="0" smtClean="0"/>
              <a:t>One major problem: it is not balanced</a:t>
            </a:r>
          </a:p>
          <a:p>
            <a:r>
              <a:rPr lang="en-US" altLang="ko-KR" dirty="0" smtClean="0"/>
              <a:t>An AVL tree</a:t>
            </a:r>
          </a:p>
          <a:p>
            <a:pPr lvl="1"/>
            <a:r>
              <a:rPr lang="en-US" altLang="ko-KR" dirty="0" smtClean="0"/>
              <a:t>is </a:t>
            </a:r>
            <a:r>
              <a:rPr lang="en-US" altLang="ko-KR" dirty="0"/>
              <a:t>a BST that is guaranteed to always be </a:t>
            </a:r>
            <a:r>
              <a:rPr lang="en-US" altLang="ko-KR" dirty="0" smtClean="0"/>
              <a:t>balanced</a:t>
            </a:r>
          </a:p>
          <a:p>
            <a:pPr lvl="1"/>
            <a:r>
              <a:rPr lang="en-US" altLang="ko-KR" dirty="0" smtClean="0"/>
              <a:t>Is a BST in which the heights of the subtrees differ by no more than 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882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Insert into AVL </a:t>
            </a:r>
            <a:r>
              <a:rPr lang="en-US" altLang="ko-KR" dirty="0" smtClean="0"/>
              <a:t>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All inserts take place at a leaf node</a:t>
            </a:r>
          </a:p>
          <a:p>
            <a:r>
              <a:rPr lang="en-US" altLang="ko-KR" dirty="0" smtClean="0"/>
              <a:t>To find the appropriate leaf node, we follow the path from the root, going left when the new data’s key is less than a node’s key and right otherwise</a:t>
            </a:r>
          </a:p>
          <a:p>
            <a:r>
              <a:rPr lang="en-US" altLang="ko-KR" dirty="0" smtClean="0"/>
              <a:t>Once we have found a leaf, we connect it to its parent node and begin to back out of the tree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As we back out of the tree, we constantly check the balance of each node</a:t>
            </a:r>
          </a:p>
          <a:p>
            <a:r>
              <a:rPr lang="en-US" altLang="ko-KR" dirty="0" smtClean="0"/>
              <a:t>When we find that a node is out of balance, we balance it and the continue up the tree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453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 into AVL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Not all inserts create an out-of-balance condition</a:t>
            </a:r>
          </a:p>
          <a:p>
            <a:pPr lvl="1"/>
            <a:r>
              <a:rPr lang="en-US" altLang="ko-KR" dirty="0" smtClean="0"/>
              <a:t>When we add a node on the right branch of a left high node, automatic balancing occurs and the node is now even high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5" name="Picture 11" descr="Fig08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27350"/>
            <a:ext cx="85344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662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22</a:t>
            </a:fld>
            <a:endParaRPr lang="ko-KR" altLang="en-US" dirty="0"/>
          </a:p>
        </p:txBody>
      </p:sp>
      <p:pic>
        <p:nvPicPr>
          <p:cNvPr id="3" name="Picture 11" descr="Fig08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686800" cy="394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설명선 2 3"/>
          <p:cNvSpPr/>
          <p:nvPr/>
        </p:nvSpPr>
        <p:spPr>
          <a:xfrm flipH="1">
            <a:off x="395536" y="1412776"/>
            <a:ext cx="1440160" cy="720080"/>
          </a:xfrm>
          <a:prstGeom prst="borderCallout2">
            <a:avLst>
              <a:gd name="adj1" fmla="val 18750"/>
              <a:gd name="adj2" fmla="val -8333"/>
              <a:gd name="adj3" fmla="val 43852"/>
              <a:gd name="adj4" fmla="val -36047"/>
              <a:gd name="adj5" fmla="val 122836"/>
              <a:gd name="adj6" fmla="val -8450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Inserting on a left branch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460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 dirty="0"/>
          </a:p>
        </p:txBody>
      </p:sp>
      <p:pic>
        <p:nvPicPr>
          <p:cNvPr id="3" name="Picture 11" descr="Alg08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304800"/>
            <a:ext cx="8583612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171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AVL Tree Left Balance Algorithm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24</a:t>
            </a:fld>
            <a:endParaRPr lang="ko-KR" altLang="en-US" dirty="0"/>
          </a:p>
        </p:txBody>
      </p:sp>
      <p:pic>
        <p:nvPicPr>
          <p:cNvPr id="3" name="Picture 11" descr="Alg08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2696"/>
            <a:ext cx="8583613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569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Rotate Algorithms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rotate a node, we simply exchange the root and the appropriate subtree pointers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499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26</a:t>
            </a:fld>
            <a:endParaRPr lang="ko-KR" altLang="en-US" dirty="0"/>
          </a:p>
        </p:txBody>
      </p:sp>
      <p:pic>
        <p:nvPicPr>
          <p:cNvPr id="3" name="Picture 11" descr="Fig08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189913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098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27</a:t>
            </a:fld>
            <a:endParaRPr lang="ko-KR" altLang="en-US" dirty="0"/>
          </a:p>
        </p:txBody>
      </p:sp>
      <p:pic>
        <p:nvPicPr>
          <p:cNvPr id="3" name="Picture 11" descr="Alg08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583613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749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28</a:t>
            </a:fld>
            <a:endParaRPr lang="ko-KR" altLang="en-US" dirty="0"/>
          </a:p>
        </p:txBody>
      </p:sp>
      <p:pic>
        <p:nvPicPr>
          <p:cNvPr id="3" name="Picture 11" descr="Alg08-0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400"/>
            <a:ext cx="8583613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857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29</a:t>
            </a:fld>
            <a:endParaRPr lang="ko-KR" altLang="en-US" dirty="0"/>
          </a:p>
        </p:txBody>
      </p:sp>
      <p:pic>
        <p:nvPicPr>
          <p:cNvPr id="3" name="Picture 11" descr="Alg08-04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5" t="3468" b="62286"/>
          <a:stretch>
            <a:fillRect/>
          </a:stretch>
        </p:blipFill>
        <p:spPr bwMode="auto">
          <a:xfrm>
            <a:off x="990600" y="1828800"/>
            <a:ext cx="7315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 descr="Alg08-04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35" b="97398"/>
          <a:stretch>
            <a:fillRect/>
          </a:stretch>
        </p:blipFill>
        <p:spPr bwMode="auto">
          <a:xfrm>
            <a:off x="381000" y="914400"/>
            <a:ext cx="4800600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23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4" name="Picture 15" descr="Fig08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20688"/>
            <a:ext cx="8686800" cy="352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51720" y="4509120"/>
            <a:ext cx="323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equivalent of a linear list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051721" y="980728"/>
            <a:ext cx="144016" cy="21602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5" idx="1"/>
            <a:endCxn id="9" idx="2"/>
          </p:cNvCxnSpPr>
          <p:nvPr/>
        </p:nvCxnSpPr>
        <p:spPr>
          <a:xfrm rot="10800000" flipH="1">
            <a:off x="2051719" y="1088740"/>
            <a:ext cx="1" cy="3605046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44089" y="4941168"/>
            <a:ext cx="2283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 locate 12, 2 tests</a:t>
            </a:r>
          </a:p>
          <a:p>
            <a:r>
              <a:rPr lang="en-US" altLang="ko-KR" dirty="0"/>
              <a:t>To locate </a:t>
            </a:r>
            <a:r>
              <a:rPr lang="en-US" altLang="ko-KR" dirty="0" smtClean="0"/>
              <a:t>14, 3 tests</a:t>
            </a:r>
          </a:p>
          <a:p>
            <a:r>
              <a:rPr lang="en-US" altLang="ko-KR" dirty="0"/>
              <a:t>To locate </a:t>
            </a:r>
            <a:r>
              <a:rPr lang="en-US" altLang="ko-KR" dirty="0" smtClean="0"/>
              <a:t>52</a:t>
            </a:r>
            <a:r>
              <a:rPr lang="en-US" altLang="ko-KR" dirty="0"/>
              <a:t>, </a:t>
            </a:r>
            <a:r>
              <a:rPr lang="en-US" altLang="ko-KR" dirty="0" smtClean="0"/>
              <a:t>8 tests</a:t>
            </a:r>
          </a:p>
          <a:p>
            <a:r>
              <a:rPr lang="en-US" altLang="ko-KR" dirty="0" smtClean="0"/>
              <a:t>Search effort is </a:t>
            </a:r>
            <a:r>
              <a:rPr lang="en-US" altLang="ko-KR" dirty="0" smtClean="0">
                <a:solidFill>
                  <a:srgbClr val="FF0000"/>
                </a:solidFill>
              </a:rPr>
              <a:t>O(</a:t>
            </a:r>
            <a:r>
              <a:rPr lang="en-US" altLang="ko-KR" i="1" dirty="0" smtClean="0">
                <a:solidFill>
                  <a:srgbClr val="FF0000"/>
                </a:solidFill>
              </a:rPr>
              <a:t>n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112" y="5013176"/>
            <a:ext cx="31606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 locate 12, 3 tests</a:t>
            </a:r>
          </a:p>
          <a:p>
            <a:r>
              <a:rPr lang="en-US" altLang="ko-KR" dirty="0"/>
              <a:t>To locate </a:t>
            </a:r>
            <a:r>
              <a:rPr lang="en-US" altLang="ko-KR" dirty="0" smtClean="0"/>
              <a:t>14, 4 tests</a:t>
            </a:r>
          </a:p>
          <a:p>
            <a:r>
              <a:rPr lang="en-US" altLang="ko-KR" dirty="0" smtClean="0"/>
              <a:t>The maximum search effort </a:t>
            </a:r>
            <a:br>
              <a:rPr lang="en-US" altLang="ko-KR" dirty="0" smtClean="0"/>
            </a:br>
            <a:r>
              <a:rPr lang="en-US" altLang="ko-KR" dirty="0" smtClean="0"/>
              <a:t>for this tree is either 3 or 4.</a:t>
            </a:r>
          </a:p>
          <a:p>
            <a:r>
              <a:rPr lang="en-US" altLang="ko-KR" dirty="0" smtClean="0"/>
              <a:t>Search effort is </a:t>
            </a:r>
            <a:r>
              <a:rPr lang="en-US" altLang="ko-KR" dirty="0" smtClean="0">
                <a:solidFill>
                  <a:srgbClr val="FF0000"/>
                </a:solidFill>
              </a:rPr>
              <a:t>O(</a:t>
            </a:r>
            <a:r>
              <a:rPr lang="en-US" altLang="ko-KR" dirty="0" err="1" smtClean="0">
                <a:solidFill>
                  <a:srgbClr val="FF0000"/>
                </a:solidFill>
              </a:rPr>
              <a:t>log</a:t>
            </a:r>
            <a:r>
              <a:rPr lang="en-US" altLang="ko-KR" i="1" dirty="0" err="1" smtClean="0">
                <a:solidFill>
                  <a:srgbClr val="FF0000"/>
                </a:solidFill>
              </a:rPr>
              <a:t>n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8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30</a:t>
            </a:fld>
            <a:endParaRPr lang="ko-KR" altLang="en-US" dirty="0"/>
          </a:p>
        </p:txBody>
      </p:sp>
      <p:pic>
        <p:nvPicPr>
          <p:cNvPr id="3" name="Picture 2" descr="Alg08-04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5" t="37714"/>
          <a:stretch>
            <a:fillRect/>
          </a:stretch>
        </p:blipFill>
        <p:spPr bwMode="auto">
          <a:xfrm>
            <a:off x="304800" y="762000"/>
            <a:ext cx="85344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lg08-04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35" b="97398"/>
          <a:stretch>
            <a:fillRect/>
          </a:stretch>
        </p:blipFill>
        <p:spPr bwMode="auto">
          <a:xfrm>
            <a:off x="228600" y="228600"/>
            <a:ext cx="4800600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69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31</a:t>
            </a:fld>
            <a:endParaRPr lang="ko-KR" altLang="en-US" dirty="0"/>
          </a:p>
        </p:txBody>
      </p:sp>
      <p:pic>
        <p:nvPicPr>
          <p:cNvPr id="3" name="Picture 11" descr="Alg08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8392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303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32</a:t>
            </a:fld>
            <a:endParaRPr lang="ko-KR" altLang="en-US" dirty="0"/>
          </a:p>
        </p:txBody>
      </p:sp>
      <p:pic>
        <p:nvPicPr>
          <p:cNvPr id="3" name="Picture 11" descr="Fig08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1920"/>
            <a:ext cx="86106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97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AVL Tree Basic Concepts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856" y="1268760"/>
            <a:ext cx="8229600" cy="4857403"/>
          </a:xfrm>
        </p:spPr>
        <p:txBody>
          <a:bodyPr/>
          <a:lstStyle/>
          <a:p>
            <a:r>
              <a:rPr lang="en-US" altLang="ko-KR" dirty="0" smtClean="0"/>
              <a:t>Balancing a tree can lead to significant performance improvements</a:t>
            </a:r>
          </a:p>
          <a:p>
            <a:r>
              <a:rPr lang="en-US" altLang="ko-KR" dirty="0" smtClean="0"/>
              <a:t>AVL tree</a:t>
            </a:r>
          </a:p>
          <a:p>
            <a:pPr lvl="1"/>
            <a:r>
              <a:rPr lang="en-US" altLang="ko-KR" dirty="0" smtClean="0"/>
              <a:t>Is a binary tree that either is empty or consists of two AVL subtrees, T</a:t>
            </a:r>
            <a:r>
              <a:rPr lang="en-US" altLang="ko-KR" baseline="-25000" dirty="0" smtClean="0"/>
              <a:t>L</a:t>
            </a:r>
            <a:r>
              <a:rPr lang="en-US" altLang="ko-KR" dirty="0" smtClean="0"/>
              <a:t>, and T</a:t>
            </a:r>
            <a:r>
              <a:rPr lang="en-US" altLang="ko-KR" baseline="-25000" dirty="0" smtClean="0"/>
              <a:t>R</a:t>
            </a:r>
            <a:r>
              <a:rPr lang="en-US" altLang="ko-KR" dirty="0" smtClean="0"/>
              <a:t>, whose heights differ by no more than 1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A.k.a</a:t>
            </a:r>
            <a:r>
              <a:rPr lang="en-US" altLang="ko-KR" dirty="0" smtClean="0"/>
              <a:t> height-balanced tree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99792" y="3573016"/>
                <a:ext cx="352839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573016"/>
                <a:ext cx="352839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47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AVL Tree Balance Factor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balance factor for any node in an AVL tree must be +1, 0, or -1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LH</a:t>
            </a:r>
            <a:r>
              <a:rPr lang="en-US" altLang="ko-KR" dirty="0" smtClean="0"/>
              <a:t> for left high (+1)</a:t>
            </a:r>
            <a:r>
              <a:rPr lang="en-US" altLang="ko-KR" sz="1600" dirty="0" smtClean="0"/>
              <a:t> : left subtree is higher than the right subtree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EH</a:t>
            </a:r>
            <a:r>
              <a:rPr lang="en-US" altLang="ko-KR" dirty="0" smtClean="0"/>
              <a:t> for even high (0) </a:t>
            </a:r>
            <a:r>
              <a:rPr lang="en-US" altLang="ko-KR" sz="1600" dirty="0" smtClean="0"/>
              <a:t>: the subtrees are the same height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RH</a:t>
            </a:r>
            <a:r>
              <a:rPr lang="en-US" altLang="ko-KR" dirty="0" smtClean="0"/>
              <a:t> for right high (-1) </a:t>
            </a:r>
            <a:r>
              <a:rPr lang="en-US" altLang="ko-KR" sz="1600" dirty="0">
                <a:solidFill>
                  <a:prstClr val="black"/>
                </a:solidFill>
              </a:rPr>
              <a:t>: </a:t>
            </a:r>
            <a:r>
              <a:rPr lang="en-US" altLang="ko-KR" sz="1600" dirty="0" smtClean="0">
                <a:solidFill>
                  <a:prstClr val="black"/>
                </a:solidFill>
              </a:rPr>
              <a:t>left </a:t>
            </a:r>
            <a:r>
              <a:rPr lang="en-US" altLang="ko-KR" sz="1600" dirty="0">
                <a:solidFill>
                  <a:prstClr val="black"/>
                </a:solidFill>
              </a:rPr>
              <a:t>subtree is </a:t>
            </a:r>
            <a:r>
              <a:rPr lang="en-US" altLang="ko-KR" sz="1600" dirty="0" smtClean="0">
                <a:solidFill>
                  <a:prstClr val="black"/>
                </a:solidFill>
              </a:rPr>
              <a:t>shorter than </a:t>
            </a:r>
            <a:r>
              <a:rPr lang="en-US" altLang="ko-KR" sz="1600" dirty="0">
                <a:solidFill>
                  <a:prstClr val="black"/>
                </a:solidFill>
              </a:rPr>
              <a:t>the </a:t>
            </a:r>
            <a:r>
              <a:rPr lang="en-US" altLang="ko-KR" sz="1600" dirty="0" smtClean="0">
                <a:solidFill>
                  <a:prstClr val="black"/>
                </a:solidFill>
              </a:rPr>
              <a:t>right subtree</a:t>
            </a:r>
            <a:r>
              <a:rPr lang="en-US" altLang="ko-KR" dirty="0" smtClean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22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3" name="Picture 11" descr="Fig08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86868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92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Balancing Trees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Whenever we </a:t>
            </a:r>
            <a:r>
              <a:rPr lang="en-US" altLang="ko-KR" dirty="0" smtClean="0">
                <a:solidFill>
                  <a:schemeClr val="tx2"/>
                </a:solidFill>
              </a:rPr>
              <a:t>insert</a:t>
            </a:r>
            <a:r>
              <a:rPr lang="en-US" altLang="ko-KR" dirty="0" smtClean="0"/>
              <a:t> a node into a tree or </a:t>
            </a:r>
            <a:r>
              <a:rPr lang="en-US" altLang="ko-KR" dirty="0" smtClean="0">
                <a:solidFill>
                  <a:schemeClr val="tx2"/>
                </a:solidFill>
              </a:rPr>
              <a:t>delete</a:t>
            </a:r>
            <a:r>
              <a:rPr lang="en-US" altLang="ko-KR" dirty="0" smtClean="0"/>
              <a:t> a node from a tree, the resulting tree may be </a:t>
            </a:r>
            <a:r>
              <a:rPr lang="en-US" altLang="ko-KR" dirty="0" smtClean="0">
                <a:solidFill>
                  <a:schemeClr val="tx2"/>
                </a:solidFill>
              </a:rPr>
              <a:t>unbalanced</a:t>
            </a:r>
          </a:p>
          <a:p>
            <a:r>
              <a:rPr lang="en-US" altLang="ko-KR" dirty="0" smtClean="0"/>
              <a:t>When we detect that a tree has become unbalanced, we must </a:t>
            </a:r>
            <a:r>
              <a:rPr lang="en-US" altLang="ko-KR" dirty="0" smtClean="0">
                <a:solidFill>
                  <a:schemeClr val="tx2"/>
                </a:solidFill>
              </a:rPr>
              <a:t>rebalance</a:t>
            </a:r>
            <a:r>
              <a:rPr lang="en-US" altLang="ko-KR" dirty="0" smtClean="0"/>
              <a:t> it</a:t>
            </a:r>
          </a:p>
          <a:p>
            <a:r>
              <a:rPr lang="en-US" altLang="ko-KR" dirty="0" smtClean="0"/>
              <a:t>AVL trees are balanced </a:t>
            </a:r>
            <a:r>
              <a:rPr lang="en-US" altLang="ko-KR" dirty="0" smtClean="0">
                <a:solidFill>
                  <a:schemeClr val="tx2"/>
                </a:solidFill>
              </a:rPr>
              <a:t>by rotating</a:t>
            </a:r>
            <a:r>
              <a:rPr lang="en-US" altLang="ko-KR" dirty="0" smtClean="0"/>
              <a:t> nodes either to the left or to the right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49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Balancing Trees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Four cases that require rebalancing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Left of left</a:t>
            </a:r>
          </a:p>
          <a:p>
            <a:pPr lvl="1"/>
            <a:r>
              <a:rPr lang="en-US" altLang="ko-KR" dirty="0" smtClean="0"/>
              <a:t>A subtree of a tree that is left high has also become left high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Right of right</a:t>
            </a:r>
          </a:p>
          <a:p>
            <a:pPr lvl="1"/>
            <a:r>
              <a:rPr lang="en-US" altLang="ko-KR" dirty="0"/>
              <a:t>A subtree of a tree that is right</a:t>
            </a:r>
            <a:r>
              <a:rPr lang="en-US" altLang="ko-KR" dirty="0" smtClean="0"/>
              <a:t> </a:t>
            </a:r>
            <a:r>
              <a:rPr lang="en-US" altLang="ko-KR" dirty="0"/>
              <a:t>high has also become </a:t>
            </a:r>
            <a:r>
              <a:rPr lang="en-US" altLang="ko-KR" dirty="0" smtClean="0"/>
              <a:t>right </a:t>
            </a:r>
            <a:r>
              <a:rPr lang="en-US" altLang="ko-KR" dirty="0"/>
              <a:t>high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Right of left</a:t>
            </a:r>
          </a:p>
          <a:p>
            <a:pPr lvl="1"/>
            <a:r>
              <a:rPr lang="en-US" altLang="ko-KR" dirty="0" smtClean="0"/>
              <a:t>A subtree of a tree that is left high has become right high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Left of right</a:t>
            </a:r>
          </a:p>
          <a:p>
            <a:pPr lvl="1"/>
            <a:r>
              <a:rPr lang="en-US" altLang="ko-KR" dirty="0"/>
              <a:t>A subtree of a tree that is </a:t>
            </a:r>
            <a:r>
              <a:rPr lang="en-US" altLang="ko-KR" dirty="0" smtClean="0"/>
              <a:t>right </a:t>
            </a:r>
            <a:r>
              <a:rPr lang="en-US" altLang="ko-KR" dirty="0"/>
              <a:t>high has become </a:t>
            </a:r>
            <a:r>
              <a:rPr lang="en-US" altLang="ko-KR" dirty="0" smtClean="0"/>
              <a:t>left high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59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3" name="Picture 11" descr="Fig08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8" r="2890" b="51698"/>
          <a:stretch>
            <a:fillRect/>
          </a:stretch>
        </p:blipFill>
        <p:spPr bwMode="auto">
          <a:xfrm>
            <a:off x="228600" y="990600"/>
            <a:ext cx="86106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 descr="Fig08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50" r="53337"/>
          <a:stretch>
            <a:fillRect/>
          </a:stretch>
        </p:blipFill>
        <p:spPr bwMode="auto">
          <a:xfrm>
            <a:off x="304800" y="304800"/>
            <a:ext cx="4419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81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7851</TotalTime>
  <Words>765</Words>
  <Application>Microsoft Office PowerPoint</Application>
  <PresentationFormat>화면 슬라이드 쇼(4:3)</PresentationFormat>
  <Paragraphs>112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굴림</vt:lpstr>
      <vt:lpstr>맑은 고딕</vt:lpstr>
      <vt:lpstr>Cambria Math</vt:lpstr>
      <vt:lpstr>Arial</vt:lpstr>
      <vt:lpstr>Office 테마</vt:lpstr>
      <vt:lpstr>AVL Search Trees</vt:lpstr>
      <vt:lpstr>AVL Tree Basic Concepts</vt:lpstr>
      <vt:lpstr>PowerPoint 프레젠테이션</vt:lpstr>
      <vt:lpstr>AVL Tree Basic Concepts</vt:lpstr>
      <vt:lpstr>AVL Tree Balance Factor</vt:lpstr>
      <vt:lpstr>PowerPoint 프레젠테이션</vt:lpstr>
      <vt:lpstr>Balancing Trees</vt:lpstr>
      <vt:lpstr>Balancing Trees</vt:lpstr>
      <vt:lpstr>PowerPoint 프레젠테이션</vt:lpstr>
      <vt:lpstr>PowerPoint 프레젠테이션</vt:lpstr>
      <vt:lpstr>Case 1: Left of left</vt:lpstr>
      <vt:lpstr>PowerPoint 프레젠테이션</vt:lpstr>
      <vt:lpstr>Case 2: Right of right</vt:lpstr>
      <vt:lpstr>PowerPoint 프레젠테이션</vt:lpstr>
      <vt:lpstr>Case 3: Right of left</vt:lpstr>
      <vt:lpstr>PowerPoint 프레젠테이션</vt:lpstr>
      <vt:lpstr>Case 4: Left of right</vt:lpstr>
      <vt:lpstr>PowerPoint 프레젠테이션</vt:lpstr>
      <vt:lpstr>AVL Tree Implementations</vt:lpstr>
      <vt:lpstr>Insert into AVL Tree</vt:lpstr>
      <vt:lpstr>Insert into AVL Tree</vt:lpstr>
      <vt:lpstr>PowerPoint 프레젠테이션</vt:lpstr>
      <vt:lpstr>PowerPoint 프레젠테이션</vt:lpstr>
      <vt:lpstr>AVL Tree Left Balance Algorithm</vt:lpstr>
      <vt:lpstr>Rotate Algorithms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 Search Trees</dc:title>
  <dc:creator>Microsoft Corporation</dc:creator>
  <cp:lastModifiedBy>user</cp:lastModifiedBy>
  <cp:revision>380</cp:revision>
  <dcterms:created xsi:type="dcterms:W3CDTF">2006-10-05T04:04:58Z</dcterms:created>
  <dcterms:modified xsi:type="dcterms:W3CDTF">2022-11-07T14:48:58Z</dcterms:modified>
</cp:coreProperties>
</file>