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sldIdLst>
    <p:sldId id="341" r:id="rId2"/>
    <p:sldId id="369" r:id="rId3"/>
    <p:sldId id="370" r:id="rId4"/>
    <p:sldId id="371" r:id="rId5"/>
    <p:sldId id="372" r:id="rId6"/>
    <p:sldId id="373" r:id="rId7"/>
    <p:sldId id="374" r:id="rId8"/>
    <p:sldId id="382" r:id="rId9"/>
    <p:sldId id="375" r:id="rId10"/>
    <p:sldId id="376" r:id="rId11"/>
    <p:sldId id="383" r:id="rId12"/>
    <p:sldId id="377" r:id="rId13"/>
    <p:sldId id="384" r:id="rId14"/>
    <p:sldId id="385" r:id="rId15"/>
    <p:sldId id="387" r:id="rId16"/>
    <p:sldId id="38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7" r:id="rId26"/>
    <p:sldId id="396" r:id="rId2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mtClean="0"/>
              <a:t>Heaps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24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Reheap</a:t>
            </a:r>
            <a:r>
              <a:rPr lang="en-US" altLang="ko-KR" dirty="0"/>
              <a:t> Down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1" descr="Fig09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37" y="1573225"/>
            <a:ext cx="72507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Picture 11" descr="Fig09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316"/>
            <a:ext cx="7815263" cy="61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A heap is most often implemented </a:t>
                </a:r>
                <a:r>
                  <a:rPr lang="en-US" altLang="ko-KR" dirty="0"/>
                  <a:t>in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an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array</a:t>
                </a:r>
              </a:p>
              <a:p>
                <a:r>
                  <a:rPr lang="en-US" altLang="ko-KR" dirty="0" smtClean="0"/>
                  <a:t>The implementation is possible because the heap is, by definition, complete or nearly complete</a:t>
                </a:r>
              </a:p>
              <a:p>
                <a:r>
                  <a:rPr lang="en-US" altLang="ko-KR" dirty="0" smtClean="0"/>
                  <a:t>The relationship between a node and its children is fixed and can be calculated as:</a:t>
                </a:r>
              </a:p>
              <a:p>
                <a:pPr lvl="1"/>
                <a:r>
                  <a:rPr lang="en-US" altLang="ko-KR" dirty="0" smtClean="0"/>
                  <a:t>For a node located at index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, its children are found at:</a:t>
                </a:r>
              </a:p>
              <a:p>
                <a:pPr lvl="2"/>
                <a:r>
                  <a:rPr lang="en-US" altLang="ko-KR" dirty="0" smtClean="0"/>
                  <a:t>Left child: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Right child: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parent of a node located at index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 is located 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Given the index for a left child,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, its right sibling, if any, is found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Given the size,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of a complete heap, the location of the first leaf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33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Picture 11" descr="Fig09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1"/>
          <a:stretch>
            <a:fillRect/>
          </a:stretch>
        </p:blipFill>
        <p:spPr bwMode="auto">
          <a:xfrm>
            <a:off x="533400" y="838200"/>
            <a:ext cx="7924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2908" y="5507940"/>
            <a:ext cx="305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Base-zero index addressing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6" name="꺾인 연결선 5"/>
          <p:cNvCxnSpPr>
            <a:stCxn id="4" idx="1"/>
          </p:cNvCxnSpPr>
          <p:nvPr/>
        </p:nvCxnSpPr>
        <p:spPr>
          <a:xfrm rot="10800000">
            <a:off x="5220072" y="5157192"/>
            <a:ext cx="112836" cy="5354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1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2400" y="762000"/>
            <a:ext cx="8763000" cy="5257800"/>
            <a:chOff x="152400" y="762000"/>
            <a:chExt cx="8763000" cy="5257800"/>
          </a:xfrm>
        </p:grpSpPr>
        <p:pic>
          <p:nvPicPr>
            <p:cNvPr id="3" name="Picture 12" descr="Alg09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762000"/>
              <a:ext cx="876300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187708" y="4269447"/>
              <a:ext cx="144016" cy="28803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3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Picture 11" descr="Alg09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4272" b="45876"/>
          <a:stretch>
            <a:fillRect/>
          </a:stretch>
        </p:blipFill>
        <p:spPr bwMode="auto">
          <a:xfrm>
            <a:off x="457200" y="914400"/>
            <a:ext cx="8382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Alg09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0" b="95728"/>
          <a:stretch>
            <a:fillRect/>
          </a:stretch>
        </p:blipFill>
        <p:spPr bwMode="auto">
          <a:xfrm>
            <a:off x="228600" y="304800"/>
            <a:ext cx="3962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8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Picture 2" descr="Alg09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54124"/>
          <a:stretch>
            <a:fillRect/>
          </a:stretch>
        </p:blipFill>
        <p:spPr bwMode="auto">
          <a:xfrm>
            <a:off x="287215" y="1295400"/>
            <a:ext cx="845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lg09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0" b="95728"/>
          <a:stretch>
            <a:fillRect/>
          </a:stretch>
        </p:blipFill>
        <p:spPr bwMode="auto">
          <a:xfrm>
            <a:off x="134815" y="304800"/>
            <a:ext cx="3505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40015" y="304800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65218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Picture 11" descr="Alg09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0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Picture 11" descr="Fig09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0"/>
          <a:stretch>
            <a:fillRect/>
          </a:stretch>
        </p:blipFill>
        <p:spPr bwMode="auto">
          <a:xfrm>
            <a:off x="228600" y="304800"/>
            <a:ext cx="8534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85090" y="6021288"/>
            <a:ext cx="1375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heapify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3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Picture 11" descr="Fig09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5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</a:t>
            </a:r>
            <a:r>
              <a:rPr lang="en-US" altLang="ko-KR" dirty="0"/>
              <a:t>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 Heap</a:t>
            </a:r>
          </a:p>
          <a:p>
            <a:pPr lvl="1"/>
            <a:r>
              <a:rPr lang="en-US" altLang="ko-KR" dirty="0" smtClean="0"/>
              <a:t>is a </a:t>
            </a:r>
            <a:r>
              <a:rPr lang="en-US" altLang="ko-KR" dirty="0" smtClean="0">
                <a:solidFill>
                  <a:schemeClr val="tx2"/>
                </a:solidFill>
              </a:rPr>
              <a:t>binary tree structure</a:t>
            </a:r>
            <a:r>
              <a:rPr lang="en-US" altLang="ko-KR" dirty="0" smtClean="0"/>
              <a:t> with the following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The tree is </a:t>
            </a:r>
            <a:r>
              <a:rPr lang="en-US" altLang="ko-KR" dirty="0" smtClean="0">
                <a:solidFill>
                  <a:schemeClr val="tx2"/>
                </a:solidFill>
              </a:rPr>
              <a:t>complete</a:t>
            </a:r>
            <a:r>
              <a:rPr lang="en-US" altLang="ko-KR" dirty="0" smtClean="0"/>
              <a:t> or </a:t>
            </a:r>
            <a:r>
              <a:rPr lang="en-US" altLang="ko-KR" dirty="0" smtClean="0">
                <a:solidFill>
                  <a:schemeClr val="tx2"/>
                </a:solidFill>
              </a:rPr>
              <a:t>nearly complete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The key value of each node is </a:t>
            </a:r>
            <a:r>
              <a:rPr lang="en-US" altLang="ko-KR" dirty="0" smtClean="0">
                <a:solidFill>
                  <a:schemeClr val="tx2"/>
                </a:solidFill>
              </a:rPr>
              <a:t>greater than or equal to</a:t>
            </a:r>
            <a:r>
              <a:rPr lang="en-US" altLang="ko-KR" dirty="0" smtClean="0"/>
              <a:t> the key value in each of its </a:t>
            </a:r>
            <a:r>
              <a:rPr lang="en-US" altLang="ko-KR" dirty="0" err="1" smtClean="0"/>
              <a:t>descendents</a:t>
            </a:r>
            <a:r>
              <a:rPr lang="en-US" altLang="ko-KR" dirty="0"/>
              <a:t> (</a:t>
            </a:r>
            <a:r>
              <a:rPr lang="en-US" altLang="ko-KR" dirty="0" smtClean="0">
                <a:solidFill>
                  <a:srgbClr val="FF0000"/>
                </a:solidFill>
              </a:rPr>
              <a:t>max-heap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</a:rPr>
              <a:t>Min-heap</a:t>
            </a:r>
            <a:r>
              <a:rPr lang="en-US" altLang="ko-KR" dirty="0" smtClean="0"/>
              <a:t> : the key value in a node is less than the key values in all of its subtrees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 root of a heap is guaranteed to hold the largest node in the </a:t>
            </a:r>
            <a:r>
              <a:rPr lang="en-US" altLang="ko-KR" dirty="0" smtClean="0"/>
              <a:t>tree</a:t>
            </a:r>
          </a:p>
          <a:p>
            <a:pPr lvl="1"/>
            <a:r>
              <a:rPr lang="en-US" altLang="ko-KR" dirty="0"/>
              <a:t>Both the left and the right branches of the tree have the same properties</a:t>
            </a:r>
            <a:endParaRPr lang="en-US" altLang="ko-KR" dirty="0" smtClean="0"/>
          </a:p>
          <a:p>
            <a:pPr lvl="1"/>
            <a:r>
              <a:rPr lang="en-US" altLang="ko-KR" dirty="0"/>
              <a:t>Heaps are often implemented in </a:t>
            </a:r>
            <a:r>
              <a:rPr lang="en-US" altLang="ko-KR" dirty="0">
                <a:solidFill>
                  <a:schemeClr val="tx2"/>
                </a:solidFill>
              </a:rPr>
              <a:t>an array</a:t>
            </a:r>
            <a:r>
              <a:rPr lang="en-US" altLang="ko-KR" dirty="0"/>
              <a:t> rather than a linked list.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When </a:t>
            </a:r>
            <a:r>
              <a:rPr lang="en-US" altLang="ko-KR" dirty="0"/>
              <a:t>arrays are used, we are able to calculate the location of the left and the right subtrees. Conversely, we can calculate the address of it’s parent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8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Picture 11" descr="Alg09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8361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9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1000" y="228600"/>
            <a:ext cx="8189913" cy="5971589"/>
            <a:chOff x="381000" y="228600"/>
            <a:chExt cx="8189913" cy="5971589"/>
          </a:xfrm>
        </p:grpSpPr>
        <p:pic>
          <p:nvPicPr>
            <p:cNvPr id="3" name="Picture 11" descr="Fig09-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28600"/>
              <a:ext cx="8189913" cy="593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451516" y="5969158"/>
              <a:ext cx="464300" cy="231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``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82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8600" y="533400"/>
            <a:ext cx="8583613" cy="5638800"/>
            <a:chOff x="228600" y="533400"/>
            <a:chExt cx="8583613" cy="5638800"/>
          </a:xfrm>
        </p:grpSpPr>
        <p:pic>
          <p:nvPicPr>
            <p:cNvPr id="3" name="Picture 11" descr="Alg09-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33400"/>
              <a:ext cx="8583613" cy="563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243604" y="533673"/>
              <a:ext cx="608316" cy="303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``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20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</a:t>
            </a:r>
            <a:r>
              <a:rPr lang="en-US" altLang="ko-KR" dirty="0"/>
              <a:t>common heap </a:t>
            </a:r>
            <a:r>
              <a:rPr lang="en-US" altLang="ko-KR" dirty="0" smtClean="0"/>
              <a:t>applications of heaps</a:t>
            </a:r>
          </a:p>
          <a:p>
            <a:pPr lvl="1"/>
            <a:r>
              <a:rPr lang="en-US" altLang="ko-KR" dirty="0" smtClean="0"/>
              <a:t>Selection algorithms</a:t>
            </a:r>
          </a:p>
          <a:p>
            <a:pPr lvl="1"/>
            <a:r>
              <a:rPr lang="en-US" altLang="ko-KR" dirty="0" smtClean="0"/>
              <a:t>Priority queues</a:t>
            </a:r>
          </a:p>
          <a:p>
            <a:pPr lvl="1"/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0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problem of determining the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th element in an unsorted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Sort the list and select the element at location </a:t>
            </a:r>
            <a:r>
              <a:rPr lang="en-US" altLang="ko-KR" i="1" dirty="0" smtClean="0"/>
              <a:t>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Create a heap and delete </a:t>
            </a:r>
            <a:r>
              <a:rPr lang="en-US" altLang="ko-KR" i="1" dirty="0" smtClean="0"/>
              <a:t>k </a:t>
            </a:r>
            <a:r>
              <a:rPr lang="en-US" altLang="ko-KR" dirty="0" smtClean="0"/>
              <a:t>- 1 elements from it, leaving the desired element at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root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Picture 11" descr="Fig09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89913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7244" y="1268760"/>
            <a:ext cx="25762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We want to know </a:t>
            </a:r>
            <a:br>
              <a:rPr lang="en-US" altLang="ko-KR" dirty="0" smtClean="0"/>
            </a:br>
            <a:r>
              <a:rPr lang="en-US" altLang="ko-KR" dirty="0" smtClean="0"/>
              <a:t>the 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largest element</a:t>
            </a:r>
          </a:p>
          <a:p>
            <a:r>
              <a:rPr lang="en-US" altLang="ko-KR" dirty="0" smtClean="0"/>
              <a:t>in a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986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Picture 11" descr="Alg09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648"/>
            <a:ext cx="8583613" cy="59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8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Picture 11" descr="Fig09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7128"/>
            <a:ext cx="8534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Fig09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Picture 11" descr="Fig09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" y="530696"/>
            <a:ext cx="85344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Maintenance </a:t>
            </a:r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basic maintenance operations are performed on a </a:t>
            </a:r>
            <a:r>
              <a:rPr lang="en-US" altLang="ko-KR" dirty="0" smtClean="0"/>
              <a:t>heap: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Insert</a:t>
            </a:r>
            <a:r>
              <a:rPr lang="en-US" altLang="ko-KR" dirty="0" smtClean="0"/>
              <a:t> </a:t>
            </a:r>
            <a:r>
              <a:rPr lang="en-US" altLang="ko-KR" dirty="0"/>
              <a:t>a </a:t>
            </a:r>
            <a:r>
              <a:rPr lang="en-US" altLang="ko-KR" dirty="0" smtClean="0"/>
              <a:t>node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Delete</a:t>
            </a:r>
            <a:r>
              <a:rPr lang="en-US" altLang="ko-KR" dirty="0" smtClean="0"/>
              <a:t> </a:t>
            </a:r>
            <a:r>
              <a:rPr lang="en-US" altLang="ko-KR" dirty="0"/>
              <a:t>a </a:t>
            </a:r>
            <a:r>
              <a:rPr lang="en-US" altLang="ko-KR" dirty="0" smtClean="0"/>
              <a:t>node</a:t>
            </a:r>
          </a:p>
          <a:p>
            <a:pPr lvl="1"/>
            <a:r>
              <a:rPr lang="en-US" altLang="ko-KR" dirty="0" smtClean="0"/>
              <a:t>Although the heap structure is a tree, it is meaningless to traverse it, search it, or print it out</a:t>
            </a:r>
            <a:endParaRPr lang="en-US" altLang="ko-KR" dirty="0"/>
          </a:p>
          <a:p>
            <a:r>
              <a:rPr lang="en-US" altLang="ko-KR" dirty="0" smtClean="0"/>
              <a:t>To implement the insert and delete operations,</a:t>
            </a:r>
          </a:p>
          <a:p>
            <a:pPr lvl="1"/>
            <a:r>
              <a:rPr lang="en-US" altLang="ko-KR" dirty="0" smtClean="0"/>
              <a:t>Two </a:t>
            </a:r>
            <a:r>
              <a:rPr lang="en-US" altLang="ko-KR" dirty="0"/>
              <a:t>basic algorithms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Reheap</a:t>
            </a:r>
            <a:r>
              <a:rPr lang="en-US" altLang="ko-KR" dirty="0" smtClean="0">
                <a:solidFill>
                  <a:srgbClr val="FF0000"/>
                </a:solidFill>
              </a:rPr>
              <a:t> up</a:t>
            </a:r>
            <a:r>
              <a:rPr lang="en-US" altLang="ko-KR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err="1">
                <a:solidFill>
                  <a:srgbClr val="FF0000"/>
                </a:solidFill>
              </a:rPr>
              <a:t>Reheap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down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0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Reheap</a:t>
            </a:r>
            <a:r>
              <a:rPr lang="en-US" altLang="ko-KR" dirty="0" smtClean="0"/>
              <a:t> 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>
                <a:solidFill>
                  <a:schemeClr val="tx2"/>
                </a:solidFill>
              </a:rPr>
              <a:t>reheap</a:t>
            </a:r>
            <a:r>
              <a:rPr lang="en-US" altLang="ko-KR" dirty="0">
                <a:solidFill>
                  <a:schemeClr val="tx2"/>
                </a:solidFill>
              </a:rPr>
              <a:t> up operation</a:t>
            </a:r>
            <a:r>
              <a:rPr lang="en-US" altLang="ko-KR" dirty="0"/>
              <a:t> repairs the structure so that it is a heap by floating the last element up the tree until that element is in its correct </a:t>
            </a:r>
            <a:r>
              <a:rPr lang="en-US" altLang="ko-KR" dirty="0" smtClean="0"/>
              <a:t>location</a:t>
            </a:r>
          </a:p>
          <a:p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Insertion</a:t>
            </a:r>
            <a:r>
              <a:rPr lang="en-US" altLang="ko-KR" dirty="0">
                <a:ea typeface="굴림" panose="020B0600000101010101" pitchFamily="50" charset="-127"/>
              </a:rPr>
              <a:t> takes place at a leaf at the first empty position. </a:t>
            </a:r>
            <a:r>
              <a:rPr lang="en-US" altLang="ko-KR" dirty="0" smtClean="0">
                <a:ea typeface="굴림" panose="020B0600000101010101" pitchFamily="50" charset="-127"/>
              </a:rPr>
              <a:t>(the heap is a complete or nearly complete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tree)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This </a:t>
            </a:r>
            <a:r>
              <a:rPr lang="en-US" altLang="ko-KR" dirty="0">
                <a:ea typeface="굴림" panose="020B0600000101010101" pitchFamily="50" charset="-127"/>
              </a:rPr>
              <a:t>may create a situation where the new node’s key is larger than that of its </a:t>
            </a:r>
            <a:r>
              <a:rPr lang="en-US" altLang="ko-KR" dirty="0" smtClean="0">
                <a:ea typeface="굴림" panose="020B0600000101010101" pitchFamily="50" charset="-127"/>
              </a:rPr>
              <a:t>parent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If </a:t>
            </a:r>
            <a:r>
              <a:rPr lang="en-US" altLang="ko-KR" dirty="0">
                <a:ea typeface="굴림" panose="020B0600000101010101" pitchFamily="50" charset="-127"/>
              </a:rPr>
              <a:t>it is, the node is floated up the tree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by exchanging the child and parent keys and data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57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Reheap</a:t>
            </a:r>
            <a:r>
              <a:rPr lang="en-US" altLang="ko-KR" dirty="0"/>
              <a:t> 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 descr="Fig09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0086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Picture 11" descr="Fig09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0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Reheap</a:t>
            </a:r>
            <a:r>
              <a:rPr lang="en-US" altLang="ko-KR" dirty="0" smtClean="0"/>
              <a:t> 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we have a nearly complete binary tree that satisfies heap order property except in the root </a:t>
            </a:r>
            <a:r>
              <a:rPr lang="en-US" altLang="ko-KR" dirty="0" smtClean="0"/>
              <a:t>position</a:t>
            </a:r>
          </a:p>
          <a:p>
            <a:pPr lvl="1"/>
            <a:r>
              <a:rPr lang="en-US" altLang="ko-KR" dirty="0" smtClean="0"/>
              <a:t>This situation occurs when the root is deleted from the tree, leaving two disjointed heaps</a:t>
            </a:r>
          </a:p>
          <a:p>
            <a:pPr lvl="1"/>
            <a:r>
              <a:rPr lang="en-US" altLang="ko-KR" dirty="0" smtClean="0"/>
              <a:t>To correct this situation, we move the data in the last tree node to the root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>
                <a:solidFill>
                  <a:schemeClr val="tx2"/>
                </a:solidFill>
              </a:rPr>
              <a:t>reheap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down operation</a:t>
            </a:r>
            <a:r>
              <a:rPr lang="en-US" altLang="ko-KR" dirty="0"/>
              <a:t> reorders a broken heap by pushing the root down the tree until it is in </a:t>
            </a:r>
            <a:r>
              <a:rPr lang="en-US" altLang="ko-KR" dirty="0" smtClean="0"/>
              <a:t>a position where the heap-ordering property is satisfied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03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511</Words>
  <Application>Microsoft Office PowerPoint</Application>
  <PresentationFormat>화면 슬라이드 쇼(4:3)</PresentationFormat>
  <Paragraphs>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Wingdings</vt:lpstr>
      <vt:lpstr>맑은 고딕</vt:lpstr>
      <vt:lpstr>Cambria Math</vt:lpstr>
      <vt:lpstr>Arial</vt:lpstr>
      <vt:lpstr>굴림</vt:lpstr>
      <vt:lpstr>Office 테마</vt:lpstr>
      <vt:lpstr>Heaps</vt:lpstr>
      <vt:lpstr>Basic Concepts</vt:lpstr>
      <vt:lpstr>PowerPoint 프레젠테이션</vt:lpstr>
      <vt:lpstr>PowerPoint 프레젠테이션</vt:lpstr>
      <vt:lpstr>Maintenance Operations</vt:lpstr>
      <vt:lpstr>Reheap Up</vt:lpstr>
      <vt:lpstr>Reheap Up</vt:lpstr>
      <vt:lpstr>PowerPoint 프레젠테이션</vt:lpstr>
      <vt:lpstr>Reheap Down</vt:lpstr>
      <vt:lpstr>Reheap Down</vt:lpstr>
      <vt:lpstr>PowerPoint 프레젠테이션</vt:lpstr>
      <vt:lpstr>Heap Implementation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 Applications</vt:lpstr>
      <vt:lpstr>Selection algorithms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Microsoft Corporation</dc:creator>
  <cp:lastModifiedBy>user</cp:lastModifiedBy>
  <cp:revision>405</cp:revision>
  <dcterms:created xsi:type="dcterms:W3CDTF">2006-10-05T04:04:58Z</dcterms:created>
  <dcterms:modified xsi:type="dcterms:W3CDTF">2022-10-31T12:16:35Z</dcterms:modified>
</cp:coreProperties>
</file>