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sldIdLst>
    <p:sldId id="341" r:id="rId2"/>
    <p:sldId id="371" r:id="rId3"/>
    <p:sldId id="372" r:id="rId4"/>
    <p:sldId id="373" r:id="rId5"/>
    <p:sldId id="374" r:id="rId6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Wild-card S</a:t>
            </a:r>
            <a:r>
              <a:rPr lang="en-US" altLang="ko-KR" sz="3200" b="1" dirty="0" smtClean="0"/>
              <a:t>earch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Wild-card </a:t>
            </a:r>
            <a:r>
              <a:rPr lang="en-US" altLang="ko-KR" dirty="0" smtClean="0"/>
              <a:t>search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Trailing wildcard</a:t>
            </a:r>
          </a:p>
          <a:p>
            <a:pPr lvl="1"/>
            <a:r>
              <a:rPr lang="en-US" altLang="ko-KR" dirty="0"/>
              <a:t>mon*: find all entries containing any word beginning with “mon”.</a:t>
            </a:r>
          </a:p>
          <a:p>
            <a:pPr lvl="1"/>
            <a:r>
              <a:rPr lang="en-US" altLang="ko-KR" dirty="0"/>
              <a:t>Easy with 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dictionary</a:t>
            </a:r>
            <a:endParaRPr lang="en-US" altLang="ko-KR" dirty="0"/>
          </a:p>
          <a:p>
            <a:pPr lvl="1"/>
            <a:r>
              <a:rPr lang="en-US" altLang="ko-KR" dirty="0"/>
              <a:t>retrieve all words in range: mon ≤ w &lt; moo</a:t>
            </a:r>
          </a:p>
          <a:p>
            <a:r>
              <a:rPr lang="en-US" altLang="ko-KR" dirty="0"/>
              <a:t>Leading wildcard</a:t>
            </a:r>
          </a:p>
          <a:p>
            <a:pPr lvl="1"/>
            <a:r>
              <a:rPr lang="en-US" altLang="ko-KR" dirty="0"/>
              <a:t>*mon: find words ending in “mon”: harder</a:t>
            </a:r>
          </a:p>
          <a:p>
            <a:pPr lvl="1"/>
            <a:r>
              <a:rPr lang="en-US" altLang="ko-KR" dirty="0"/>
              <a:t>Maintain an additional </a:t>
            </a:r>
            <a:r>
              <a:rPr lang="en-US" altLang="ko-KR" dirty="0" smtClean="0"/>
              <a:t>dictionary for </a:t>
            </a:r>
            <a:r>
              <a:rPr lang="en-US" altLang="ko-KR" dirty="0"/>
              <a:t>terms </a:t>
            </a:r>
            <a:r>
              <a:rPr lang="en-US" altLang="ko-KR" dirty="0" smtClean="0"/>
              <a:t>backwards</a:t>
            </a:r>
            <a:endParaRPr lang="en-US" altLang="ko-KR" dirty="0"/>
          </a:p>
          <a:p>
            <a:pPr lvl="1"/>
            <a:r>
              <a:rPr lang="en-US" altLang="ko-KR" dirty="0" smtClean="0"/>
              <a:t>can </a:t>
            </a:r>
            <a:r>
              <a:rPr lang="en-US" altLang="ko-KR" dirty="0"/>
              <a:t>retrieve all words in range: nom ≤ w &lt; </a:t>
            </a:r>
            <a:r>
              <a:rPr lang="en-US" altLang="ko-KR" dirty="0" smtClean="0"/>
              <a:t>non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Tries </a:t>
            </a:r>
            <a:r>
              <a:rPr lang="en-US" altLang="ko-KR" dirty="0"/>
              <a:t>handle *’s at the end of a </a:t>
            </a:r>
            <a:r>
              <a:rPr lang="en-US" altLang="ko-KR" dirty="0" smtClean="0"/>
              <a:t>search term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pitchFamily="-112" charset="-128"/>
              </a:rPr>
              <a:t>How can we handle *’s in the middle of </a:t>
            </a:r>
            <a:r>
              <a:rPr lang="en-US" altLang="ko-KR" dirty="0" smtClean="0">
                <a:ea typeface="ＭＳ Ｐゴシック" pitchFamily="-112" charset="-128"/>
              </a:rPr>
              <a:t>search term</a:t>
            </a:r>
            <a:r>
              <a:rPr lang="en-US" altLang="ko-KR" dirty="0">
                <a:ea typeface="ＭＳ Ｐゴシック" pitchFamily="-112" charset="-128"/>
              </a:rPr>
              <a:t>?</a:t>
            </a:r>
          </a:p>
          <a:p>
            <a:pPr lvl="1"/>
            <a:r>
              <a:rPr lang="en-US" altLang="ko-KR" b="1" i="1" dirty="0">
                <a:ea typeface="ＭＳ Ｐゴシック" pitchFamily="-112" charset="-128"/>
              </a:rPr>
              <a:t>co*</a:t>
            </a:r>
            <a:r>
              <a:rPr lang="en-US" altLang="ko-KR" b="1" i="1" dirty="0" err="1">
                <a:ea typeface="ＭＳ Ｐゴシック" pitchFamily="-112" charset="-128"/>
              </a:rPr>
              <a:t>tion</a:t>
            </a:r>
            <a:endParaRPr lang="en-US" altLang="ko-KR" b="1" i="1" dirty="0">
              <a:ea typeface="ＭＳ Ｐゴシック" pitchFamily="-112" charset="-128"/>
            </a:endParaRPr>
          </a:p>
          <a:p>
            <a:r>
              <a:rPr lang="en-US" altLang="ko-KR" dirty="0">
                <a:ea typeface="ＭＳ Ｐゴシック" pitchFamily="-112" charset="-128"/>
              </a:rPr>
              <a:t>We could look up </a:t>
            </a:r>
            <a:r>
              <a:rPr lang="en-US" altLang="ko-KR" i="1" dirty="0">
                <a:ea typeface="ＭＳ Ｐゴシック" pitchFamily="-112" charset="-128"/>
              </a:rPr>
              <a:t>co*</a:t>
            </a:r>
            <a:r>
              <a:rPr lang="en-US" altLang="ko-KR" dirty="0">
                <a:ea typeface="ＭＳ Ｐゴシック" pitchFamily="-112" charset="-128"/>
              </a:rPr>
              <a:t> AND </a:t>
            </a:r>
            <a:r>
              <a:rPr lang="en-US" altLang="ko-KR" i="1" dirty="0">
                <a:ea typeface="ＭＳ Ｐゴシック" pitchFamily="-112" charset="-128"/>
              </a:rPr>
              <a:t>*</a:t>
            </a:r>
            <a:r>
              <a:rPr lang="en-US" altLang="ko-KR" i="1" dirty="0" err="1">
                <a:ea typeface="ＭＳ Ｐゴシック" pitchFamily="-112" charset="-128"/>
              </a:rPr>
              <a:t>tion</a:t>
            </a:r>
            <a:r>
              <a:rPr lang="en-US" altLang="ko-KR" dirty="0">
                <a:ea typeface="ＭＳ Ｐゴシック" pitchFamily="-112" charset="-128"/>
              </a:rPr>
              <a:t> in a </a:t>
            </a:r>
            <a:r>
              <a:rPr lang="en-US" altLang="ko-KR" dirty="0" err="1" smtClean="0">
                <a:ea typeface="ＭＳ Ｐゴシック" pitchFamily="-112" charset="-128"/>
              </a:rPr>
              <a:t>trie</a:t>
            </a:r>
            <a:r>
              <a:rPr lang="en-US" altLang="ko-KR" dirty="0" smtClean="0">
                <a:ea typeface="ＭＳ Ｐゴシック" pitchFamily="-112" charset="-128"/>
              </a:rPr>
              <a:t> </a:t>
            </a:r>
            <a:r>
              <a:rPr lang="en-US" altLang="ko-KR" dirty="0">
                <a:ea typeface="ＭＳ Ｐゴシック" pitchFamily="-112" charset="-128"/>
              </a:rPr>
              <a:t>and intersect the two term sets</a:t>
            </a:r>
          </a:p>
          <a:p>
            <a:pPr lvl="1"/>
            <a:r>
              <a:rPr lang="en-US" altLang="ko-KR" dirty="0">
                <a:ea typeface="ＭＳ Ｐゴシック" pitchFamily="-112" charset="-128"/>
              </a:rPr>
              <a:t>Expensive</a:t>
            </a:r>
          </a:p>
          <a:p>
            <a:r>
              <a:rPr lang="en-US" altLang="ko-KR" dirty="0">
                <a:ea typeface="ＭＳ Ｐゴシック" pitchFamily="-112" charset="-128"/>
              </a:rPr>
              <a:t>The solution: transform wild-card </a:t>
            </a:r>
            <a:r>
              <a:rPr lang="en-US" altLang="ko-KR" dirty="0" smtClean="0">
                <a:ea typeface="ＭＳ Ｐゴシック" pitchFamily="-112" charset="-128"/>
              </a:rPr>
              <a:t>search terms so </a:t>
            </a:r>
            <a:r>
              <a:rPr lang="en-US" altLang="ko-KR" dirty="0">
                <a:ea typeface="ＭＳ Ｐゴシック" pitchFamily="-112" charset="-128"/>
              </a:rPr>
              <a:t>that the *’s occur </a:t>
            </a:r>
            <a:r>
              <a:rPr lang="en-US" altLang="ko-KR" i="1" dirty="0">
                <a:ea typeface="ＭＳ Ｐゴシック" pitchFamily="-112" charset="-128"/>
              </a:rPr>
              <a:t>at the end</a:t>
            </a:r>
          </a:p>
          <a:p>
            <a:r>
              <a:rPr lang="en-US" altLang="ko-KR" dirty="0">
                <a:ea typeface="ＭＳ Ｐゴシック" pitchFamily="-112" charset="-128"/>
              </a:rPr>
              <a:t>This gives rise to the </a:t>
            </a:r>
            <a:r>
              <a:rPr lang="en-US" altLang="ko-KR" dirty="0" err="1">
                <a:solidFill>
                  <a:srgbClr val="00A000"/>
                </a:solidFill>
                <a:ea typeface="ＭＳ Ｐゴシック" pitchFamily="-112" charset="-128"/>
              </a:rPr>
              <a:t>Permuterm</a:t>
            </a:r>
            <a:r>
              <a:rPr lang="en-US" altLang="ko-KR" dirty="0">
                <a:ea typeface="ＭＳ Ｐゴシック" pitchFamily="-112" charset="-128"/>
              </a:rPr>
              <a:t> 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12" charset="-128"/>
              </a:rPr>
              <a:t>Permuterm index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itchFamily="-112" charset="-128"/>
              </a:rPr>
              <a:t>For term </a:t>
            </a:r>
            <a:r>
              <a:rPr lang="en-US" altLang="ko-KR" b="1" i="1" dirty="0" smtClean="0">
                <a:ea typeface="ＭＳ Ｐゴシック" pitchFamily="-112" charset="-128"/>
              </a:rPr>
              <a:t>hello</a:t>
            </a:r>
            <a:r>
              <a:rPr lang="en-US" altLang="ko-KR" dirty="0" smtClean="0">
                <a:ea typeface="ＭＳ Ｐゴシック" pitchFamily="-112" charset="-128"/>
              </a:rPr>
              <a:t>, index under:</a:t>
            </a:r>
          </a:p>
          <a:p>
            <a:pPr lvl="1" eaLnBrk="1" hangingPunct="1"/>
            <a:r>
              <a:rPr lang="en-US" altLang="ko-KR" b="1" i="1" dirty="0" smtClean="0">
                <a:ea typeface="ＭＳ Ｐゴシック" pitchFamily="-112" charset="-128"/>
              </a:rPr>
              <a:t>hello$, </a:t>
            </a:r>
            <a:r>
              <a:rPr lang="en-US" altLang="ko-KR" b="1" i="1" dirty="0" err="1" smtClean="0">
                <a:ea typeface="ＭＳ Ｐゴシック" pitchFamily="-112" charset="-128"/>
              </a:rPr>
              <a:t>ello$h</a:t>
            </a:r>
            <a:r>
              <a:rPr lang="en-US" altLang="ko-KR" b="1" i="1" dirty="0" smtClean="0">
                <a:ea typeface="ＭＳ Ｐゴシック" pitchFamily="-112" charset="-128"/>
              </a:rPr>
              <a:t>, </a:t>
            </a:r>
            <a:r>
              <a:rPr lang="en-US" altLang="ko-KR" b="1" i="1" dirty="0" err="1" smtClean="0">
                <a:ea typeface="ＭＳ Ｐゴシック" pitchFamily="-112" charset="-128"/>
              </a:rPr>
              <a:t>llo$he</a:t>
            </a:r>
            <a:r>
              <a:rPr lang="en-US" altLang="ko-KR" b="1" i="1" dirty="0" smtClean="0">
                <a:ea typeface="ＭＳ Ｐゴシック" pitchFamily="-112" charset="-128"/>
              </a:rPr>
              <a:t>, </a:t>
            </a:r>
            <a:r>
              <a:rPr lang="en-US" altLang="ko-KR" b="1" i="1" dirty="0" err="1" smtClean="0">
                <a:ea typeface="ＭＳ Ｐゴシック" pitchFamily="-112" charset="-128"/>
              </a:rPr>
              <a:t>lo$hel</a:t>
            </a:r>
            <a:r>
              <a:rPr lang="en-US" altLang="ko-KR" b="1" i="1" dirty="0" smtClean="0">
                <a:ea typeface="ＭＳ Ｐゴシック" pitchFamily="-112" charset="-128"/>
              </a:rPr>
              <a:t>, </a:t>
            </a:r>
            <a:r>
              <a:rPr lang="en-US" altLang="ko-KR" b="1" i="1" dirty="0" err="1" smtClean="0">
                <a:ea typeface="ＭＳ Ｐゴシック" pitchFamily="-112" charset="-128"/>
              </a:rPr>
              <a:t>o$hell</a:t>
            </a:r>
            <a:r>
              <a:rPr lang="en-US" altLang="ko-KR" b="1" i="1" dirty="0" smtClean="0">
                <a:ea typeface="ＭＳ Ｐゴシック" pitchFamily="-112" charset="-128"/>
              </a:rPr>
              <a:t>, $hello</a:t>
            </a:r>
            <a:r>
              <a:rPr lang="en-US" altLang="ko-KR" dirty="0" smtClean="0">
                <a:ea typeface="ＭＳ Ｐゴシック" pitchFamily="-112" charset="-128"/>
              </a:rPr>
              <a:t> </a:t>
            </a:r>
          </a:p>
          <a:p>
            <a:pPr lvl="1" eaLnBrk="1" hangingPunct="1">
              <a:buFont typeface="Wingdings" pitchFamily="-112" charset="2"/>
              <a:buNone/>
            </a:pPr>
            <a:r>
              <a:rPr lang="en-US" altLang="ko-KR" dirty="0" smtClean="0">
                <a:ea typeface="ＭＳ Ｐゴシック" pitchFamily="-112" charset="-128"/>
              </a:rPr>
              <a:t>where $ is a special symbol.</a:t>
            </a:r>
          </a:p>
          <a:p>
            <a:pPr lvl="1" eaLnBrk="1" hangingPunct="1"/>
            <a:r>
              <a:rPr lang="en-US" altLang="ko-KR" dirty="0" err="1" smtClean="0">
                <a:ea typeface="ＭＳ Ｐゴシック" pitchFamily="-112" charset="-128"/>
              </a:rPr>
              <a:t>permuterm</a:t>
            </a:r>
            <a:r>
              <a:rPr lang="en-US" altLang="ko-KR" dirty="0" smtClean="0">
                <a:ea typeface="ＭＳ Ｐゴシック" pitchFamily="-112" charset="-128"/>
              </a:rPr>
              <a:t> vocabulary</a:t>
            </a:r>
          </a:p>
          <a:p>
            <a:pPr lvl="1" eaLnBrk="1" hangingPunct="1"/>
            <a:endParaRPr lang="en-US" altLang="ko-KR" dirty="0" smtClean="0">
              <a:ea typeface="ＭＳ Ｐゴシック" pitchFamily="-112" charset="-128"/>
            </a:endParaRPr>
          </a:p>
          <a:p>
            <a:pPr eaLnBrk="1" hangingPunct="1"/>
            <a:r>
              <a:rPr lang="en-US" altLang="ko-KR" dirty="0" smtClean="0">
                <a:ea typeface="ＭＳ Ｐゴシック" pitchFamily="-112" charset="-128"/>
              </a:rPr>
              <a:t>Search terms:</a:t>
            </a:r>
          </a:p>
          <a:p>
            <a:pPr lvl="1" eaLnBrk="1" hangingPunct="1"/>
            <a:r>
              <a:rPr lang="en-US" altLang="ko-KR" b="1" dirty="0" smtClean="0">
                <a:ea typeface="ＭＳ Ｐゴシック" pitchFamily="-112" charset="-128"/>
              </a:rPr>
              <a:t>X</a:t>
            </a:r>
            <a:r>
              <a:rPr lang="en-US" altLang="ko-KR" dirty="0" smtClean="0">
                <a:ea typeface="ＭＳ Ｐゴシック" pitchFamily="-112" charset="-128"/>
              </a:rPr>
              <a:t>    lookup on </a:t>
            </a:r>
            <a:r>
              <a:rPr lang="en-US" altLang="ko-KR" b="1" dirty="0" smtClean="0">
                <a:ea typeface="ＭＳ Ｐゴシック" pitchFamily="-112" charset="-128"/>
              </a:rPr>
              <a:t>X$	     X*   </a:t>
            </a:r>
            <a:r>
              <a:rPr lang="en-US" altLang="ko-KR" dirty="0" smtClean="0">
                <a:ea typeface="ＭＳ Ｐゴシック" pitchFamily="-112" charset="-128"/>
              </a:rPr>
              <a:t>lookup on   $</a:t>
            </a:r>
            <a:r>
              <a:rPr lang="en-US" altLang="ko-KR" b="1" dirty="0" smtClean="0">
                <a:ea typeface="ＭＳ Ｐゴシック" pitchFamily="-112" charset="-128"/>
              </a:rPr>
              <a:t>X*</a:t>
            </a:r>
          </a:p>
          <a:p>
            <a:pPr lvl="1" eaLnBrk="1" hangingPunct="1"/>
            <a:r>
              <a:rPr lang="en-US" altLang="ko-KR" b="1" dirty="0" smtClean="0">
                <a:ea typeface="ＭＳ Ｐゴシック" pitchFamily="-112" charset="-128"/>
              </a:rPr>
              <a:t>*X   </a:t>
            </a:r>
            <a:r>
              <a:rPr lang="en-US" altLang="ko-KR" dirty="0" smtClean="0">
                <a:ea typeface="ＭＳ Ｐゴシック" pitchFamily="-112" charset="-128"/>
              </a:rPr>
              <a:t>lookup on </a:t>
            </a:r>
            <a:r>
              <a:rPr lang="en-US" altLang="ko-KR" b="1" dirty="0" smtClean="0">
                <a:ea typeface="ＭＳ Ｐゴシック" pitchFamily="-112" charset="-128"/>
              </a:rPr>
              <a:t>X$*</a:t>
            </a:r>
            <a:r>
              <a:rPr lang="en-US" altLang="ko-KR" dirty="0" smtClean="0">
                <a:ea typeface="ＭＳ Ｐゴシック" pitchFamily="-112" charset="-128"/>
              </a:rPr>
              <a:t>	    </a:t>
            </a:r>
            <a:r>
              <a:rPr lang="en-US" altLang="ko-KR" b="1" dirty="0" smtClean="0">
                <a:ea typeface="ＭＳ Ｐゴシック" pitchFamily="-112" charset="-128"/>
              </a:rPr>
              <a:t>*X*</a:t>
            </a:r>
            <a:r>
              <a:rPr lang="en-US" altLang="ko-KR" dirty="0" smtClean="0">
                <a:ea typeface="ＭＳ Ｐゴシック" pitchFamily="-112" charset="-128"/>
              </a:rPr>
              <a:t>  lookup on   </a:t>
            </a:r>
            <a:r>
              <a:rPr lang="en-US" altLang="ko-KR" b="1" dirty="0" smtClean="0">
                <a:ea typeface="ＭＳ Ｐゴシック" pitchFamily="-112" charset="-128"/>
              </a:rPr>
              <a:t>X*</a:t>
            </a:r>
          </a:p>
          <a:p>
            <a:pPr lvl="1" eaLnBrk="1" hangingPunct="1"/>
            <a:r>
              <a:rPr lang="en-US" altLang="ko-KR" b="1" dirty="0" smtClean="0">
                <a:ea typeface="ＭＳ Ｐゴシック" pitchFamily="-112" charset="-128"/>
              </a:rPr>
              <a:t>X*Y</a:t>
            </a:r>
            <a:r>
              <a:rPr lang="en-US" altLang="ko-KR" dirty="0" smtClean="0">
                <a:ea typeface="ＭＳ Ｐゴシック" pitchFamily="-112" charset="-128"/>
              </a:rPr>
              <a:t> lookup on </a:t>
            </a:r>
            <a:r>
              <a:rPr lang="en-US" altLang="ko-KR" b="1" dirty="0" smtClean="0">
                <a:ea typeface="ＭＳ Ｐゴシック" pitchFamily="-112" charset="-128"/>
              </a:rPr>
              <a:t>Y$X*</a:t>
            </a:r>
            <a:endParaRPr lang="en-US" altLang="ko-KR" dirty="0" smtClean="0">
              <a:ea typeface="ＭＳ Ｐゴシック" pitchFamily="-112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54088" y="5085184"/>
            <a:ext cx="2209800" cy="1181296"/>
            <a:chOff x="2286000" y="5344048"/>
            <a:chExt cx="2209800" cy="1181296"/>
          </a:xfrm>
        </p:grpSpPr>
        <p:sp>
          <p:nvSpPr>
            <p:cNvPr id="32776" name="AutoShape 5"/>
            <p:cNvSpPr>
              <a:spLocks noChangeArrowheads="1"/>
            </p:cNvSpPr>
            <p:nvPr/>
          </p:nvSpPr>
          <p:spPr bwMode="auto">
            <a:xfrm>
              <a:off x="3047999" y="5344048"/>
              <a:ext cx="611364" cy="3810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/>
            </a:p>
          </p:txBody>
        </p:sp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2286000" y="5694347"/>
              <a:ext cx="2209800" cy="830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600" dirty="0" smtClean="0">
                  <a:ea typeface="굴림" charset="-127"/>
                </a:rPr>
                <a:t>Search term </a:t>
              </a:r>
              <a:r>
                <a:rPr lang="en-US" altLang="ko-KR" sz="1600" dirty="0">
                  <a:ea typeface="굴림" charset="-127"/>
                </a:rPr>
                <a:t>= </a:t>
              </a:r>
              <a:r>
                <a:rPr lang="en-US" altLang="ko-KR" sz="1600" b="1" i="1" dirty="0" err="1">
                  <a:ea typeface="굴림" charset="-127"/>
                </a:rPr>
                <a:t>hel</a:t>
              </a:r>
              <a:r>
                <a:rPr lang="en-US" altLang="ko-KR" sz="1600" b="1" i="1" dirty="0">
                  <a:ea typeface="굴림" charset="-127"/>
                </a:rPr>
                <a:t>*o</a:t>
              </a:r>
            </a:p>
            <a:p>
              <a:pPr algn="ctr"/>
              <a:r>
                <a:rPr lang="en-US" altLang="ko-KR" sz="1600" b="1" dirty="0">
                  <a:ea typeface="굴림" charset="-127"/>
                </a:rPr>
                <a:t>X=</a:t>
              </a:r>
              <a:r>
                <a:rPr lang="en-US" altLang="ko-KR" sz="1600" b="1" i="1" dirty="0" err="1">
                  <a:ea typeface="굴림" charset="-127"/>
                </a:rPr>
                <a:t>hel</a:t>
              </a:r>
              <a:r>
                <a:rPr lang="en-US" altLang="ko-KR" sz="1600" b="1" i="1" dirty="0">
                  <a:ea typeface="굴림" charset="-127"/>
                </a:rPr>
                <a:t>, </a:t>
              </a:r>
              <a:r>
                <a:rPr lang="en-US" altLang="ko-KR" sz="1600" b="1" dirty="0">
                  <a:ea typeface="굴림" charset="-127"/>
                </a:rPr>
                <a:t>Y=</a:t>
              </a:r>
              <a:r>
                <a:rPr lang="en-US" altLang="ko-KR" sz="1600" b="1" i="1" dirty="0">
                  <a:ea typeface="굴림" charset="-127"/>
                </a:rPr>
                <a:t>o</a:t>
              </a:r>
            </a:p>
            <a:p>
              <a:pPr algn="ctr"/>
              <a:r>
                <a:rPr lang="en-US" altLang="ko-KR" sz="1600" dirty="0">
                  <a:ea typeface="굴림" charset="-127"/>
                </a:rPr>
                <a:t>Lookup </a:t>
              </a:r>
              <a:r>
                <a:rPr lang="en-US" altLang="ko-KR" sz="1600" b="1" i="1" dirty="0" err="1">
                  <a:ea typeface="굴림" charset="-127"/>
                </a:rPr>
                <a:t>o</a:t>
              </a:r>
              <a:r>
                <a:rPr lang="en-US" altLang="ko-KR" sz="1600" b="1" dirty="0" err="1">
                  <a:ea typeface="굴림" charset="-127"/>
                </a:rPr>
                <a:t>$</a:t>
              </a:r>
              <a:r>
                <a:rPr lang="en-US" altLang="ko-KR" sz="1600" b="1" i="1" dirty="0" err="1">
                  <a:ea typeface="굴림" charset="-127"/>
                </a:rPr>
                <a:t>hel</a:t>
              </a:r>
              <a:r>
                <a:rPr lang="en-US" altLang="ko-KR" sz="1600" b="1" i="1" dirty="0">
                  <a:ea typeface="굴림" charset="-127"/>
                </a:rPr>
                <a:t>*</a:t>
              </a:r>
              <a:endParaRPr lang="en-US" altLang="ko-KR" sz="1600" i="1" dirty="0">
                <a:ea typeface="굴림" charset="-127"/>
              </a:endParaRPr>
            </a:p>
          </p:txBody>
        </p:sp>
      </p:grp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solidFill>
                  <a:srgbClr val="FBFCFF"/>
                </a:solidFill>
                <a:ea typeface="굴림" charset="-127"/>
              </a:rPr>
              <a:t>Sec. 3.2.1</a:t>
            </a:r>
          </a:p>
        </p:txBody>
      </p:sp>
      <p:sp>
        <p:nvSpPr>
          <p:cNvPr id="3277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581DFB-D362-4656-BA71-C65839EE6105}" type="slidenum">
              <a:rPr lang="en-US" altLang="ko-KR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>
                <a:ea typeface="ＭＳ Ｐゴシック" pitchFamily="-112" charset="-128"/>
              </a:rPr>
              <a:t>Search </a:t>
            </a:r>
            <a:r>
              <a:rPr lang="en-US" altLang="ko-KR" dirty="0" smtClean="0">
                <a:ea typeface="ＭＳ Ｐゴシック" pitchFamily="-112" charset="-128"/>
              </a:rPr>
              <a:t>process with </a:t>
            </a:r>
            <a:r>
              <a:rPr lang="en-US" altLang="ko-KR" dirty="0" err="1" smtClean="0">
                <a:ea typeface="ＭＳ Ｐゴシック" pitchFamily="-112" charset="-128"/>
              </a:rPr>
              <a:t>Permuterm</a:t>
            </a:r>
            <a:r>
              <a:rPr lang="en-US" altLang="ko-KR" dirty="0" smtClean="0">
                <a:ea typeface="ＭＳ Ｐゴシック" pitchFamily="-112" charset="-128"/>
              </a:rPr>
              <a:t> index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itchFamily="-112" charset="-128"/>
              </a:rPr>
              <a:t>Rotate the search term </a:t>
            </a:r>
            <a:r>
              <a:rPr lang="en-US" altLang="ko-KR" dirty="0" smtClean="0">
                <a:ea typeface="ＭＳ Ｐゴシック" pitchFamily="-112" charset="-128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ＭＳ Ｐゴシック" pitchFamily="-112" charset="-128"/>
              </a:rPr>
              <a:t>wild-card to the right</a:t>
            </a:r>
          </a:p>
          <a:p>
            <a:pPr eaLnBrk="1" hangingPunct="1"/>
            <a:r>
              <a:rPr lang="en-US" altLang="ko-KR" dirty="0" smtClean="0">
                <a:ea typeface="ＭＳ Ｐゴシック" pitchFamily="-112" charset="-128"/>
              </a:rPr>
              <a:t>Now use </a:t>
            </a:r>
            <a:r>
              <a:rPr lang="en-US" altLang="ko-KR" dirty="0" err="1" smtClean="0">
                <a:ea typeface="ＭＳ Ｐゴシック" pitchFamily="-112" charset="-128"/>
              </a:rPr>
              <a:t>trie</a:t>
            </a:r>
            <a:r>
              <a:rPr lang="en-US" altLang="ko-KR" dirty="0" smtClean="0">
                <a:ea typeface="ＭＳ Ｐゴシック" pitchFamily="-112" charset="-128"/>
              </a:rPr>
              <a:t> lookup as before</a:t>
            </a:r>
          </a:p>
          <a:p>
            <a:pPr eaLnBrk="1" hangingPunct="1"/>
            <a:r>
              <a:rPr lang="en-US" altLang="ko-KR" dirty="0" smtClean="0">
                <a:ea typeface="ＭＳ Ｐゴシック" pitchFamily="-112" charset="-128"/>
              </a:rPr>
              <a:t>Restore the entries</a:t>
            </a:r>
          </a:p>
          <a:p>
            <a:pPr eaLnBrk="1" hangingPunct="1"/>
            <a:endParaRPr lang="en-US" altLang="ko-KR" dirty="0" smtClean="0">
              <a:ea typeface="ＭＳ Ｐゴシック" pitchFamily="-112" charset="-128"/>
            </a:endParaRPr>
          </a:p>
          <a:p>
            <a:pPr eaLnBrk="1" hangingPunct="1"/>
            <a:r>
              <a:rPr lang="en-US" altLang="ko-KR" i="1" dirty="0" err="1" smtClean="0">
                <a:ea typeface="ＭＳ Ｐゴシック" pitchFamily="-112" charset="-128"/>
              </a:rPr>
              <a:t>Permuterm</a:t>
            </a:r>
            <a:r>
              <a:rPr lang="en-US" altLang="ko-KR" i="1" dirty="0" smtClean="0">
                <a:ea typeface="ＭＳ Ｐゴシック" pitchFamily="-112" charset="-128"/>
              </a:rPr>
              <a:t> problem: </a:t>
            </a:r>
            <a:r>
              <a:rPr lang="en-US" altLang="ko-KR" dirty="0" smtClean="0">
                <a:ea typeface="ＭＳ Ｐゴシック" pitchFamily="-112" charset="-128"/>
                <a:cs typeface="Times New Roman" pitchFamily="-112" charset="0"/>
              </a:rPr>
              <a:t>≈</a:t>
            </a:r>
            <a:r>
              <a:rPr lang="en-US" altLang="ko-KR" i="1" dirty="0" smtClean="0">
                <a:ea typeface="ＭＳ Ｐゴシック" pitchFamily="-112" charset="-128"/>
              </a:rPr>
              <a:t> quadruples lexicon size</a:t>
            </a:r>
          </a:p>
        </p:txBody>
      </p:sp>
      <p:sp>
        <p:nvSpPr>
          <p:cNvPr id="33796" name="AutoShape 1028"/>
          <p:cNvSpPr>
            <a:spLocks noChangeArrowheads="1"/>
          </p:cNvSpPr>
          <p:nvPr/>
        </p:nvSpPr>
        <p:spPr bwMode="auto">
          <a:xfrm>
            <a:off x="2751138" y="3715816"/>
            <a:ext cx="5165725" cy="649288"/>
          </a:xfrm>
          <a:prstGeom prst="upArrowCallout">
            <a:avLst>
              <a:gd name="adj1" fmla="val 198900"/>
              <a:gd name="adj2" fmla="val 1989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>
                <a:ea typeface="굴림" charset="-127"/>
              </a:rPr>
              <a:t>Empirical observation for English.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solidFill>
                  <a:srgbClr val="FBFCFF"/>
                </a:solidFill>
                <a:ea typeface="굴림" charset="-127"/>
              </a:rPr>
              <a:t>Sec. 3.2.1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69E742-9DDB-46BD-9B35-6234251ECA61}" type="slidenum">
              <a:rPr lang="en-US" altLang="ko-KR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2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227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ＭＳ Ｐゴシック</vt:lpstr>
      <vt:lpstr>Wingdings</vt:lpstr>
      <vt:lpstr>맑은 고딕</vt:lpstr>
      <vt:lpstr>Arial</vt:lpstr>
      <vt:lpstr>Times New Roman</vt:lpstr>
      <vt:lpstr>굴림</vt:lpstr>
      <vt:lpstr>Office 테마</vt:lpstr>
      <vt:lpstr>Wild-card Search</vt:lpstr>
      <vt:lpstr>Wild-card search *</vt:lpstr>
      <vt:lpstr>Tries handle *’s at the end of a search term</vt:lpstr>
      <vt:lpstr>Permuterm index</vt:lpstr>
      <vt:lpstr>Search process with Permuterm index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Wild-card Search</dc:title>
  <dc:creator>Microsoft Corporation</dc:creator>
  <cp:lastModifiedBy>user</cp:lastModifiedBy>
  <cp:revision>398</cp:revision>
  <dcterms:created xsi:type="dcterms:W3CDTF">2006-10-05T04:04:58Z</dcterms:created>
  <dcterms:modified xsi:type="dcterms:W3CDTF">2022-11-30T12:33:57Z</dcterms:modified>
</cp:coreProperties>
</file>