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  <p:sldMasterId id="2147483693" r:id="rId2"/>
  </p:sldMasterIdLst>
  <p:notesMasterIdLst>
    <p:notesMasterId r:id="rId30"/>
  </p:notesMasterIdLst>
  <p:sldIdLst>
    <p:sldId id="256" r:id="rId3"/>
    <p:sldId id="258" r:id="rId4"/>
    <p:sldId id="260" r:id="rId5"/>
    <p:sldId id="281" r:id="rId6"/>
    <p:sldId id="282" r:id="rId7"/>
    <p:sldId id="284" r:id="rId8"/>
    <p:sldId id="286" r:id="rId9"/>
    <p:sldId id="290" r:id="rId10"/>
    <p:sldId id="311" r:id="rId11"/>
    <p:sldId id="299" r:id="rId12"/>
    <p:sldId id="302" r:id="rId13"/>
    <p:sldId id="306" r:id="rId14"/>
    <p:sldId id="309" r:id="rId15"/>
    <p:sldId id="314" r:id="rId16"/>
    <p:sldId id="316" r:id="rId17"/>
    <p:sldId id="320" r:id="rId18"/>
    <p:sldId id="322" r:id="rId19"/>
    <p:sldId id="324" r:id="rId20"/>
    <p:sldId id="349" r:id="rId21"/>
    <p:sldId id="326" r:id="rId22"/>
    <p:sldId id="327" r:id="rId23"/>
    <p:sldId id="328" r:id="rId24"/>
    <p:sldId id="329" r:id="rId25"/>
    <p:sldId id="330" r:id="rId26"/>
    <p:sldId id="343" r:id="rId27"/>
    <p:sldId id="313" r:id="rId28"/>
    <p:sldId id="344" r:id="rId2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424" autoAdjust="0"/>
  </p:normalViewPr>
  <p:slideViewPr>
    <p:cSldViewPr snapToGrid="0">
      <p:cViewPr varScale="1">
        <p:scale>
          <a:sx n="88" d="100"/>
          <a:sy n="88" d="100"/>
        </p:scale>
        <p:origin x="14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76977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cafe/gulp-cheatshee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400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Shape 61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5441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Shape 66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8250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Shape 72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360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7" name="Shape 7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01016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Shape 8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6558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5" name="Shape 8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Shape 8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0071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6" name="Shape 8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Shape 8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513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3" name="Shape 8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Shape 88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4334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3" name="Shape 9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55481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0" name="Shape 10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AutoNum type="arabicPeriod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gulpfile.js from scratch</a:t>
            </a:r>
          </a:p>
          <a:p>
            <a:pPr marL="342900" marR="0" lvl="0" indent="-342900" algn="l" rtl="0">
              <a:spcBef>
                <a:spcPts val="0"/>
              </a:spcBef>
              <a:buAutoNum type="arabicPeriod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compress </a:t>
            </a:r>
          </a:p>
          <a:p>
            <a:pPr marL="742950" marR="0" lvl="1" indent="-2857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gulp-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uglify</a:t>
            </a: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uglify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</a:p>
          <a:p>
            <a:pPr marL="628650" marR="0" lvl="1" indent="-1714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ISSUES:</a:t>
            </a:r>
          </a:p>
          <a:p>
            <a:pPr marL="1085850" marR="0" lvl="2" indent="-1714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vendor scripts are included</a:t>
            </a:r>
          </a:p>
          <a:p>
            <a:pPr marL="1543050" marR="0" lvl="3" indent="-1714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['./www/**/*.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'!./www/lib/**/']</a:t>
            </a:r>
          </a:p>
          <a:p>
            <a:pPr marL="1085850" marR="0" lvl="2" indent="-1714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 are not renamed with a .min </a:t>
            </a:r>
          </a:p>
          <a:p>
            <a:pPr marL="1543050" marR="0" lvl="3" indent="-17145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</a:p>
          <a:p>
            <a:pPr marL="2000250" marR="0" lvl="4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gulp-rename</a:t>
            </a:r>
          </a:p>
          <a:p>
            <a:pPr marL="2000250" marR="0" lvl="4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rename({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extname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'.min.js' })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Files are Not Deleted First</a:t>
            </a: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</a:p>
          <a:p>
            <a:pPr marL="2000250" marR="0" lvl="4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rimraf</a:t>
            </a: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00250" marR="0" lvl="4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gulp.task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("clean", function (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rimraf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('./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cb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});</a:t>
            </a:r>
          </a:p>
          <a:p>
            <a:pPr marL="2000250" marR="0" lvl="4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43050" marR="0" lvl="3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</a:t>
            </a: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gulp-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</a:t>
            </a: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uglify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</a:t>
            </a: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task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 err="1" smtClean="0"/>
              <a:t>gulp.task</a:t>
            </a:r>
            <a:r>
              <a:rPr lang="en-US" sz="1400" dirty="0" smtClean="0"/>
              <a:t>('default', ['sass', 'index']);</a:t>
            </a: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Task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gulp.task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('watch', function() {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gulp.watch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paths.sass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['sass']);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gulp.watch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([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paths.javascript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paths.css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], ['index']);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Inject 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index.html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gulp-inject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 smtClean="0"/>
              <a:t>&lt;!-- </a:t>
            </a:r>
            <a:r>
              <a:rPr lang="en-US" sz="1400" dirty="0" err="1" smtClean="0"/>
              <a:t>inject:js</a:t>
            </a:r>
            <a:r>
              <a:rPr lang="en-US" sz="1400" dirty="0" smtClean="0"/>
              <a:t> --&gt;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 smtClean="0"/>
              <a:t>&lt;!-- </a:t>
            </a:r>
            <a:r>
              <a:rPr lang="en-US" sz="1400" dirty="0" err="1" smtClean="0"/>
              <a:t>endinject</a:t>
            </a:r>
            <a:r>
              <a:rPr lang="en-US" sz="1400" dirty="0" smtClean="0"/>
              <a:t> --&gt;</a:t>
            </a: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Source Maps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gulp-</a:t>
            </a:r>
            <a:r>
              <a:rPr lang="en-US" sz="14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sourcemaps</a:t>
            </a: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en-US" sz="1400" b="0" i="0" u="none" strike="noStrike" cap="none" baseline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81869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384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6" name="Shape 9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Shape 9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1791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Shape 9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3" name="Shape 9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7655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0" name="Shape 9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965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7" name="Shape 9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233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Shape 9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4" name="Shape 9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953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0" name="Shape 10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803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0" name="Shape 8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143011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6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09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52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5927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less work you have to do when performing repetitive tasks like minification, compilation, unit testing, linting, running tests, the easier your job becomes. Once configure, a task runner can do the mundane work for your team with basically zero effort.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6665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Resources: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Cheatsheet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200" dirty="0" smtClean="0">
                <a:hlinkClick r:id="rId3"/>
              </a:rPr>
              <a:t>https://github.com/osscafe/gulp-cheatsheet</a:t>
            </a:r>
            <a:endParaRPr 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Learning Gulp </a:t>
            </a:r>
            <a:r>
              <a:rPr lang="en-US" sz="1200" b="1" dirty="0" smtClean="0"/>
              <a:t>http://hmphry.com/gulp</a:t>
            </a:r>
            <a:r>
              <a:rPr lang="en-US" sz="1200" b="1" baseline="0" dirty="0" smtClean="0"/>
              <a:t>/</a:t>
            </a:r>
            <a:endParaRPr lang="en" sz="1200" b="0" i="0" u="none" strike="noStrike" cap="none" baseline="0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6106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Shape 5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583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1" name="Shape 76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765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 Color Chunking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071408" y="3122228"/>
            <a:ext cx="2596895" cy="15636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PT Sans"/>
              <a:buNone/>
              <a:defRPr sz="1100"/>
            </a:lvl1pPr>
            <a:lvl2pPr marL="228600" indent="-12700" rtl="0">
              <a:spcBef>
                <a:spcPts val="0"/>
              </a:spcBef>
              <a:buSzPct val="100000"/>
              <a:buFont typeface="PT Sans"/>
              <a:buNone/>
              <a:defRPr sz="1100"/>
            </a:lvl2pPr>
            <a:lvl3pPr marL="444500" indent="0" rtl="0">
              <a:spcBef>
                <a:spcPts val="0"/>
              </a:spcBef>
              <a:buSzPct val="100000"/>
              <a:buFont typeface="PT Sans"/>
              <a:buNone/>
              <a:defRPr sz="1100"/>
            </a:lvl3pPr>
            <a:lvl4pPr marL="660400" indent="0" rtl="0">
              <a:spcBef>
                <a:spcPts val="0"/>
              </a:spcBef>
              <a:buSzPct val="100000"/>
              <a:buFont typeface="PT Sans"/>
              <a:buNone/>
              <a:defRPr sz="1100"/>
            </a:lvl4pPr>
            <a:lvl5pPr marL="825500" indent="0" rtl="0">
              <a:spcBef>
                <a:spcPts val="0"/>
              </a:spcBef>
              <a:buSzPct val="100000"/>
              <a:buFont typeface="PT Sans"/>
              <a:buNone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3270369" y="3122228"/>
            <a:ext cx="2596895" cy="1563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PT Sans"/>
              <a:buNone/>
              <a:defRPr sz="1100"/>
            </a:lvl1pPr>
            <a:lvl2pPr marL="228600" indent="-12700" rtl="0">
              <a:spcBef>
                <a:spcPts val="0"/>
              </a:spcBef>
              <a:buSzPct val="100000"/>
              <a:buFont typeface="PT Sans"/>
              <a:buNone/>
              <a:defRPr sz="1100"/>
            </a:lvl2pPr>
            <a:lvl3pPr marL="444500" indent="0" rtl="0">
              <a:spcBef>
                <a:spcPts val="0"/>
              </a:spcBef>
              <a:buSzPct val="100000"/>
              <a:buFont typeface="PT Sans"/>
              <a:buNone/>
              <a:defRPr sz="1100"/>
            </a:lvl3pPr>
            <a:lvl4pPr marL="660400" indent="0" rtl="0">
              <a:spcBef>
                <a:spcPts val="0"/>
              </a:spcBef>
              <a:buSzPct val="100000"/>
              <a:buFont typeface="PT Sans"/>
              <a:buNone/>
              <a:defRPr sz="1100"/>
            </a:lvl4pPr>
            <a:lvl5pPr marL="825500" indent="0" rtl="0">
              <a:spcBef>
                <a:spcPts val="0"/>
              </a:spcBef>
              <a:buSzPct val="100000"/>
              <a:buFont typeface="PT Sans"/>
              <a:buNone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3"/>
          </p:nvPr>
        </p:nvSpPr>
        <p:spPr>
          <a:xfrm>
            <a:off x="469331" y="3122228"/>
            <a:ext cx="2596895" cy="15636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PT Sans"/>
              <a:buNone/>
              <a:defRPr sz="1100"/>
            </a:lvl1pPr>
            <a:lvl2pPr marL="228600" indent="-12700" rtl="0">
              <a:spcBef>
                <a:spcPts val="0"/>
              </a:spcBef>
              <a:buSzPct val="100000"/>
              <a:buFont typeface="PT Sans"/>
              <a:buNone/>
              <a:defRPr sz="1100"/>
            </a:lvl2pPr>
            <a:lvl3pPr marL="444500" indent="0" rtl="0">
              <a:spcBef>
                <a:spcPts val="0"/>
              </a:spcBef>
              <a:buSzPct val="100000"/>
              <a:buFont typeface="PT Sans"/>
              <a:buNone/>
              <a:defRPr sz="1100"/>
            </a:lvl3pPr>
            <a:lvl4pPr marL="660400" indent="0" rtl="0">
              <a:spcBef>
                <a:spcPts val="0"/>
              </a:spcBef>
              <a:buSzPct val="100000"/>
              <a:buFont typeface="PT Sans"/>
              <a:buNone/>
              <a:defRPr sz="1100"/>
            </a:lvl4pPr>
            <a:lvl5pPr marL="825500" indent="0" rtl="0">
              <a:spcBef>
                <a:spcPts val="0"/>
              </a:spcBef>
              <a:buSzPct val="100000"/>
              <a:buFont typeface="PT Sans"/>
              <a:buNone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4"/>
          </p:nvPr>
        </p:nvSpPr>
        <p:spPr>
          <a:xfrm>
            <a:off x="6071408" y="1351280"/>
            <a:ext cx="2596895" cy="1563624"/>
          </a:xfrm>
          <a:prstGeom prst="rect">
            <a:avLst/>
          </a:prstGeom>
          <a:solidFill>
            <a:srgbClr val="908E90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PT Sans"/>
              <a:buNone/>
              <a:defRPr sz="1100"/>
            </a:lvl1pPr>
            <a:lvl2pPr marL="228600" indent="-12700" rtl="0">
              <a:spcBef>
                <a:spcPts val="0"/>
              </a:spcBef>
              <a:buSzPct val="100000"/>
              <a:buFont typeface="PT Sans"/>
              <a:buNone/>
              <a:defRPr sz="1100"/>
            </a:lvl2pPr>
            <a:lvl3pPr marL="444500" indent="0" rtl="0">
              <a:spcBef>
                <a:spcPts val="0"/>
              </a:spcBef>
              <a:buSzPct val="100000"/>
              <a:buFont typeface="PT Sans"/>
              <a:buNone/>
              <a:defRPr sz="1100"/>
            </a:lvl3pPr>
            <a:lvl4pPr marL="660400" indent="0" rtl="0">
              <a:spcBef>
                <a:spcPts val="0"/>
              </a:spcBef>
              <a:buSzPct val="100000"/>
              <a:buFont typeface="PT Sans"/>
              <a:buNone/>
              <a:defRPr sz="1100"/>
            </a:lvl4pPr>
            <a:lvl5pPr marL="825500" indent="0" rtl="0">
              <a:spcBef>
                <a:spcPts val="0"/>
              </a:spcBef>
              <a:buSzPct val="100000"/>
              <a:buFont typeface="PT Sans"/>
              <a:buNone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5"/>
          </p:nvPr>
        </p:nvSpPr>
        <p:spPr>
          <a:xfrm>
            <a:off x="3270369" y="1351280"/>
            <a:ext cx="2596895" cy="1563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PT Sans"/>
              <a:buNone/>
              <a:defRPr sz="1100"/>
            </a:lvl1pPr>
            <a:lvl2pPr marL="228600" indent="-12700" rtl="0">
              <a:spcBef>
                <a:spcPts val="0"/>
              </a:spcBef>
              <a:buSzPct val="100000"/>
              <a:buFont typeface="PT Sans"/>
              <a:buNone/>
              <a:defRPr sz="1100"/>
            </a:lvl2pPr>
            <a:lvl3pPr marL="444500" indent="0" rtl="0">
              <a:spcBef>
                <a:spcPts val="0"/>
              </a:spcBef>
              <a:buSzPct val="100000"/>
              <a:buFont typeface="PT Sans"/>
              <a:buNone/>
              <a:defRPr sz="1100"/>
            </a:lvl3pPr>
            <a:lvl4pPr marL="660400" indent="0" rtl="0">
              <a:spcBef>
                <a:spcPts val="0"/>
              </a:spcBef>
              <a:buSzPct val="100000"/>
              <a:buFont typeface="PT Sans"/>
              <a:buNone/>
              <a:defRPr sz="1100"/>
            </a:lvl4pPr>
            <a:lvl5pPr marL="825500" indent="0" rtl="0">
              <a:spcBef>
                <a:spcPts val="0"/>
              </a:spcBef>
              <a:buSzPct val="100000"/>
              <a:buFont typeface="PT Sans"/>
              <a:buNone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6"/>
          </p:nvPr>
        </p:nvSpPr>
        <p:spPr>
          <a:xfrm>
            <a:off x="469331" y="1351280"/>
            <a:ext cx="2596895" cy="15636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PT Sans"/>
              <a:buNone/>
              <a:defRPr sz="1100"/>
            </a:lvl1pPr>
            <a:lvl2pPr marL="228600" indent="-12700" rtl="0">
              <a:spcBef>
                <a:spcPts val="0"/>
              </a:spcBef>
              <a:buSzPct val="100000"/>
              <a:buFont typeface="PT Sans"/>
              <a:buNone/>
              <a:defRPr sz="1100"/>
            </a:lvl2pPr>
            <a:lvl3pPr marL="444500" indent="0" rtl="0">
              <a:spcBef>
                <a:spcPts val="0"/>
              </a:spcBef>
              <a:buSzPct val="100000"/>
              <a:buFont typeface="PT Sans"/>
              <a:buNone/>
              <a:defRPr sz="1100"/>
            </a:lvl3pPr>
            <a:lvl4pPr marL="660400" indent="0" rtl="0">
              <a:spcBef>
                <a:spcPts val="0"/>
              </a:spcBef>
              <a:buSzPct val="100000"/>
              <a:buFont typeface="PT Sans"/>
              <a:buNone/>
              <a:defRPr sz="1100"/>
            </a:lvl4pPr>
            <a:lvl5pPr marL="825500" indent="0" rtl="0">
              <a:spcBef>
                <a:spcPts val="0"/>
              </a:spcBef>
              <a:buSzPct val="100000"/>
              <a:buFont typeface="PT Sans"/>
              <a:buNone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buSzPct val="100000"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692662" y="2004057"/>
            <a:ext cx="3995927" cy="250545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buSzPct val="100000"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2"/>
          </p:nvPr>
        </p:nvSpPr>
        <p:spPr>
          <a:xfrm>
            <a:off x="4692662" y="1326475"/>
            <a:ext cx="3987788" cy="55905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PT Sans"/>
              <a:buNone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3"/>
          </p:nvPr>
        </p:nvSpPr>
        <p:spPr>
          <a:xfrm>
            <a:off x="454026" y="2004057"/>
            <a:ext cx="3995927" cy="250545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buSzPct val="100000"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4"/>
          </p:nvPr>
        </p:nvSpPr>
        <p:spPr>
          <a:xfrm>
            <a:off x="454026" y="1325317"/>
            <a:ext cx="3993752" cy="5602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l" rtl="0">
              <a:spcBef>
                <a:spcPts val="0"/>
              </a:spcBef>
              <a:buClr>
                <a:schemeClr val="accent1"/>
              </a:buClr>
              <a:buSzPct val="100000"/>
              <a:buFont typeface="PT Sans"/>
              <a:buNone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buSzPct val="100000"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67032" y="1327356"/>
            <a:ext cx="3989300" cy="317266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50800" indent="254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PT Sans"/>
              <a:buChar char=" "/>
              <a:defRPr sz="1100"/>
            </a:lvl1pPr>
            <a:lvl2pPr marL="50800" indent="127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PT Sans"/>
              <a:buChar char=" "/>
              <a:defRPr sz="1100"/>
            </a:lvl2pPr>
            <a:lvl3pPr marL="38100" indent="25400" algn="l" rtl="0">
              <a:spcBef>
                <a:spcPts val="0"/>
              </a:spcBef>
              <a:buClr>
                <a:srgbClr val="FF6600"/>
              </a:buClr>
              <a:buSzPct val="100000"/>
              <a:buFont typeface="PT Sans"/>
              <a:buChar char=" "/>
              <a:defRPr sz="1100"/>
            </a:lvl3pPr>
            <a:lvl4pPr marL="660400" indent="0" algn="ctr" rtl="0">
              <a:spcBef>
                <a:spcPts val="0"/>
              </a:spcBef>
              <a:buClr>
                <a:srgbClr val="FF6600"/>
              </a:buClr>
              <a:buSzPct val="100000"/>
              <a:buFont typeface="Helvetica Neue"/>
              <a:buNone/>
              <a:defRPr sz="1100"/>
            </a:lvl4pPr>
            <a:lvl5pPr marL="876300" indent="-215900"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67032" y="140401"/>
            <a:ext cx="8226323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buSzPct val="100000"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704054" y="1327356"/>
            <a:ext cx="3989300" cy="317266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50800" indent="254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PT Sans"/>
              <a:buChar char=" "/>
              <a:defRPr sz="1100"/>
            </a:lvl1pPr>
            <a:lvl2pPr marL="50800" indent="127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PT Sans"/>
              <a:buChar char=" "/>
              <a:defRPr sz="1100"/>
            </a:lvl2pPr>
            <a:lvl3pPr marL="38100" indent="25400" algn="l" rtl="0">
              <a:spcBef>
                <a:spcPts val="0"/>
              </a:spcBef>
              <a:buClr>
                <a:srgbClr val="FF6600"/>
              </a:buClr>
              <a:buSzPct val="100000"/>
              <a:buFont typeface="PT Sans"/>
              <a:buChar char=" "/>
              <a:defRPr sz="1100"/>
            </a:lvl3pPr>
            <a:lvl4pPr marL="660400" indent="0" algn="ctr" rtl="0">
              <a:spcBef>
                <a:spcPts val="0"/>
              </a:spcBef>
              <a:buClr>
                <a:srgbClr val="FF6600"/>
              </a:buClr>
              <a:buSzPct val="100000"/>
              <a:buFont typeface="Helvetica Neue"/>
              <a:buNone/>
              <a:defRPr sz="1100"/>
            </a:lvl4pPr>
            <a:lvl5pPr marL="876300" indent="-215900"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63176" y="140401"/>
            <a:ext cx="8234387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buSzPct val="100000"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Left | Gray Righ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5405223" y="1318637"/>
            <a:ext cx="3388094" cy="31794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28550" tIns="28575" rIns="28550" bIns="2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rgbClr val="333333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5576831" y="1479174"/>
            <a:ext cx="3023835" cy="286870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accent1"/>
              </a:buClr>
              <a:buSzPct val="100000"/>
              <a:buFont typeface="PT Sans"/>
              <a:buNone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marL="660400" indent="0" rtl="0">
              <a:spcBef>
                <a:spcPts val="0"/>
              </a:spcBef>
              <a:buSzPct val="100000"/>
              <a:buFont typeface="PT Sans"/>
              <a:buNone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52344" y="1327356"/>
            <a:ext cx="4665009" cy="317273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28600" indent="-139700" rtl="0">
              <a:spcBef>
                <a:spcPts val="0"/>
              </a:spcBef>
              <a:buClr>
                <a:schemeClr val="accent1"/>
              </a:buClr>
              <a:buSzPct val="100000"/>
              <a:buFont typeface="Noto Symbol"/>
              <a:buChar char="▪"/>
              <a:defRPr sz="1100"/>
            </a:lvl1pPr>
            <a:lvl2pPr marL="444500" indent="-139700" rtl="0">
              <a:spcBef>
                <a:spcPts val="0"/>
              </a:spcBef>
              <a:buClr>
                <a:srgbClr val="A5A5A5"/>
              </a:buClr>
              <a:buSzPct val="100000"/>
              <a:buFont typeface="Merriweather Sans"/>
              <a:buChar char="-"/>
              <a:defRPr sz="1100"/>
            </a:lvl2pPr>
            <a:lvl3pPr marL="660400" indent="-152400" rtl="0">
              <a:spcBef>
                <a:spcPts val="0"/>
              </a:spcBef>
              <a:buClr>
                <a:srgbClr val="D8D8D8"/>
              </a:buClr>
              <a:buSzPct val="100000"/>
              <a:buFont typeface="Merriweather Sans"/>
              <a:buChar char="•"/>
              <a:defRPr sz="1100"/>
            </a:lvl3pPr>
            <a:lvl4pPr marL="825500" indent="-101600" rtl="0">
              <a:spcBef>
                <a:spcPts val="0"/>
              </a:spcBef>
              <a:buClr>
                <a:srgbClr val="D8D8D8"/>
              </a:buClr>
              <a:buSzPct val="100000"/>
              <a:buFont typeface="Merriweather Sans"/>
              <a:buChar char="•"/>
              <a:defRPr sz="1100"/>
            </a:lvl4pPr>
            <a:lvl5pPr marL="876300" indent="-215900"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buSzPct val="100000"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Top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28384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68575" tIns="68575" rIns="68575" bIns="68575" anchor="b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Consolas"/>
              <a:buNone/>
              <a:defRPr/>
            </a:lvl1pPr>
            <a:lvl2pPr marL="228600" indent="-1270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2pPr>
            <a:lvl3pPr marL="444500" indent="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3pPr>
            <a:lvl4pPr marL="660400" indent="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4pPr>
            <a:lvl5pPr marL="825500" indent="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2"/>
          </p:nvPr>
        </p:nvSpPr>
        <p:spPr>
          <a:xfrm>
            <a:off x="450851" y="3665219"/>
            <a:ext cx="8175854" cy="99542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spcAft>
                <a:spcPts val="800"/>
              </a:spcAft>
              <a:buClr>
                <a:srgbClr val="808084"/>
              </a:buClr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spcAft>
                <a:spcPts val="800"/>
              </a:spcAft>
              <a:buClr>
                <a:srgbClr val="808084"/>
              </a:buClr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spcAft>
                <a:spcPts val="800"/>
              </a:spcAft>
              <a:buClr>
                <a:srgbClr val="808084"/>
              </a:buClr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spcAft>
                <a:spcPts val="800"/>
              </a:spcAft>
              <a:buClr>
                <a:srgbClr val="808084"/>
              </a:buClr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0849" y="2876550"/>
            <a:ext cx="8175854" cy="73812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phic Left | Line | Text Righ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359150" y="1764983"/>
            <a:ext cx="5321300" cy="1498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rtl="0">
              <a:spcBef>
                <a:spcPts val="0"/>
              </a:spcBef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117" name="Shape 117"/>
          <p:cNvCxnSpPr/>
          <p:nvPr/>
        </p:nvCxnSpPr>
        <p:spPr>
          <a:xfrm>
            <a:off x="3045872" y="1769847"/>
            <a:ext cx="0" cy="1506192"/>
          </a:xfrm>
          <a:prstGeom prst="straightConnector1">
            <a:avLst/>
          </a:prstGeom>
          <a:noFill/>
          <a:ln w="22225" cap="flat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1224368" y="1764983"/>
            <a:ext cx="1508226" cy="150981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dk1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692662" y="2004057"/>
            <a:ext cx="3995927" cy="250545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692662" y="1326475"/>
            <a:ext cx="3987788" cy="55905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l" rtl="0">
              <a:spcBef>
                <a:spcPts val="0"/>
              </a:spcBef>
              <a:buClr>
                <a:schemeClr val="accent1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454026" y="2004057"/>
            <a:ext cx="3995927" cy="250545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4"/>
          </p:nvPr>
        </p:nvSpPr>
        <p:spPr>
          <a:xfrm>
            <a:off x="454026" y="1325317"/>
            <a:ext cx="3993752" cy="56021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l" rtl="0">
              <a:spcBef>
                <a:spcPts val="0"/>
              </a:spcBef>
              <a:buClr>
                <a:schemeClr val="accent1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hape 126"/>
          <p:cNvCxnSpPr/>
          <p:nvPr/>
        </p:nvCxnSpPr>
        <p:spPr>
          <a:xfrm>
            <a:off x="2266155" y="4376543"/>
            <a:ext cx="4625696" cy="622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345529" y="3811223"/>
            <a:ext cx="4090299" cy="36467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algn="l" rtl="0">
              <a:spcBef>
                <a:spcPts val="0"/>
              </a:spcBef>
              <a:buClr>
                <a:schemeClr val="dk1"/>
              </a:buClr>
              <a:buFont typeface="PT Sans"/>
              <a:buNone/>
              <a:defRPr/>
            </a:lvl1pPr>
            <a:lvl2pPr marL="228600" indent="-12700" algn="ctr" rtl="0">
              <a:spcBef>
                <a:spcPts val="0"/>
              </a:spcBef>
              <a:buFont typeface="PT Sans"/>
              <a:buNone/>
              <a:defRPr/>
            </a:lvl2pPr>
            <a:lvl3pPr marL="444500" indent="0" algn="ctr" rtl="0">
              <a:spcBef>
                <a:spcPts val="0"/>
              </a:spcBef>
              <a:buFont typeface="PT Sans"/>
              <a:buNone/>
              <a:defRPr/>
            </a:lvl3pPr>
            <a:lvl4pPr marL="660400" indent="0" algn="ctr" rtl="0">
              <a:spcBef>
                <a:spcPts val="0"/>
              </a:spcBef>
              <a:buFont typeface="PT Sans"/>
              <a:buNone/>
              <a:defRPr/>
            </a:lvl4pPr>
            <a:lvl5pPr marL="825500" indent="0" algn="ctr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4347335" y="3422978"/>
            <a:ext cx="4090299" cy="3447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algn="l" rtl="0">
              <a:spcBef>
                <a:spcPts val="0"/>
              </a:spcBef>
              <a:buFont typeface="PT Sans"/>
              <a:buNone/>
              <a:defRPr/>
            </a:lvl1pPr>
            <a:lvl2pPr marL="228600" indent="-12700" algn="ctr" rtl="0">
              <a:spcBef>
                <a:spcPts val="0"/>
              </a:spcBef>
              <a:buFont typeface="PT Sans"/>
              <a:buNone/>
              <a:defRPr/>
            </a:lvl2pPr>
            <a:lvl3pPr marL="444500" indent="0" algn="ctr" rtl="0">
              <a:spcBef>
                <a:spcPts val="0"/>
              </a:spcBef>
              <a:buFont typeface="PT Sans"/>
              <a:buNone/>
              <a:defRPr/>
            </a:lvl3pPr>
            <a:lvl4pPr marL="660400" indent="0" algn="ctr" rtl="0">
              <a:spcBef>
                <a:spcPts val="0"/>
              </a:spcBef>
              <a:buFont typeface="PT Sans"/>
              <a:buNone/>
              <a:defRPr/>
            </a:lvl4pPr>
            <a:lvl5pPr marL="825500" indent="0" algn="ctr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pic" idx="3"/>
          </p:nvPr>
        </p:nvSpPr>
        <p:spPr>
          <a:xfrm>
            <a:off x="2267865" y="2365266"/>
            <a:ext cx="1828800" cy="18288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Shape 130"/>
          <p:cNvSpPr txBox="1">
            <a:spLocks noGrp="1"/>
          </p:cNvSpPr>
          <p:nvPr>
            <p:ph type="body" idx="4"/>
          </p:nvPr>
        </p:nvSpPr>
        <p:spPr>
          <a:xfrm>
            <a:off x="454028" y="1318638"/>
            <a:ext cx="8255000" cy="67457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dk1"/>
              </a:buClr>
              <a:buFont typeface="PT Sans"/>
              <a:buNone/>
              <a:defRPr/>
            </a:lvl1pPr>
            <a:lvl2pPr marL="228600" indent="-12700" algn="ctr" rtl="0">
              <a:spcBef>
                <a:spcPts val="0"/>
              </a:spcBef>
              <a:buClr>
                <a:srgbClr val="ABABAC"/>
              </a:buClr>
              <a:buFont typeface="PT Sans"/>
              <a:buNone/>
              <a:defRPr/>
            </a:lvl2pPr>
            <a:lvl3pPr marL="444500" indent="0" algn="ctr" rtl="0">
              <a:spcBef>
                <a:spcPts val="0"/>
              </a:spcBef>
              <a:buClr>
                <a:srgbClr val="ABABAC"/>
              </a:buClr>
              <a:buFont typeface="PT Sans"/>
              <a:buNone/>
              <a:defRPr/>
            </a:lvl3pPr>
            <a:lvl4pPr marL="660400" indent="0" algn="ctr" rtl="0">
              <a:spcBef>
                <a:spcPts val="0"/>
              </a:spcBef>
              <a:buClr>
                <a:srgbClr val="ABABAC"/>
              </a:buClr>
              <a:buFont typeface="PT Sans"/>
              <a:buNone/>
              <a:defRPr/>
            </a:lvl4pPr>
            <a:lvl5pPr marL="825500" indent="0" algn="ctr" rtl="0">
              <a:spcBef>
                <a:spcPts val="0"/>
              </a:spcBef>
              <a:buClr>
                <a:srgbClr val="ABABAC"/>
              </a:buClr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rtl="0">
              <a:lnSpc>
                <a:spcPct val="10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verview/Summar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3048000" y="1315357"/>
            <a:ext cx="0" cy="312964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359150" y="1369784"/>
            <a:ext cx="5321300" cy="307521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Noto Symbo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2"/>
          </p:nvPr>
        </p:nvSpPr>
        <p:spPr>
          <a:xfrm>
            <a:off x="988774" y="2034561"/>
            <a:ext cx="1743821" cy="174566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dk1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62643" y="1331609"/>
            <a:ext cx="8238333" cy="317273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28600" indent="-139700" rtl="0">
              <a:spcBef>
                <a:spcPts val="0"/>
              </a:spcBef>
              <a:buClr>
                <a:schemeClr val="accent1"/>
              </a:buClr>
              <a:buFont typeface="Noto Symbol"/>
              <a:buChar char="▪"/>
              <a:defRPr/>
            </a:lvl1pPr>
            <a:lvl2pPr marL="444500" indent="-139700" rtl="0">
              <a:spcBef>
                <a:spcPts val="0"/>
              </a:spcBef>
              <a:buClr>
                <a:srgbClr val="A5A5A5"/>
              </a:buClr>
              <a:buFont typeface="Merriweather Sans"/>
              <a:buChar char="-"/>
              <a:defRPr/>
            </a:lvl2pPr>
            <a:lvl3pPr marL="660400" indent="-152400" rtl="0">
              <a:spcBef>
                <a:spcPts val="0"/>
              </a:spcBef>
              <a:buClr>
                <a:srgbClr val="D8D8D8"/>
              </a:buClr>
              <a:buFont typeface="Merriweather Sans"/>
              <a:buChar char="•"/>
              <a:defRPr/>
            </a:lvl3pPr>
            <a:lvl4pPr marL="825500" indent="-101600" rtl="0">
              <a:spcBef>
                <a:spcPts val="0"/>
              </a:spcBef>
              <a:buClr>
                <a:srgbClr val="D8D8D8"/>
              </a:buClr>
              <a:buFont typeface="Noto Symbol"/>
              <a:buChar char="▪"/>
              <a:defRPr/>
            </a:lvl4pPr>
            <a:lvl5pPr marL="876300" indent="-215900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63176" y="140401"/>
            <a:ext cx="8234387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w/Imag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68307" y="386006"/>
            <a:ext cx="8225152" cy="67431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2015807"/>
            <a:ext cx="8229599" cy="249330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2"/>
          </p:nvPr>
        </p:nvSpPr>
        <p:spPr>
          <a:xfrm>
            <a:off x="457200" y="1221304"/>
            <a:ext cx="8229599" cy="64683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accent1"/>
              </a:buClr>
              <a:buFont typeface="PT Sans"/>
              <a:buNone/>
              <a:defRPr/>
            </a:lvl1pPr>
            <a:lvl2pPr marL="228600" indent="-12700" algn="ctr" rtl="0">
              <a:spcBef>
                <a:spcPts val="0"/>
              </a:spcBef>
              <a:buClr>
                <a:srgbClr val="ABABAC"/>
              </a:buClr>
              <a:buFont typeface="PT Sans"/>
              <a:buNone/>
              <a:defRPr/>
            </a:lvl2pPr>
            <a:lvl3pPr marL="444500" indent="0" algn="ctr" rtl="0">
              <a:spcBef>
                <a:spcPts val="0"/>
              </a:spcBef>
              <a:buClr>
                <a:srgbClr val="ABABAC"/>
              </a:buClr>
              <a:buFont typeface="PT Sans"/>
              <a:buNone/>
              <a:defRPr/>
            </a:lvl3pPr>
            <a:lvl4pPr marL="660400" indent="0" algn="ctr" rtl="0">
              <a:spcBef>
                <a:spcPts val="0"/>
              </a:spcBef>
              <a:buClr>
                <a:srgbClr val="ABABAC"/>
              </a:buClr>
              <a:buFont typeface="PT Sans"/>
              <a:buNone/>
              <a:defRPr/>
            </a:lvl4pPr>
            <a:lvl5pPr marL="825500" indent="0" algn="ctr" rtl="0">
              <a:spcBef>
                <a:spcPts val="0"/>
              </a:spcBef>
              <a:buClr>
                <a:srgbClr val="ABABAC"/>
              </a:buClr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463176" y="140401"/>
            <a:ext cx="8234387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(Optional)">
    <p:bg>
      <p:bgPr>
        <a:solidFill>
          <a:schemeClr val="accen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23881" y="2898932"/>
            <a:ext cx="747944" cy="128177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606379" y="1318637"/>
            <a:ext cx="5028177" cy="347107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rtl="0">
              <a:spcBef>
                <a:spcPts val="1200"/>
              </a:spcBef>
              <a:buClr>
                <a:schemeClr val="lt1"/>
              </a:buClr>
              <a:buFont typeface="Noto Symbol"/>
              <a:buNone/>
              <a:defRPr/>
            </a:lvl1pPr>
            <a:lvl2pPr marL="444500" indent="-76200" rtl="0">
              <a:spcBef>
                <a:spcPts val="0"/>
              </a:spcBef>
              <a:buClr>
                <a:schemeClr val="lt1"/>
              </a:buClr>
              <a:buFont typeface="Noto Symbol"/>
              <a:buChar char="▪"/>
              <a:defRPr/>
            </a:lvl2pPr>
            <a:lvl3pPr marL="660400" indent="-63500" rtl="0">
              <a:spcBef>
                <a:spcPts val="0"/>
              </a:spcBef>
              <a:buClr>
                <a:schemeClr val="lt1"/>
              </a:buClr>
              <a:buFont typeface="Noto Symbol"/>
              <a:buChar char="▪"/>
              <a:defRPr/>
            </a:lvl3pPr>
            <a:lvl4pPr marL="825500" indent="-12700" rtl="0">
              <a:spcBef>
                <a:spcPts val="0"/>
              </a:spcBef>
              <a:buClr>
                <a:schemeClr val="lt1"/>
              </a:buClr>
              <a:buFont typeface="Noto Symbol"/>
              <a:buChar char="▪"/>
              <a:defRPr/>
            </a:lvl4pPr>
            <a:lvl5pPr marL="1041400" indent="-63500" rtl="0">
              <a:spcBef>
                <a:spcPts val="0"/>
              </a:spcBef>
              <a:buClr>
                <a:schemeClr val="lt1"/>
              </a:buClr>
              <a:buFont typeface="Noto Symbol"/>
              <a:buChar char="▪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63176" y="140401"/>
            <a:ext cx="8234387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Ligh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4028" y="1318637"/>
            <a:ext cx="8243534" cy="340156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1pPr>
            <a:lvl2pPr marL="228600" indent="-1270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2pPr>
            <a:lvl3pPr marL="444500" indent="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3pPr>
            <a:lvl4pPr marL="660400" indent="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4pPr>
            <a:lvl5pPr marL="825500" indent="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Dark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4028" y="1318637"/>
            <a:ext cx="8243534" cy="340156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Clr>
                <a:schemeClr val="lt1"/>
              </a:buClr>
              <a:buFont typeface="Consolas"/>
              <a:buNone/>
              <a:defRPr/>
            </a:lvl1pPr>
            <a:lvl2pPr marL="228600" indent="-1270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2pPr>
            <a:lvl3pPr marL="444500" indent="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3pPr>
            <a:lvl4pPr marL="660400" indent="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4pPr>
            <a:lvl5pPr marL="825500" indent="0" rtl="0">
              <a:spcBef>
                <a:spcPts val="0"/>
              </a:spcBef>
              <a:buClr>
                <a:srgbClr val="424244"/>
              </a:buClr>
              <a:buFont typeface="Consola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portant Statement">
    <p:bg>
      <p:bgPr>
        <a:solidFill>
          <a:schemeClr val="accent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2040591" y="1045369"/>
            <a:ext cx="5062818" cy="30527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67032" y="1327356"/>
            <a:ext cx="3989300" cy="317266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50800" indent="254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PT Sans"/>
              <a:buChar char=" "/>
              <a:defRPr/>
            </a:lvl1pPr>
            <a:lvl2pPr marL="50800" indent="127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"/>
              <a:buChar char=" "/>
              <a:defRPr/>
            </a:lvl2pPr>
            <a:lvl3pPr marL="38100" indent="25400" algn="l" rtl="0">
              <a:spcBef>
                <a:spcPts val="0"/>
              </a:spcBef>
              <a:buClr>
                <a:srgbClr val="FF6600"/>
              </a:buClr>
              <a:buFont typeface="PT Sans"/>
              <a:buChar char=" "/>
              <a:defRPr/>
            </a:lvl3pPr>
            <a:lvl4pPr marL="660400" indent="0" algn="ctr" rtl="0">
              <a:spcBef>
                <a:spcPts val="0"/>
              </a:spcBef>
              <a:buClr>
                <a:srgbClr val="FF6600"/>
              </a:buClr>
              <a:buFont typeface="Helvetica Neue"/>
              <a:buNone/>
              <a:defRPr/>
            </a:lvl4pPr>
            <a:lvl5pPr marL="876300" indent="-215900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67032" y="140401"/>
            <a:ext cx="8226323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2"/>
          </p:nvPr>
        </p:nvSpPr>
        <p:spPr>
          <a:xfrm>
            <a:off x="4704054" y="1327356"/>
            <a:ext cx="3989300" cy="317266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50800" indent="254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PT Sans"/>
              <a:buChar char=" "/>
              <a:defRPr/>
            </a:lvl1pPr>
            <a:lvl2pPr marL="50800" indent="127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PT Sans"/>
              <a:buChar char=" "/>
              <a:defRPr/>
            </a:lvl2pPr>
            <a:lvl3pPr marL="38100" indent="25400" algn="l" rtl="0">
              <a:spcBef>
                <a:spcPts val="0"/>
              </a:spcBef>
              <a:buClr>
                <a:srgbClr val="FF6600"/>
              </a:buClr>
              <a:buFont typeface="PT Sans"/>
              <a:buChar char=" "/>
              <a:defRPr/>
            </a:lvl3pPr>
            <a:lvl4pPr marL="660400" indent="0" algn="ctr" rtl="0">
              <a:spcBef>
                <a:spcPts val="0"/>
              </a:spcBef>
              <a:buClr>
                <a:srgbClr val="FF6600"/>
              </a:buClr>
              <a:buFont typeface="Helvetica Neue"/>
              <a:buNone/>
              <a:defRPr/>
            </a:lvl4pPr>
            <a:lvl5pPr marL="876300" indent="-215900"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 Text/Graphic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086040" y="1318638"/>
            <a:ext cx="2611523" cy="317273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marL="6604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3266239" y="1327355"/>
            <a:ext cx="2611523" cy="317273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marL="6604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3"/>
          </p:nvPr>
        </p:nvSpPr>
        <p:spPr>
          <a:xfrm>
            <a:off x="454028" y="1327355"/>
            <a:ext cx="2611523" cy="317273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spcAft>
                <a:spcPts val="600"/>
              </a:spcAft>
              <a:buClr>
                <a:srgbClr val="FF6600"/>
              </a:buClr>
              <a:buFont typeface="PT Sans"/>
              <a:buNone/>
              <a:defRPr/>
            </a:lvl1pPr>
            <a:lvl2pPr marL="228600" indent="-12700" algn="ctr" rtl="0">
              <a:spcBef>
                <a:spcPts val="0"/>
              </a:spcBef>
              <a:buClr>
                <a:srgbClr val="FF6600"/>
              </a:buClr>
              <a:buFont typeface="PT Sans"/>
              <a:buNone/>
              <a:defRPr/>
            </a:lvl2pPr>
            <a:lvl3pPr marL="444500" indent="0" algn="ctr" rtl="0">
              <a:spcBef>
                <a:spcPts val="0"/>
              </a:spcBef>
              <a:buClr>
                <a:srgbClr val="FF6600"/>
              </a:buClr>
              <a:buFont typeface="PT Sans"/>
              <a:buNone/>
              <a:defRPr/>
            </a:lvl3pPr>
            <a:lvl4pPr rtl="0">
              <a:spcBef>
                <a:spcPts val="0"/>
              </a:spcBef>
              <a:defRPr/>
            </a:lvl4pPr>
            <a:lvl5pPr marL="6604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Color Chunking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658339" y="3101060"/>
            <a:ext cx="2596895" cy="1563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2"/>
          </p:nvPr>
        </p:nvSpPr>
        <p:spPr>
          <a:xfrm>
            <a:off x="1866311" y="3101060"/>
            <a:ext cx="2596895" cy="15636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3"/>
          </p:nvPr>
        </p:nvSpPr>
        <p:spPr>
          <a:xfrm>
            <a:off x="4658339" y="1352295"/>
            <a:ext cx="2596895" cy="15636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4"/>
          </p:nvPr>
        </p:nvSpPr>
        <p:spPr>
          <a:xfrm>
            <a:off x="1866311" y="1352295"/>
            <a:ext cx="2596895" cy="1563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 Color Chunking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071408" y="3122228"/>
            <a:ext cx="2596895" cy="15636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3270369" y="3122228"/>
            <a:ext cx="2596895" cy="1563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3"/>
          </p:nvPr>
        </p:nvSpPr>
        <p:spPr>
          <a:xfrm>
            <a:off x="469331" y="3122228"/>
            <a:ext cx="2596895" cy="15636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4"/>
          </p:nvPr>
        </p:nvSpPr>
        <p:spPr>
          <a:xfrm>
            <a:off x="6071408" y="1351280"/>
            <a:ext cx="2596895" cy="1563624"/>
          </a:xfrm>
          <a:prstGeom prst="rect">
            <a:avLst/>
          </a:prstGeom>
          <a:solidFill>
            <a:srgbClr val="908E90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5"/>
          </p:nvPr>
        </p:nvSpPr>
        <p:spPr>
          <a:xfrm>
            <a:off x="3270369" y="1351280"/>
            <a:ext cx="2596895" cy="1563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6"/>
          </p:nvPr>
        </p:nvSpPr>
        <p:spPr>
          <a:xfrm>
            <a:off x="469331" y="1351280"/>
            <a:ext cx="2596895" cy="15636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Font typeface="PT Sans"/>
              <a:buNone/>
              <a:defRPr/>
            </a:lvl1pPr>
            <a:lvl2pPr marL="228600" indent="-12700" rtl="0">
              <a:spcBef>
                <a:spcPts val="0"/>
              </a:spcBef>
              <a:buFont typeface="PT Sans"/>
              <a:buNone/>
              <a:defRPr/>
            </a:lvl2pPr>
            <a:lvl3pPr marL="444500" indent="0" rtl="0">
              <a:spcBef>
                <a:spcPts val="0"/>
              </a:spcBef>
              <a:buFont typeface="PT Sans"/>
              <a:buNone/>
              <a:defRPr/>
            </a:lvl3pPr>
            <a:lvl4pPr marL="660400" indent="0" rtl="0">
              <a:spcBef>
                <a:spcPts val="0"/>
              </a:spcBef>
              <a:buFont typeface="PT Sans"/>
              <a:buNone/>
              <a:defRPr/>
            </a:lvl4pPr>
            <a:lvl5pPr marL="825500" indent="0" rtl="0">
              <a:spcBef>
                <a:spcPts val="0"/>
              </a:spcBef>
              <a:buFont typeface="PT Sans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Left | Text Righ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Shape 207"/>
          <p:cNvCxnSpPr/>
          <p:nvPr/>
        </p:nvCxnSpPr>
        <p:spPr>
          <a:xfrm>
            <a:off x="3045026" y="1765862"/>
            <a:ext cx="0" cy="1506192"/>
          </a:xfrm>
          <a:prstGeom prst="straightConnector1">
            <a:avLst/>
          </a:prstGeom>
          <a:noFill/>
          <a:ln w="22225" cap="flat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266189" y="1757682"/>
            <a:ext cx="5434934" cy="155098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38100" indent="0" rtl="0">
              <a:spcBef>
                <a:spcPts val="1200"/>
              </a:spcBef>
              <a:buClr>
                <a:schemeClr val="accent2"/>
              </a:buClr>
              <a:buFont typeface="PT Sans"/>
              <a:buChar char=" "/>
              <a:defRPr/>
            </a:lvl1pPr>
            <a:lvl2pPr marL="38100" indent="-12700" rtl="0">
              <a:spcBef>
                <a:spcPts val="0"/>
              </a:spcBef>
              <a:buClr>
                <a:schemeClr val="accent2"/>
              </a:buClr>
              <a:buFont typeface="PT Sans"/>
              <a:buChar char=" "/>
              <a:defRPr/>
            </a:lvl2pPr>
            <a:lvl3pPr marL="38100" indent="-12700" rtl="0">
              <a:spcBef>
                <a:spcPts val="0"/>
              </a:spcBef>
              <a:buClr>
                <a:schemeClr val="lt1"/>
              </a:buClr>
              <a:buFont typeface="PT Sans"/>
              <a:buChar char=" "/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36562" y="1770485"/>
            <a:ext cx="2378729" cy="152538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Page Image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ation 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/>
        </p:nvSpPr>
        <p:spPr>
          <a:xfrm>
            <a:off x="61260" y="365449"/>
            <a:ext cx="1626023" cy="2827601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7900" b="0" i="0" u="none" strike="noStrike" cap="none" baseline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“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1167293" y="1141622"/>
            <a:ext cx="6809412" cy="224081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algn="l" rtl="0">
              <a:lnSpc>
                <a:spcPct val="11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1167294" y="3778952"/>
            <a:ext cx="6140780" cy="57892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342900" indent="-165100" algn="r" rtl="0">
              <a:spcBef>
                <a:spcPts val="0"/>
              </a:spcBef>
              <a:buClr>
                <a:schemeClr val="accent2"/>
              </a:buClr>
              <a:buFont typeface="PT Sans"/>
              <a:buChar char=""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2">
            <a:alphaModFix amt="12000"/>
          </a:blip>
          <a:srcRect/>
          <a:stretch/>
        </p:blipFill>
        <p:spPr>
          <a:xfrm>
            <a:off x="465435" y="455613"/>
            <a:ext cx="1132094" cy="982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7554705" y="3402840"/>
            <a:ext cx="1132094" cy="982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inition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607922" y="1498362"/>
            <a:ext cx="5927724" cy="43381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Clr>
                <a:schemeClr val="accent4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2"/>
          </p:nvPr>
        </p:nvSpPr>
        <p:spPr>
          <a:xfrm>
            <a:off x="1607921" y="1985150"/>
            <a:ext cx="5928158" cy="163137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indent="0" rtl="0">
              <a:spcBef>
                <a:spcPts val="0"/>
              </a:spcBef>
              <a:buClr>
                <a:schemeClr val="dk1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893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h Slide">
    <p:bg>
      <p:bgPr>
        <a:solidFill>
          <a:srgbClr val="000000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4" name="Shape 3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37" name="Shape 37"/>
          <p:cNvSpPr/>
          <p:nvPr/>
        </p:nvSpPr>
        <p:spPr>
          <a:xfrm>
            <a:off x="0" y="3687975"/>
            <a:ext cx="9144000" cy="145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/>
          <p:nvPr/>
        </p:nvSpPr>
        <p:spPr>
          <a:xfrm>
            <a:off x="457200" y="3687973"/>
            <a:ext cx="8229600" cy="133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</a:rPr>
              <a:t>Details about commands go here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457200" y="1200150"/>
            <a:ext cx="8229600" cy="26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48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brew tap aspnet/dnx</a:t>
            </a:r>
          </a:p>
          <a:p>
            <a:pPr lvl="0" rtl="0">
              <a:spcBef>
                <a:spcPts val="48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51" name="Shape 51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52" name="Shape 52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portant Statement">
    <p:bg>
      <p:bgPr>
        <a:solidFill>
          <a:schemeClr val="accen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2040591" y="1045369"/>
            <a:ext cx="5062818" cy="305276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PT Sans"/>
              <a:buNone/>
              <a:defRPr sz="1100"/>
            </a:lvl1pPr>
            <a:lvl2pPr marL="228600" indent="-12700" rtl="0">
              <a:spcBef>
                <a:spcPts val="0"/>
              </a:spcBef>
              <a:buSzPct val="100000"/>
              <a:buFont typeface="PT Sans"/>
              <a:buNone/>
              <a:defRPr sz="1100"/>
            </a:lvl2pPr>
            <a:lvl3pPr marL="444500" indent="0" rtl="0">
              <a:spcBef>
                <a:spcPts val="0"/>
              </a:spcBef>
              <a:buSzPct val="100000"/>
              <a:buFont typeface="PT Sans"/>
              <a:buNone/>
              <a:defRPr sz="1100"/>
            </a:lvl3pPr>
            <a:lvl4pPr marL="660400" indent="0" rtl="0">
              <a:spcBef>
                <a:spcPts val="0"/>
              </a:spcBef>
              <a:buSzPct val="100000"/>
              <a:buFont typeface="PT Sans"/>
              <a:buNone/>
              <a:defRPr sz="1100"/>
            </a:lvl4pPr>
            <a:lvl5pPr marL="825500" indent="0" rtl="0">
              <a:spcBef>
                <a:spcPts val="0"/>
              </a:spcBef>
              <a:buSzPct val="100000"/>
              <a:buFont typeface="PT Sans"/>
              <a:buNone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Page Imag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verview/Summar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3048000" y="1315357"/>
            <a:ext cx="0" cy="312964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359150" y="1369784"/>
            <a:ext cx="5321300" cy="307521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Noto Symbol"/>
              <a:buNone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988774" y="2034561"/>
            <a:ext cx="1743821" cy="174566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dk1"/>
              </a:buClr>
              <a:buSzPct val="100000"/>
              <a:buFont typeface="PT Sans"/>
              <a:buNone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buSzPct val="100000"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Chunking Orange">
    <p:bg>
      <p:bgPr>
        <a:solidFill>
          <a:schemeClr val="accen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210182" y="2360798"/>
            <a:ext cx="2501900" cy="82708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PT Sans"/>
              <a:buNone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cxnSp>
        <p:nvCxnSpPr>
          <p:cNvPr id="67" name="Shape 67"/>
          <p:cNvCxnSpPr/>
          <p:nvPr/>
        </p:nvCxnSpPr>
        <p:spPr>
          <a:xfrm>
            <a:off x="3126807" y="2347962"/>
            <a:ext cx="0" cy="839922"/>
          </a:xfrm>
          <a:prstGeom prst="straightConnector1">
            <a:avLst/>
          </a:prstGeom>
          <a:noFill/>
          <a:ln w="1905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3317691" y="2360798"/>
            <a:ext cx="2501900" cy="82708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PT Sans"/>
              <a:buNone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cxnSp>
        <p:nvCxnSpPr>
          <p:cNvPr id="69" name="Shape 69"/>
          <p:cNvCxnSpPr/>
          <p:nvPr/>
        </p:nvCxnSpPr>
        <p:spPr>
          <a:xfrm>
            <a:off x="6014887" y="2347962"/>
            <a:ext cx="0" cy="839922"/>
          </a:xfrm>
          <a:prstGeom prst="straightConnector1">
            <a:avLst/>
          </a:prstGeom>
          <a:noFill/>
          <a:ln w="19050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429612" y="2360798"/>
            <a:ext cx="2501900" cy="82708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indent="0" algn="ctr" rtl="0">
              <a:spcBef>
                <a:spcPts val="0"/>
              </a:spcBef>
              <a:buClr>
                <a:schemeClr val="lt1"/>
              </a:buClr>
              <a:buSzPct val="100000"/>
              <a:buFont typeface="PT Sans"/>
              <a:buNone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rtl="0">
              <a:spcBef>
                <a:spcPts val="0"/>
              </a:spcBef>
              <a:buSzPct val="100000"/>
              <a:defRPr sz="1100"/>
            </a:lvl1pPr>
            <a:lvl2pPr rtl="0">
              <a:spcBef>
                <a:spcPts val="0"/>
              </a:spcBef>
              <a:buSzPct val="100000"/>
              <a:defRPr sz="1100"/>
            </a:lvl2pPr>
            <a:lvl3pPr rtl="0">
              <a:spcBef>
                <a:spcPts val="0"/>
              </a:spcBef>
              <a:buSzPct val="100000"/>
              <a:defRPr sz="1100"/>
            </a:lvl3pPr>
            <a:lvl4pPr rtl="0">
              <a:spcBef>
                <a:spcPts val="0"/>
              </a:spcBef>
              <a:buSzPct val="100000"/>
              <a:defRPr sz="1100"/>
            </a:lvl4pPr>
            <a:lvl5pPr rtl="0">
              <a:spcBef>
                <a:spcPts val="0"/>
              </a:spcBef>
              <a:buSzPct val="100000"/>
              <a:defRPr sz="1100"/>
            </a:lvl5pPr>
            <a:lvl6pPr rtl="0">
              <a:spcBef>
                <a:spcPts val="0"/>
              </a:spcBef>
              <a:buSzPct val="100000"/>
              <a:defRPr sz="1100"/>
            </a:lvl6pPr>
            <a:lvl7pPr rtl="0">
              <a:spcBef>
                <a:spcPts val="0"/>
              </a:spcBef>
              <a:buSzPct val="100000"/>
              <a:defRPr sz="1100"/>
            </a:lvl7pPr>
            <a:lvl8pPr rtl="0">
              <a:spcBef>
                <a:spcPts val="0"/>
              </a:spcBef>
              <a:buSzPct val="100000"/>
              <a:defRPr sz="1100"/>
            </a:lvl8pPr>
            <a:lvl9pPr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38150" y="932975"/>
            <a:ext cx="8242299" cy="370760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28600" marR="0" indent="-139700" algn="l" rtl="0">
              <a:spcBef>
                <a:spcPts val="800"/>
              </a:spcBef>
              <a:buClr>
                <a:schemeClr val="accent1"/>
              </a:buClr>
              <a:buSzPct val="100000"/>
              <a:buFont typeface="Noto Symbol"/>
              <a:buChar char="▪"/>
              <a:defRPr sz="1100"/>
            </a:lvl1pPr>
            <a:lvl2pPr marL="444500" marR="0" indent="-139700" algn="l" rtl="0">
              <a:spcBef>
                <a:spcPts val="500"/>
              </a:spcBef>
              <a:buClr>
                <a:srgbClr val="A5A5A5"/>
              </a:buClr>
              <a:buSzPct val="100000"/>
              <a:buFont typeface="Merriweather Sans"/>
              <a:buChar char="-"/>
              <a:defRPr sz="1100"/>
            </a:lvl2pPr>
            <a:lvl3pPr marL="660400" marR="0" indent="-152400" algn="l" rtl="0">
              <a:spcBef>
                <a:spcPts val="500"/>
              </a:spcBef>
              <a:buClr>
                <a:srgbClr val="D8D8D8"/>
              </a:buClr>
              <a:buSzPct val="100000"/>
              <a:buFont typeface="Merriweather Sans"/>
              <a:buChar char="•"/>
              <a:defRPr sz="1100"/>
            </a:lvl3pPr>
            <a:lvl4pPr marL="825500" marR="0" indent="-101600" algn="l" rtl="0">
              <a:spcBef>
                <a:spcPts val="400"/>
              </a:spcBef>
              <a:buClr>
                <a:srgbClr val="D8D8D8"/>
              </a:buClr>
              <a:buSzPct val="100000"/>
              <a:buFont typeface="Noto Symbol"/>
              <a:buChar char="▪"/>
              <a:defRPr sz="1100"/>
            </a:lvl4pPr>
            <a:lvl5pPr marL="1041400" marR="0" indent="-165100" algn="l" rtl="0">
              <a:spcBef>
                <a:spcPts val="400"/>
              </a:spcBef>
              <a:buClr>
                <a:srgbClr val="D8D8D8"/>
              </a:buClr>
              <a:buSzPct val="100000"/>
              <a:buFont typeface="PT Sans"/>
              <a:buChar char="-"/>
              <a:defRPr sz="1100"/>
            </a:lvl5pPr>
            <a:lvl6pPr marL="1206500" marR="0" indent="-114300" algn="l" rtl="0">
              <a:spcBef>
                <a:spcPts val="300"/>
              </a:spcBef>
              <a:buClr>
                <a:srgbClr val="D8D8D8"/>
              </a:buClr>
              <a:buSzPct val="100000"/>
              <a:buFont typeface="Merriweather Sans"/>
              <a:buChar char="•"/>
              <a:defRPr sz="1100"/>
            </a:lvl6pPr>
            <a:lvl7pPr marL="2857500" marR="0" indent="-1143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7pPr>
            <a:lvl8pPr marL="3302000" marR="0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8pPr>
            <a:lvl9pPr marL="3733800" marR="0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38150" y="140402"/>
            <a:ext cx="8242300" cy="67431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indent="0" algn="ctr" rtl="0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PT Sans"/>
              <a:buNone/>
              <a:defRPr sz="1100"/>
            </a:lvl1pPr>
            <a:lvl2pPr marL="0" marR="0" indent="0" algn="l" rtl="0">
              <a:spcBef>
                <a:spcPts val="0"/>
              </a:spcBef>
              <a:buSzPct val="100000"/>
              <a:defRPr sz="1100"/>
            </a:lvl2pPr>
            <a:lvl3pPr marL="0" marR="0" indent="0" algn="l" rtl="0">
              <a:spcBef>
                <a:spcPts val="0"/>
              </a:spcBef>
              <a:buSzPct val="100000"/>
              <a:defRPr sz="1100"/>
            </a:lvl3pPr>
            <a:lvl4pPr marL="0" marR="0" indent="0" algn="l" rtl="0">
              <a:spcBef>
                <a:spcPts val="0"/>
              </a:spcBef>
              <a:buSzPct val="100000"/>
              <a:defRPr sz="1100"/>
            </a:lvl4pPr>
            <a:lvl5pPr marL="0" marR="0" indent="0" algn="l" rtl="0">
              <a:spcBef>
                <a:spcPts val="0"/>
              </a:spcBef>
              <a:buSzPct val="100000"/>
              <a:defRPr sz="1100"/>
            </a:lvl5pPr>
            <a:lvl6pPr marL="0" marR="0" indent="0" algn="l" rtl="0">
              <a:spcBef>
                <a:spcPts val="0"/>
              </a:spcBef>
              <a:buSzPct val="100000"/>
              <a:defRPr sz="1100"/>
            </a:lvl6pPr>
            <a:lvl7pPr marL="0" marR="0" indent="0" algn="l" rtl="0">
              <a:spcBef>
                <a:spcPts val="0"/>
              </a:spcBef>
              <a:buSzPct val="100000"/>
              <a:defRPr sz="1100"/>
            </a:lvl7pPr>
            <a:lvl8pPr marL="0" marR="0" indent="0" algn="l" rtl="0">
              <a:spcBef>
                <a:spcPts val="0"/>
              </a:spcBef>
              <a:buSzPct val="100000"/>
              <a:defRPr sz="1100"/>
            </a:lvl8pPr>
            <a:lvl9pPr marL="0" marR="0" indent="0" algn="l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3" r:id="rId6"/>
    <p:sldLayoutId id="2147483674" r:id="rId7"/>
    <p:sldLayoutId id="2147483675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3" r:id="rId14"/>
    <p:sldLayoutId id="2147483684" r:id="rId15"/>
    <p:sldLayoutId id="2147483685" r:id="rId16"/>
    <p:sldLayoutId id="2147483688" r:id="rId17"/>
    <p:sldLayoutId id="2147483689" r:id="rId18"/>
    <p:sldLayoutId id="2147483690" r:id="rId19"/>
    <p:sldLayoutId id="2147483691" r:id="rId20"/>
    <p:sldLayoutId id="2147483694" r:id="rId2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ocolatey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AB-ASPNETMay15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6.xml"/><Relationship Id="rId5" Type="http://schemas.openxmlformats.org/officeDocument/2006/relationships/hyperlink" Target="https://github.com/DanWahlin/Tag-Helpers-and-View-Components" TargetMode="External"/><Relationship Id="rId4" Type="http://schemas.openxmlformats.org/officeDocument/2006/relationships/hyperlink" Target="http://github.com/digitaldrummerj/gulp-tal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AB-ASPNETMay1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nWahlin/Tag-Helpers-and-View-Component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ctrTitle"/>
          </p:nvPr>
        </p:nvSpPr>
        <p:spPr>
          <a:xfrm>
            <a:off x="601175" y="115233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6600" dirty="0" smtClean="0"/>
              <a:t>Gulp </a:t>
            </a:r>
            <a:br>
              <a:rPr lang="en" sz="6600" dirty="0" smtClean="0"/>
            </a:br>
            <a:r>
              <a:rPr lang="en" sz="2000" dirty="0" smtClean="0"/>
              <a:t/>
            </a:r>
            <a:br>
              <a:rPr lang="en" sz="2000" dirty="0" smtClean="0"/>
            </a:br>
            <a:r>
              <a:rPr lang="en" sz="3600" dirty="0" smtClean="0"/>
              <a:t>Intro for the .NET Developer</a:t>
            </a:r>
            <a:endParaRPr lang="en" sz="4800" dirty="0"/>
          </a:p>
        </p:txBody>
      </p:sp>
      <p:sp>
        <p:nvSpPr>
          <p:cNvPr id="223" name="Shape 22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			Justin James</a:t>
            </a:r>
            <a:endParaRPr lang="en" dirty="0"/>
          </a:p>
        </p:txBody>
      </p:sp>
      <p:pic>
        <p:nvPicPr>
          <p:cNvPr id="5" name="Shape 4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683" y="583260"/>
            <a:ext cx="904623" cy="2039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28384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480050" tIns="274325" rIns="342900" bIns="2057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9" name="Shape 609"/>
          <p:cNvSpPr txBox="1">
            <a:spLocks noGrp="1"/>
          </p:cNvSpPr>
          <p:nvPr>
            <p:ph type="body" idx="2"/>
          </p:nvPr>
        </p:nvSpPr>
        <p:spPr>
          <a:xfrm>
            <a:off x="450851" y="3665219"/>
            <a:ext cx="8175854" cy="99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spcBef>
                <a:spcPts val="800"/>
              </a:spcBef>
              <a:buSzPct val="25000"/>
            </a:pPr>
            <a:r>
              <a:rPr lang="en" sz="1800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Register a task named js with a function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Declared optional </a:t>
            </a:r>
            <a:r>
              <a:rPr lang="en" sz="1800" b="0" i="0" u="none" strike="noStrike" cap="none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dependencies (jscs &amp; jshint) </a:t>
            </a:r>
            <a:endParaRPr lang="en" sz="1800" b="0" i="0" u="none" strike="noStrike" cap="none" baseline="0" dirty="0" smtClean="0">
              <a:solidFill>
                <a:srgbClr val="80808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Dependency tasks run in parallel, not in sequence</a:t>
            </a:r>
            <a:endParaRPr lang="en" sz="1800" b="0" i="0" u="none" strike="noStrike" cap="none" baseline="0" dirty="0">
              <a:solidFill>
                <a:srgbClr val="80808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10" name="Shape 610"/>
          <p:cNvSpPr txBox="1">
            <a:spLocks noGrp="1"/>
          </p:cNvSpPr>
          <p:nvPr>
            <p:ph type="title"/>
          </p:nvPr>
        </p:nvSpPr>
        <p:spPr>
          <a:xfrm>
            <a:off x="450849" y="2876550"/>
            <a:ext cx="8175854" cy="738126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accent4"/>
              </a:buClr>
              <a:buSzPct val="25000"/>
              <a:buFont typeface="PT Sans"/>
              <a:buNone/>
            </a:pPr>
            <a:r>
              <a:rPr lang="en" sz="2400" b="0" i="0" u="none" strike="noStrike" cap="none" baseline="0">
                <a:solidFill>
                  <a:schemeClr val="accent4"/>
                </a:solidFill>
                <a:latin typeface="PT Sans"/>
                <a:ea typeface="PT Sans"/>
                <a:cs typeface="PT Sans"/>
                <a:sym typeface="PT Sans"/>
              </a:rPr>
              <a:t>1. </a:t>
            </a:r>
            <a:r>
              <a:rPr lang="en" sz="24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gulp.task ( name </a:t>
            </a:r>
            <a:r>
              <a:rPr lang="en" sz="2400" b="0" i="0" u="none" strike="noStrike" cap="none" baseline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[, dep]</a:t>
            </a:r>
            <a:r>
              <a:rPr lang="en" sz="24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, fn )</a:t>
            </a:r>
          </a:p>
        </p:txBody>
      </p:sp>
      <p:pic>
        <p:nvPicPr>
          <p:cNvPr id="611" name="Shape 6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8532" y="4297491"/>
            <a:ext cx="369015" cy="413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Shape 6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95498"/>
            <a:ext cx="9144000" cy="2713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28384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480050" tIns="274325" rIns="342900" bIns="2057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Shape 657"/>
          <p:cNvSpPr txBox="1">
            <a:spLocks noGrp="1"/>
          </p:cNvSpPr>
          <p:nvPr>
            <p:ph type="body" idx="2"/>
          </p:nvPr>
        </p:nvSpPr>
        <p:spPr>
          <a:xfrm>
            <a:off x="450851" y="3665219"/>
            <a:ext cx="8175854" cy="99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Takes a file system glob (set of files)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Emits files that match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Optionally specify options to apply to the glob</a:t>
            </a:r>
          </a:p>
        </p:txBody>
      </p:sp>
      <p:sp>
        <p:nvSpPr>
          <p:cNvPr id="658" name="Shape 658"/>
          <p:cNvSpPr txBox="1">
            <a:spLocks noGrp="1"/>
          </p:cNvSpPr>
          <p:nvPr>
            <p:ph type="title"/>
          </p:nvPr>
        </p:nvSpPr>
        <p:spPr>
          <a:xfrm>
            <a:off x="450849" y="2876550"/>
            <a:ext cx="8175854" cy="738126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accent4"/>
              </a:buClr>
              <a:buSzPct val="25000"/>
              <a:buFont typeface="PT Sans"/>
              <a:buNone/>
            </a:pPr>
            <a:r>
              <a:rPr lang="en" sz="2400" b="0" i="0" u="none" strike="noStrike" cap="none" baseline="0">
                <a:solidFill>
                  <a:schemeClr val="accent4"/>
                </a:solidFill>
                <a:latin typeface="PT Sans"/>
                <a:ea typeface="PT Sans"/>
                <a:cs typeface="PT Sans"/>
                <a:sym typeface="PT Sans"/>
              </a:rPr>
              <a:t>2. </a:t>
            </a:r>
            <a:r>
              <a:rPr lang="en" sz="24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gulp.src ( glob [, options] )</a:t>
            </a:r>
          </a:p>
        </p:txBody>
      </p:sp>
      <p:pic>
        <p:nvPicPr>
          <p:cNvPr id="659" name="Shape 6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498"/>
            <a:ext cx="9144000" cy="2713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28384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480050" tIns="274325" rIns="342900" bIns="2057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7" name="Shape 717"/>
          <p:cNvSpPr txBox="1">
            <a:spLocks noGrp="1"/>
          </p:cNvSpPr>
          <p:nvPr>
            <p:ph type="body" idx="2"/>
          </p:nvPr>
        </p:nvSpPr>
        <p:spPr>
          <a:xfrm>
            <a:off x="450851" y="3665219"/>
            <a:ext cx="8175854" cy="99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 dirty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Piped files are written to the file system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 dirty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Optionally specify options to apply to the output </a:t>
            </a:r>
            <a:r>
              <a:rPr lang="en" sz="1800" b="0" i="0" u="none" strike="noStrike" cap="none" baseline="0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folder</a:t>
            </a:r>
            <a:endParaRPr lang="en" sz="1800" b="0" i="0" u="none" strike="noStrike" cap="none" baseline="0" dirty="0">
              <a:solidFill>
                <a:srgbClr val="80808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18" name="Shape 718"/>
          <p:cNvSpPr txBox="1">
            <a:spLocks noGrp="1"/>
          </p:cNvSpPr>
          <p:nvPr>
            <p:ph type="title"/>
          </p:nvPr>
        </p:nvSpPr>
        <p:spPr>
          <a:xfrm>
            <a:off x="450849" y="2876550"/>
            <a:ext cx="8175854" cy="738126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accent4"/>
              </a:buClr>
              <a:buSzPct val="25000"/>
              <a:buFont typeface="PT Sans"/>
              <a:buNone/>
            </a:pPr>
            <a:r>
              <a:rPr lang="en" sz="2400" b="0" i="0" u="none" strike="noStrike" cap="none" baseline="0">
                <a:solidFill>
                  <a:schemeClr val="accent4"/>
                </a:solidFill>
                <a:latin typeface="PT Sans"/>
                <a:ea typeface="PT Sans"/>
                <a:cs typeface="PT Sans"/>
                <a:sym typeface="PT Sans"/>
              </a:rPr>
              <a:t>3. </a:t>
            </a:r>
            <a:r>
              <a:rPr lang="en" sz="24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gulp.dest ( folder [, options] )</a:t>
            </a:r>
          </a:p>
        </p:txBody>
      </p:sp>
      <p:pic>
        <p:nvPicPr>
          <p:cNvPr id="719" name="Shape 7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5498"/>
            <a:ext cx="9144000" cy="2713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28384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480050" tIns="274325" rIns="342900" bIns="2057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1" name="Shape 741"/>
          <p:cNvSpPr txBox="1">
            <a:spLocks noGrp="1"/>
          </p:cNvSpPr>
          <p:nvPr>
            <p:ph type="body" idx="2"/>
          </p:nvPr>
        </p:nvSpPr>
        <p:spPr>
          <a:xfrm>
            <a:off x="450851" y="3665219"/>
            <a:ext cx="8175854" cy="99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Run one or more tasks when a file matched by the glob changes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Array of task names</a:t>
            </a:r>
          </a:p>
        </p:txBody>
      </p:sp>
      <p:sp>
        <p:nvSpPr>
          <p:cNvPr id="742" name="Shape 742"/>
          <p:cNvSpPr txBox="1">
            <a:spLocks noGrp="1"/>
          </p:cNvSpPr>
          <p:nvPr>
            <p:ph type="title"/>
          </p:nvPr>
        </p:nvSpPr>
        <p:spPr>
          <a:xfrm>
            <a:off x="450849" y="2876550"/>
            <a:ext cx="8175854" cy="738126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chemeClr val="accent4"/>
              </a:buClr>
              <a:buSzPct val="25000"/>
              <a:buFont typeface="PT Sans"/>
              <a:buNone/>
            </a:pPr>
            <a:r>
              <a:rPr lang="en" sz="2400" b="0" i="0" u="none" strike="noStrike" cap="none" baseline="0">
                <a:solidFill>
                  <a:schemeClr val="accent4"/>
                </a:solidFill>
                <a:latin typeface="PT Sans"/>
                <a:ea typeface="PT Sans"/>
                <a:cs typeface="PT Sans"/>
                <a:sym typeface="PT Sans"/>
              </a:rPr>
              <a:t>4. </a:t>
            </a:r>
            <a:r>
              <a:rPr lang="en" sz="24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gulp.watch ( glob [, options], </a:t>
            </a:r>
            <a:r>
              <a:rPr lang="en" sz="2400" b="0" i="0" u="none" strike="noStrike" cap="none" baseline="0">
                <a:solidFill>
                  <a:srgbClr val="9CCB42"/>
                </a:solidFill>
                <a:latin typeface="PT Sans"/>
                <a:ea typeface="PT Sans"/>
                <a:cs typeface="PT Sans"/>
                <a:sym typeface="PT Sans"/>
              </a:rPr>
              <a:t>tasks</a:t>
            </a:r>
            <a:r>
              <a:rPr lang="en" sz="24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 )</a:t>
            </a:r>
          </a:p>
        </p:txBody>
      </p:sp>
      <p:pic>
        <p:nvPicPr>
          <p:cNvPr id="743" name="Shape 7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" y="200025"/>
            <a:ext cx="8420099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Shape 7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93182" y="3117047"/>
            <a:ext cx="1160317" cy="663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88DB"/>
        </a:solidFill>
        <a:effectLst/>
      </p:bgPr>
    </p:bg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>
            <a:spLocks noGrp="1"/>
          </p:cNvSpPr>
          <p:nvPr>
            <p:ph type="body" idx="1"/>
          </p:nvPr>
        </p:nvSpPr>
        <p:spPr>
          <a:xfrm>
            <a:off x="2040591" y="1045369"/>
            <a:ext cx="5062800" cy="305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30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Installing Gulp</a:t>
            </a:r>
            <a:endParaRPr lang="en" sz="30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/>
          <p:nvPr/>
        </p:nvSpPr>
        <p:spPr>
          <a:xfrm>
            <a:off x="0" y="2957642"/>
            <a:ext cx="9144000" cy="2185856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15900" marR="0" lvl="1" indent="0" algn="l" rtl="0">
              <a:spcBef>
                <a:spcPts val="0"/>
              </a:spcBef>
              <a:buClr>
                <a:srgbClr val="A5A5A5"/>
              </a:buClr>
              <a:buFont typeface="Merriweather Sans"/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4" name="Shape 824"/>
          <p:cNvSpPr txBox="1">
            <a:spLocks noGrp="1"/>
          </p:cNvSpPr>
          <p:nvPr>
            <p:ph type="body" idx="1"/>
          </p:nvPr>
        </p:nvSpPr>
        <p:spPr>
          <a:xfrm>
            <a:off x="4692662" y="2004057"/>
            <a:ext cx="3995927" cy="8867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buClr>
                <a:schemeClr val="accent1"/>
              </a:buClr>
              <a:buSzPct val="70000"/>
              <a:buFont typeface="Noto Symbol"/>
              <a:buChar char="▪"/>
            </a:pPr>
            <a:r>
              <a:rPr lang="en" sz="2000" b="0" i="0" u="none" strike="noStrike" cap="none" baseline="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Install Chocolatey</a:t>
            </a:r>
          </a:p>
          <a:p>
            <a:pPr marL="444500" marR="0" lvl="1" indent="-222250" algn="l" rtl="0">
              <a:spcBef>
                <a:spcPts val="500"/>
              </a:spcBef>
              <a:buClr>
                <a:srgbClr val="A5A5A5"/>
              </a:buClr>
              <a:buSzPct val="72222"/>
              <a:buFont typeface="Merriweather Sans"/>
              <a:buChar char="-"/>
            </a:pPr>
            <a:r>
              <a:rPr lang="en" sz="1800" b="0" i="0" u="sng" strike="noStrike" cap="none" baseline="0" dirty="0">
                <a:solidFill>
                  <a:schemeClr val="hlink"/>
                </a:solidFill>
                <a:latin typeface="PT Sans"/>
                <a:ea typeface="PT Sans"/>
                <a:cs typeface="PT Sans"/>
                <a:sym typeface="PT Sans"/>
                <a:hlinkClick r:id="rId3"/>
              </a:rPr>
              <a:t>https://chocolatey.org/</a:t>
            </a:r>
            <a:r>
              <a:rPr lang="en" sz="1800" b="0" i="0" u="none" strike="noStrike" cap="none" baseline="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</a:p>
        </p:txBody>
      </p:sp>
      <p:sp>
        <p:nvSpPr>
          <p:cNvPr id="825" name="Shape 825"/>
          <p:cNvSpPr txBox="1">
            <a:spLocks noGrp="1"/>
          </p:cNvSpPr>
          <p:nvPr>
            <p:ph type="body" idx="2"/>
          </p:nvPr>
        </p:nvSpPr>
        <p:spPr>
          <a:xfrm>
            <a:off x="4692662" y="1326475"/>
            <a:ext cx="3987788" cy="5590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2100" b="0" i="0" u="none" strike="noStrike" cap="none" baseline="0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Automated Install</a:t>
            </a:r>
            <a:endParaRPr lang="en" sz="2100" b="0" i="0" u="none" strike="noStrike" cap="none" baseline="0" dirty="0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26" name="Shape 826"/>
          <p:cNvSpPr txBox="1">
            <a:spLocks noGrp="1"/>
          </p:cNvSpPr>
          <p:nvPr>
            <p:ph type="body" idx="3"/>
          </p:nvPr>
        </p:nvSpPr>
        <p:spPr>
          <a:xfrm>
            <a:off x="454026" y="2004057"/>
            <a:ext cx="3995927" cy="8867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buClr>
                <a:schemeClr val="accent1"/>
              </a:buClr>
              <a:buSzPct val="70000"/>
              <a:buFont typeface="Noto Symbol"/>
              <a:buChar char="▪"/>
            </a:pPr>
            <a:r>
              <a:rPr lang="en" sz="2000" b="0" i="0" u="none" strike="noStrike" cap="none" baseline="0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Run installer from </a:t>
            </a:r>
          </a:p>
          <a:p>
            <a:pPr marL="444500" marR="0" lvl="1" indent="-222250" algn="l" rtl="0">
              <a:spcBef>
                <a:spcPts val="500"/>
              </a:spcBef>
              <a:buClr>
                <a:srgbClr val="A5A5A5"/>
              </a:buClr>
              <a:buSzPct val="72222"/>
              <a:buFont typeface="Merriweather Sans"/>
              <a:buChar char="-"/>
            </a:pPr>
            <a:r>
              <a:rPr lang="en" sz="1800" b="0" i="0" u="none" strike="noStrike" cap="none" baseline="0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http://nodejs.org</a:t>
            </a:r>
            <a:endParaRPr lang="en" sz="1800" b="0" i="0" u="none" strike="noStrike" cap="none" baseline="0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27" name="Shape 827"/>
          <p:cNvSpPr txBox="1">
            <a:spLocks noGrp="1"/>
          </p:cNvSpPr>
          <p:nvPr>
            <p:ph type="body" idx="4"/>
          </p:nvPr>
        </p:nvSpPr>
        <p:spPr>
          <a:xfrm>
            <a:off x="454026" y="1325317"/>
            <a:ext cx="3993752" cy="5602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2100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Manual Install</a:t>
            </a:r>
            <a:endParaRPr lang="en" sz="2100" b="0" i="0" u="none" strike="noStrike" cap="none" baseline="0" dirty="0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28" name="Shape 828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PT Sans"/>
              <a:buNone/>
            </a:pPr>
            <a:r>
              <a:rPr lang="en" sz="3300" b="0" i="0" u="none" strike="noStrike" cap="none" baseline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Getting Node.js</a:t>
            </a:r>
          </a:p>
        </p:txBody>
      </p:sp>
      <p:sp>
        <p:nvSpPr>
          <p:cNvPr id="829" name="Shape 829"/>
          <p:cNvSpPr txBox="1"/>
          <p:nvPr/>
        </p:nvSpPr>
        <p:spPr>
          <a:xfrm>
            <a:off x="0" y="2957642"/>
            <a:ext cx="4537011" cy="2185856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15900" marR="0" lvl="1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Merriweather Sans"/>
              <a:buNone/>
            </a:pPr>
            <a:endParaRPr lang="en" sz="18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0" name="Shape 830"/>
          <p:cNvSpPr txBox="1"/>
          <p:nvPr/>
        </p:nvSpPr>
        <p:spPr>
          <a:xfrm>
            <a:off x="4537011" y="2957642"/>
            <a:ext cx="4606988" cy="2185856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215900" marR="0" lvl="1" indent="0" algn="l" rtl="0">
              <a:spcBef>
                <a:spcPts val="0"/>
              </a:spcBef>
              <a:buClr>
                <a:srgbClr val="A5A5A5"/>
              </a:buClr>
              <a:buSzPct val="25000"/>
              <a:buFont typeface="Merriweather Sans"/>
              <a:buNone/>
            </a:pPr>
            <a:r>
              <a:rPr lang="en" sz="18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choco install </a:t>
            </a:r>
            <a:r>
              <a:rPr lang="en" sz="18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nodejs</a:t>
            </a:r>
          </a:p>
        </p:txBody>
      </p:sp>
      <p:cxnSp>
        <p:nvCxnSpPr>
          <p:cNvPr id="831" name="Shape 831"/>
          <p:cNvCxnSpPr/>
          <p:nvPr/>
        </p:nvCxnSpPr>
        <p:spPr>
          <a:xfrm>
            <a:off x="4453457" y="3049547"/>
            <a:ext cx="0" cy="198011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2" name="Shape 832"/>
          <p:cNvCxnSpPr>
            <a:stCxn id="827" idx="3"/>
          </p:cNvCxnSpPr>
          <p:nvPr/>
        </p:nvCxnSpPr>
        <p:spPr>
          <a:xfrm>
            <a:off x="4447778" y="1605426"/>
            <a:ext cx="3000" cy="12492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28384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480050" tIns="274325" rIns="342900" bIns="2057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2000" b="0" i="0" u="none" strike="noStrike" cap="none" baseline="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npm install –g </a:t>
            </a:r>
            <a:r>
              <a:rPr lang="en" sz="20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gulp</a:t>
            </a:r>
            <a:endParaRPr lang="en" sz="20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1" name="Shape 861"/>
          <p:cNvSpPr txBox="1">
            <a:spLocks noGrp="1"/>
          </p:cNvSpPr>
          <p:nvPr>
            <p:ph type="body" idx="2"/>
          </p:nvPr>
        </p:nvSpPr>
        <p:spPr>
          <a:xfrm>
            <a:off x="450851" y="3665219"/>
            <a:ext cx="8175854" cy="99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 dirty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-g is a global install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 dirty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Enables </a:t>
            </a:r>
            <a:r>
              <a:rPr lang="en" sz="1800" b="0" i="0" u="none" strike="noStrike" cap="none" baseline="0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Gulp’s command </a:t>
            </a:r>
            <a:r>
              <a:rPr lang="en" sz="1800" b="0" i="0" u="none" strike="noStrike" cap="none" baseline="0" dirty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line interfaces (CLI)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Font typeface="Noto Symbol"/>
              <a:buNone/>
            </a:pPr>
            <a:endParaRPr sz="1800" b="0" i="0" u="none" strike="noStrike" cap="none" baseline="0" dirty="0">
              <a:solidFill>
                <a:srgbClr val="80808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62" name="Shape 862"/>
          <p:cNvSpPr txBox="1">
            <a:spLocks noGrp="1"/>
          </p:cNvSpPr>
          <p:nvPr>
            <p:ph type="title"/>
          </p:nvPr>
        </p:nvSpPr>
        <p:spPr>
          <a:xfrm>
            <a:off x="450849" y="2876550"/>
            <a:ext cx="8175854" cy="738126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808084"/>
              </a:buClr>
              <a:buSzPct val="25000"/>
              <a:buFont typeface="PT Sans"/>
              <a:buNone/>
            </a:pPr>
            <a:r>
              <a:rPr lang="en" sz="24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Install Gulp and Bower</a:t>
            </a:r>
          </a:p>
        </p:txBody>
      </p:sp>
      <p:sp>
        <p:nvSpPr>
          <p:cNvPr id="863" name="Shape 863"/>
          <p:cNvSpPr/>
          <p:nvPr/>
        </p:nvSpPr>
        <p:spPr>
          <a:xfrm>
            <a:off x="2574372" y="1699007"/>
            <a:ext cx="3249379" cy="439883"/>
          </a:xfrm>
          <a:prstGeom prst="wedgeRoundRectCallout">
            <a:avLst>
              <a:gd name="adj1" fmla="val -24253"/>
              <a:gd name="adj2" fmla="val -8680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We’ll be needing the </a:t>
            </a:r>
            <a:r>
              <a:rPr lang="en" sz="1400" b="0" i="0" u="none" strike="noStrike" cap="none" baseline="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CLI</a:t>
            </a:r>
            <a:endParaRPr lang="en" sz="1400" b="0" i="0" u="none" strike="noStrike" cap="none" baseline="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hape 87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28384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480050" tIns="274325" rIns="342900" bIns="2057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2000" b="0" i="0" u="none" strike="noStrike" cap="none" baseline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npm install gulp --save-dev</a:t>
            </a: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800"/>
              </a:spcBef>
              <a:buClr>
                <a:schemeClr val="accent1"/>
              </a:buClr>
              <a:buFont typeface="Noto Symbol"/>
              <a:buNone/>
            </a:pPr>
            <a:endParaRPr sz="2000" b="0" i="0" u="none" strike="noStrike" cap="none" baseline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8" name="Shape 878"/>
          <p:cNvSpPr txBox="1">
            <a:spLocks noGrp="1"/>
          </p:cNvSpPr>
          <p:nvPr>
            <p:ph type="body" idx="2"/>
          </p:nvPr>
        </p:nvSpPr>
        <p:spPr>
          <a:xfrm>
            <a:off x="450851" y="3665219"/>
            <a:ext cx="8175854" cy="99542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 dirty="0">
                <a:solidFill>
                  <a:schemeClr val="accent4"/>
                </a:solidFill>
                <a:latin typeface="PT Sans"/>
                <a:ea typeface="PT Sans"/>
                <a:cs typeface="PT Sans"/>
                <a:sym typeface="PT Sans"/>
              </a:rPr>
              <a:t>--save-dev </a:t>
            </a:r>
            <a:r>
              <a:rPr lang="en" sz="1800" b="0" i="0" u="none" strike="noStrike" cap="none" baseline="0" dirty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saves it to devDependencies in </a:t>
            </a:r>
            <a:r>
              <a:rPr lang="en" sz="1800" b="0" i="0" u="none" strike="noStrike" cap="none" baseline="0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package.json</a:t>
            </a:r>
            <a:endParaRPr lang="en" sz="1800" b="0" i="0" u="none" strike="noStrike" cap="none" baseline="0" dirty="0">
              <a:solidFill>
                <a:srgbClr val="80808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79" name="Shape 879"/>
          <p:cNvSpPr txBox="1">
            <a:spLocks noGrp="1"/>
          </p:cNvSpPr>
          <p:nvPr>
            <p:ph type="title"/>
          </p:nvPr>
        </p:nvSpPr>
        <p:spPr>
          <a:xfrm>
            <a:off x="450849" y="2876550"/>
            <a:ext cx="8175854" cy="738126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808084"/>
              </a:buClr>
              <a:buSzPct val="25000"/>
              <a:buFont typeface="PT Sans"/>
              <a:buNone/>
            </a:pPr>
            <a:r>
              <a:rPr lang="en" sz="2400" b="0" i="0" u="none" strike="noStrike" cap="none" baseline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Install Gulp Locally</a:t>
            </a:r>
          </a:p>
        </p:txBody>
      </p:sp>
      <p:sp>
        <p:nvSpPr>
          <p:cNvPr id="880" name="Shape 880"/>
          <p:cNvSpPr/>
          <p:nvPr/>
        </p:nvSpPr>
        <p:spPr>
          <a:xfrm>
            <a:off x="2574372" y="1699007"/>
            <a:ext cx="3249379" cy="439883"/>
          </a:xfrm>
          <a:prstGeom prst="wedgeRoundRectCallout">
            <a:avLst>
              <a:gd name="adj1" fmla="val -24253"/>
              <a:gd name="adj2" fmla="val -8680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400" b="0" i="0" u="none" strike="noStrike" cap="none" baseline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Installs gulp local for a project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28384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480050" tIns="274325" rIns="342900" bIns="2057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Font typeface="Noto Symbol"/>
              <a:buNone/>
            </a:pPr>
            <a:r>
              <a:rPr lang="en-US" sz="2000" b="0" i="0" u="none" strike="noStrike" cap="none" baseline="0" dirty="0" smtClean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b="0" i="0" u="none" strike="noStrike" cap="none" baseline="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8" name="Shape 898"/>
          <p:cNvSpPr txBox="1">
            <a:spLocks noGrp="1"/>
          </p:cNvSpPr>
          <p:nvPr>
            <p:ph type="body" idx="2"/>
          </p:nvPr>
        </p:nvSpPr>
        <p:spPr>
          <a:xfrm>
            <a:off x="450849" y="2986801"/>
            <a:ext cx="8175854" cy="16184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b="0" i="0" u="none" strike="noStrike" cap="none" baseline="0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Use </a:t>
            </a:r>
            <a:r>
              <a:rPr lang="en" sz="1800" b="0" i="0" u="none" strike="noStrike" cap="none" baseline="0" dirty="0">
                <a:solidFill>
                  <a:srgbClr val="9CCB42"/>
                </a:solidFill>
                <a:latin typeface="PT Sans"/>
                <a:ea typeface="PT Sans"/>
                <a:cs typeface="PT Sans"/>
                <a:sym typeface="PT Sans"/>
              </a:rPr>
              <a:t>require</a:t>
            </a:r>
            <a:r>
              <a:rPr lang="en" sz="1800" b="0" i="0" u="none" strike="noStrike" cap="none" baseline="0" dirty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 to reference </a:t>
            </a:r>
            <a:r>
              <a:rPr lang="en" sz="1800" b="0" i="0" u="none" strike="noStrike" cap="none" baseline="0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gulp and any gulp</a:t>
            </a:r>
            <a:r>
              <a:rPr lang="en" sz="1800" b="0" i="0" u="none" strike="noStrike" cap="none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 tasks</a:t>
            </a:r>
            <a:endParaRPr lang="en" sz="1800" b="0" i="0" u="none" strike="noStrike" cap="none" baseline="0" dirty="0" smtClean="0">
              <a:solidFill>
                <a:srgbClr val="808084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Create task called default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-US" sz="1800" b="0" i="0" u="none" strike="noStrike" cap="none" baseline="0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R</a:t>
            </a:r>
            <a:r>
              <a:rPr lang="en" sz="1800" b="0" i="0" u="none" strike="noStrike" cap="none" baseline="0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un via</a:t>
            </a:r>
            <a:r>
              <a:rPr lang="en" sz="1800" b="0" i="0" u="none" strike="noStrike" cap="none" dirty="0" smtClean="0">
                <a:solidFill>
                  <a:srgbClr val="808084"/>
                </a:solidFill>
                <a:latin typeface="PT Sans"/>
                <a:ea typeface="PT Sans"/>
                <a:cs typeface="PT Sans"/>
                <a:sym typeface="PT Sans"/>
              </a:rPr>
              <a:t> command line: $ gulp or $gulp default</a:t>
            </a:r>
            <a:endParaRPr lang="en" sz="1800" b="0" i="0" u="none" strike="noStrike" cap="none" baseline="0" dirty="0">
              <a:solidFill>
                <a:srgbClr val="808084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0849" y="306293"/>
            <a:ext cx="80725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9A00"/>
                </a:solidFill>
                <a:latin typeface="Ubuntu"/>
              </a:rPr>
              <a:t>var</a:t>
            </a:r>
            <a:r>
              <a:rPr lang="en-US" sz="2400" dirty="0">
                <a:solidFill>
                  <a:srgbClr val="FF9A00"/>
                </a:solidFill>
                <a:latin typeface="Ubuntu"/>
              </a:rPr>
              <a:t> </a:t>
            </a:r>
            <a:r>
              <a:rPr lang="en-US" sz="2400" dirty="0">
                <a:solidFill>
                  <a:srgbClr val="F4F4F4"/>
                </a:solidFill>
                <a:latin typeface="Ubuntu"/>
              </a:rPr>
              <a:t>gulp = require(</a:t>
            </a:r>
            <a:r>
              <a:rPr lang="en-US" sz="2400" dirty="0">
                <a:solidFill>
                  <a:srgbClr val="F6FF94"/>
                </a:solidFill>
                <a:latin typeface="Ubuntu"/>
              </a:rPr>
              <a:t>gulp</a:t>
            </a:r>
            <a:r>
              <a:rPr lang="en-US" sz="2400" dirty="0" smtClean="0">
                <a:solidFill>
                  <a:srgbClr val="F4F4F4"/>
                </a:solidFill>
                <a:latin typeface="Ubuntu"/>
              </a:rPr>
              <a:t>);</a:t>
            </a:r>
          </a:p>
          <a:p>
            <a:endParaRPr lang="en-US" sz="2400" dirty="0">
              <a:solidFill>
                <a:srgbClr val="F4F4F4"/>
              </a:solidFill>
              <a:latin typeface="Ubuntu"/>
            </a:endParaRPr>
          </a:p>
          <a:p>
            <a:r>
              <a:rPr lang="en-US" sz="2400" dirty="0" err="1">
                <a:solidFill>
                  <a:srgbClr val="F4F4F4"/>
                </a:solidFill>
                <a:latin typeface="Ubuntu"/>
              </a:rPr>
              <a:t>gulp.</a:t>
            </a:r>
            <a:r>
              <a:rPr lang="en-US" sz="2400" dirty="0" err="1">
                <a:solidFill>
                  <a:srgbClr val="00FFFF"/>
                </a:solidFill>
                <a:latin typeface="Ubuntu"/>
              </a:rPr>
              <a:t>task</a:t>
            </a:r>
            <a:r>
              <a:rPr lang="en-US" sz="2400" dirty="0">
                <a:solidFill>
                  <a:srgbClr val="F4F4F4"/>
                </a:solidFill>
                <a:latin typeface="Ubuntu"/>
              </a:rPr>
              <a:t>(</a:t>
            </a:r>
            <a:r>
              <a:rPr lang="en-US" sz="2400" dirty="0">
                <a:solidFill>
                  <a:srgbClr val="F6FF94"/>
                </a:solidFill>
                <a:latin typeface="Ubuntu"/>
              </a:rPr>
              <a:t>'default'</a:t>
            </a:r>
            <a:r>
              <a:rPr lang="en-US" sz="2400" dirty="0">
                <a:solidFill>
                  <a:srgbClr val="F4F4F4"/>
                </a:solidFill>
                <a:latin typeface="Ubuntu"/>
              </a:rPr>
              <a:t>, </a:t>
            </a:r>
            <a:r>
              <a:rPr lang="en-US" sz="2400" dirty="0">
                <a:solidFill>
                  <a:srgbClr val="FF9A00"/>
                </a:solidFill>
                <a:latin typeface="Ubuntu"/>
              </a:rPr>
              <a:t>function</a:t>
            </a:r>
            <a:r>
              <a:rPr lang="en-US" sz="2400" dirty="0">
                <a:solidFill>
                  <a:srgbClr val="F4F4F4"/>
                </a:solidFill>
                <a:latin typeface="Ubuntu"/>
              </a:rPr>
              <a:t>() </a:t>
            </a:r>
            <a:r>
              <a:rPr lang="en-US" sz="2400" dirty="0" smtClean="0">
                <a:solidFill>
                  <a:srgbClr val="F4F4F4"/>
                </a:solidFill>
                <a:latin typeface="Ubuntu"/>
              </a:rPr>
              <a:t>{</a:t>
            </a:r>
          </a:p>
          <a:p>
            <a:r>
              <a:rPr lang="en-US" sz="2400" dirty="0">
                <a:solidFill>
                  <a:srgbClr val="DADADA"/>
                </a:solidFill>
                <a:latin typeface="Ubuntu"/>
              </a:rPr>
              <a:t>	</a:t>
            </a:r>
            <a:r>
              <a:rPr lang="en-US" sz="2400" dirty="0" smtClean="0">
                <a:solidFill>
                  <a:srgbClr val="DADADA"/>
                </a:solidFill>
                <a:latin typeface="Ubuntu"/>
              </a:rPr>
              <a:t>console.log(‘Our first gulp task’);</a:t>
            </a:r>
          </a:p>
          <a:p>
            <a:r>
              <a:rPr lang="en-US" sz="2400" dirty="0" smtClean="0">
                <a:solidFill>
                  <a:srgbClr val="F4F4F4"/>
                </a:solidFill>
                <a:latin typeface="Ubuntu"/>
              </a:rPr>
              <a:t>});</a:t>
            </a:r>
            <a:endParaRPr lang="en-US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 txBox="1">
            <a:spLocks noGrp="1"/>
          </p:cNvSpPr>
          <p:nvPr>
            <p:ph type="ctrTitle"/>
          </p:nvPr>
        </p:nvSpPr>
        <p:spPr>
          <a:xfrm>
            <a:off x="685800" y="69353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027" name="Shape 1027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592010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About </a:t>
            </a:r>
            <a:r>
              <a:rPr lang="en" dirty="0" smtClean="0"/>
              <a:t>Me</a:t>
            </a:r>
            <a:endParaRPr lang="en" dirty="0"/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Justin James </a:t>
            </a:r>
          </a:p>
          <a:p>
            <a:pPr rtl="0">
              <a:spcBef>
                <a:spcPts val="0"/>
              </a:spcBef>
              <a:buNone/>
            </a:pPr>
            <a:endParaRPr lang="en" dirty="0" smtClean="0">
              <a:solidFill>
                <a:srgbClr val="2388DB"/>
              </a:solidFill>
            </a:endParaRPr>
          </a:p>
          <a:p>
            <a:r>
              <a:rPr lang="en" dirty="0" smtClean="0">
                <a:solidFill>
                  <a:srgbClr val="2388DB"/>
                </a:solidFill>
              </a:rPr>
              <a:t>Love automating </a:t>
            </a:r>
            <a:r>
              <a:rPr lang="en" dirty="0">
                <a:solidFill>
                  <a:srgbClr val="2388DB"/>
                </a:solidFill>
              </a:rPr>
              <a:t>mundane and repeatable </a:t>
            </a:r>
            <a:r>
              <a:rPr lang="en" dirty="0" smtClean="0">
                <a:solidFill>
                  <a:srgbClr val="2388DB"/>
                </a:solidFill>
              </a:rPr>
              <a:t>tasks.</a:t>
            </a:r>
            <a:endParaRPr lang="en" dirty="0">
              <a:solidFill>
                <a:srgbClr val="2388DB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2388DB"/>
                </a:solidFill>
              </a:rPr>
              <a:t>Asp.Net developer since 1.0 beta.</a:t>
            </a:r>
          </a:p>
          <a:p>
            <a:pPr rtl="0">
              <a:spcBef>
                <a:spcPts val="0"/>
              </a:spcBef>
              <a:buNone/>
            </a:pPr>
            <a:endParaRPr lang="en" dirty="0">
              <a:solidFill>
                <a:srgbClr val="2388DB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en" dirty="0" smtClean="0">
              <a:solidFill>
                <a:srgbClr val="2388DB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2388DB"/>
                </a:solidFill>
              </a:rPr>
              <a:t>Twitter: @digitaldrummerj</a:t>
            </a:r>
            <a:endParaRPr lang="en" dirty="0">
              <a:solidFill>
                <a:srgbClr val="2388DB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2388DB"/>
                </a:solidFill>
              </a:rPr>
              <a:t>Email: digitaldrummerj at gmail.com</a:t>
            </a:r>
          </a:p>
          <a:p>
            <a:pPr rtl="0">
              <a:spcBef>
                <a:spcPts val="0"/>
              </a:spcBef>
              <a:buNone/>
            </a:pPr>
            <a:endParaRPr lang="en" dirty="0">
              <a:solidFill>
                <a:srgbClr val="2388DB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en" dirty="0" smtClean="0">
              <a:solidFill>
                <a:srgbClr val="2388DB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en" dirty="0">
              <a:solidFill>
                <a:srgbClr val="2388DB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lang="en" dirty="0">
              <a:solidFill>
                <a:srgbClr val="2388DB"/>
              </a:solidFill>
            </a:endParaRPr>
          </a:p>
          <a:p>
            <a:pPr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88DB"/>
        </a:solidFill>
        <a:effectLst/>
      </p:bgPr>
    </p:bg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 txBox="1">
            <a:spLocks noGrp="1"/>
          </p:cNvSpPr>
          <p:nvPr>
            <p:ph type="body" idx="1"/>
          </p:nvPr>
        </p:nvSpPr>
        <p:spPr>
          <a:xfrm>
            <a:off x="2040591" y="1045369"/>
            <a:ext cx="5062800" cy="305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30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Running Tasks in Visual Studio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Tasks in Visual Studio</a:t>
            </a:r>
          </a:p>
        </p:txBody>
      </p:sp>
      <p:sp>
        <p:nvSpPr>
          <p:cNvPr id="920" name="Shape 9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961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Runs gulp </a:t>
            </a:r>
            <a:r>
              <a:rPr lang="en" dirty="0" smtClean="0"/>
              <a:t>tasks </a:t>
            </a:r>
            <a:r>
              <a:rPr lang="en" dirty="0"/>
              <a:t>from Visual Studio</a:t>
            </a:r>
          </a:p>
          <a:p>
            <a: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Use existing tasks</a:t>
            </a:r>
          </a:p>
          <a:p>
            <a: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Add actions via custom bindings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Shape 9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 Runner Explorer</a:t>
            </a:r>
          </a:p>
        </p:txBody>
      </p:sp>
      <p:pic>
        <p:nvPicPr>
          <p:cNvPr id="927" name="Shape 9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900" y="1164812"/>
            <a:ext cx="5870549" cy="379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Task Runner Explorer</a:t>
            </a:r>
          </a:p>
        </p:txBody>
      </p:sp>
      <p:sp>
        <p:nvSpPr>
          <p:cNvPr id="933" name="Shape 9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961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/>
          </a:p>
        </p:txBody>
      </p:sp>
      <p:pic>
        <p:nvPicPr>
          <p:cNvPr id="934" name="Shape 9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301175"/>
            <a:ext cx="8994450" cy="343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Shape 9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Custom Bindings</a:t>
            </a:r>
          </a:p>
        </p:txBody>
      </p:sp>
      <p:pic>
        <p:nvPicPr>
          <p:cNvPr id="941" name="Shape 9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412" y="1330687"/>
            <a:ext cx="5137674" cy="34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 txBox="1">
            <a:spLocks noGrp="1"/>
          </p:cNvSpPr>
          <p:nvPr>
            <p:ph type="ctrTitle"/>
          </p:nvPr>
        </p:nvSpPr>
        <p:spPr>
          <a:xfrm>
            <a:off x="685800" y="693531"/>
            <a:ext cx="7772400" cy="164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027" name="Shape 1027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>
            <a:spLocks noGrp="1"/>
          </p:cNvSpPr>
          <p:nvPr>
            <p:ph type="title"/>
          </p:nvPr>
        </p:nvSpPr>
        <p:spPr>
          <a:xfrm>
            <a:off x="467032" y="140401"/>
            <a:ext cx="8226323" cy="1178237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PT Sans"/>
              <a:buNone/>
            </a:pPr>
            <a:r>
              <a:rPr lang="en" sz="3300" b="0" i="0" u="none" strike="noStrike" cap="none" baseline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Now You’re a Gulp Expert!</a:t>
            </a:r>
          </a:p>
        </p:txBody>
      </p:sp>
      <p:pic>
        <p:nvPicPr>
          <p:cNvPr id="797" name="Shape 79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24953" r="-24952"/>
          <a:stretch/>
        </p:blipFill>
        <p:spPr>
          <a:xfrm>
            <a:off x="2055668" y="961905"/>
            <a:ext cx="5332792" cy="4241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" sz="3600" dirty="0">
                <a:solidFill>
                  <a:schemeClr val="bg1"/>
                </a:solidFill>
              </a:rPr>
              <a:t>Links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Presentation: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sz="2000" u="sng" dirty="0" smtClean="0">
                <a:solidFill>
                  <a:schemeClr val="hlink"/>
                </a:solidFill>
                <a:hlinkClick r:id="rId3"/>
              </a:rPr>
              <a:t>http://slides.com/digitaldrummerj</a:t>
            </a:r>
            <a:endParaRPr lang="en" sz="2000" u="sng" dirty="0">
              <a:solidFill>
                <a:schemeClr val="hlink"/>
              </a:solidFill>
              <a:hlinkClick r:id="rId3"/>
            </a:endParaRPr>
          </a:p>
          <a:p>
            <a:pPr algn="ctr" rtl="0">
              <a:spcBef>
                <a:spcPts val="0"/>
              </a:spcBef>
              <a:buNone/>
            </a:pPr>
            <a:endParaRPr sz="2400" dirty="0"/>
          </a:p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Code: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sz="2000" u="sng" dirty="0" smtClean="0">
                <a:solidFill>
                  <a:schemeClr val="hlink"/>
                </a:solidFill>
                <a:hlinkClick r:id="rId4"/>
              </a:rPr>
              <a:t>http://github.com/digitaldrummerj/gulp-talk</a:t>
            </a:r>
            <a:endParaRPr lang="en" sz="2000" u="sng" dirty="0" smtClean="0">
              <a:solidFill>
                <a:schemeClr val="hlink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endParaRPr lang="en" sz="2000" u="sng" dirty="0">
              <a:solidFill>
                <a:schemeClr val="hlink"/>
              </a:solidFill>
              <a:hlinkClick r:id="rId5"/>
            </a:endParaRPr>
          </a:p>
          <a:p>
            <a:pPr algn="ctr">
              <a:buNone/>
            </a:pPr>
            <a:r>
              <a:rPr lang="en" sz="2400" dirty="0" smtClean="0"/>
              <a:t>Contact:</a:t>
            </a:r>
          </a:p>
          <a:p>
            <a:pPr algn="ctr">
              <a:buNone/>
            </a:pPr>
            <a:r>
              <a:rPr lang="en" sz="2000" u="sng" dirty="0" smtClean="0">
                <a:solidFill>
                  <a:schemeClr val="hlink"/>
                </a:solidFill>
              </a:rPr>
              <a:t>@digitaldrummerj</a:t>
            </a:r>
            <a:endParaRPr lang="en" sz="2000" u="sng" dirty="0">
              <a:solidFill>
                <a:schemeClr val="hlink"/>
              </a:solidFill>
            </a:endParaRPr>
          </a:p>
          <a:p>
            <a:pPr algn="ctr">
              <a:buNone/>
            </a:pPr>
            <a:endParaRPr lang="en" sz="2800" dirty="0"/>
          </a:p>
          <a:p>
            <a:pPr algn="ctr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17242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Links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Presentation: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sz="2000" u="sng" dirty="0" smtClean="0">
                <a:solidFill>
                  <a:schemeClr val="hlink"/>
                </a:solidFill>
                <a:hlinkClick r:id="rId3"/>
              </a:rPr>
              <a:t>http://slides.com/digitaldrummerj</a:t>
            </a:r>
            <a:endParaRPr lang="en" sz="2000" u="sng" dirty="0">
              <a:solidFill>
                <a:schemeClr val="hlink"/>
              </a:solidFill>
              <a:hlinkClick r:id="rId3"/>
            </a:endParaRPr>
          </a:p>
          <a:p>
            <a:pPr algn="ctr" rtl="0">
              <a:spcBef>
                <a:spcPts val="0"/>
              </a:spcBef>
              <a:buNone/>
            </a:pPr>
            <a:endParaRPr sz="2400" dirty="0"/>
          </a:p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Code: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 sz="2000" u="sng" dirty="0" smtClean="0">
                <a:solidFill>
                  <a:schemeClr val="hlink"/>
                </a:solidFill>
              </a:rPr>
              <a:t>http://github.com/digitaldrummerj/gulp-talk</a:t>
            </a:r>
            <a:endParaRPr lang="en" sz="2000" u="sng" dirty="0">
              <a:solidFill>
                <a:schemeClr val="hlink"/>
              </a:solidFill>
              <a:hlinkClick r:id="rId4"/>
            </a:endParaRPr>
          </a:p>
          <a:p>
            <a:pPr algn="ctr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88DB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2040591" y="1045369"/>
            <a:ext cx="5062818" cy="30527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3000" b="0" i="0" u="none" strike="noStrike" cap="none" baseline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Why Use a Task Runner 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3359150" y="1165058"/>
            <a:ext cx="5321400" cy="3990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i="0" u="none" strike="noStrike" cap="none" baseline="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Minify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i="0" u="none" strike="noStrike" cap="none" baseline="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Concat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i="0" u="none" strike="noStrike" cap="none" baseline="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Less/Sass </a:t>
            </a:r>
            <a:r>
              <a:rPr lang="en" sz="1800" i="0" u="none" strike="noStrike" cap="none" baseline="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CSS Compilation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i="0" u="none" strike="noStrike" cap="none" baseline="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Injecting </a:t>
            </a:r>
            <a:r>
              <a:rPr lang="en" sz="1800" i="0" u="none" strike="noStrike" cap="none" baseline="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Files into HTML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i="0" u="none" strike="noStrike" cap="none" baseline="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Generate Javascript</a:t>
            </a:r>
            <a:r>
              <a:rPr lang="en" sz="1800" i="0" u="none" strike="noStrike" cap="none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800" i="0" u="none" strike="noStrike" cap="none" baseline="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Source Maps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TypeScript </a:t>
            </a:r>
            <a:r>
              <a:rPr lang="en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JavaScript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i="0" u="none" strike="noStrike" cap="none" baseline="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Testing</a:t>
            </a:r>
          </a:p>
          <a:p>
            <a:pPr marL="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1800" i="0" u="none" strike="noStrike" cap="none" baseline="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Code Analysis </a:t>
            </a:r>
          </a:p>
        </p:txBody>
      </p:sp>
      <p:pic>
        <p:nvPicPr>
          <p:cNvPr id="392" name="Shape 39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t="714" b="713"/>
          <a:stretch/>
        </p:blipFill>
        <p:spPr>
          <a:xfrm>
            <a:off x="989031" y="2034800"/>
            <a:ext cx="1742639" cy="174541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 txBox="1">
            <a:spLocks noGrp="1"/>
          </p:cNvSpPr>
          <p:nvPr>
            <p:ph type="title"/>
          </p:nvPr>
        </p:nvSpPr>
        <p:spPr>
          <a:xfrm>
            <a:off x="103749" y="140400"/>
            <a:ext cx="8893800" cy="1178099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PT Sans"/>
              <a:buNone/>
            </a:pPr>
            <a:r>
              <a:rPr lang="en" sz="3300" b="0" i="0" u="none" strike="noStrike" cap="none" baseline="0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What</a:t>
            </a:r>
            <a:r>
              <a:rPr lang="en" sz="3300" b="0" i="0" u="none" strike="noStrike" cap="none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 Can You Do?</a:t>
            </a:r>
            <a:endParaRPr lang="en" sz="3300" b="0" i="0" u="none" strike="noStrike" cap="none" baseline="0" dirty="0">
              <a:solidFill>
                <a:schemeClr val="accen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071408" y="1772372"/>
            <a:ext cx="2596895" cy="1563624"/>
          </a:xfrm>
          <a:prstGeom prst="rect">
            <a:avLst/>
          </a:prstGeom>
          <a:solidFill>
            <a:srgbClr val="004080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2400" b="0" i="0" u="none" strike="noStrike" cap="none" baseline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Repeatable </a:t>
            </a:r>
          </a:p>
          <a:p>
            <a:pPr marL="0" marR="0" lvl="0" indent="0" algn="ctr" rtl="0">
              <a:spcBef>
                <a:spcPts val="80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2400" b="0" i="0" u="none" strike="noStrike" cap="none" baseline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and Consistent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body" idx="2"/>
          </p:nvPr>
        </p:nvSpPr>
        <p:spPr>
          <a:xfrm>
            <a:off x="3270369" y="1772372"/>
            <a:ext cx="2596895" cy="1563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2400" b="0" i="0" u="none" strike="noStrike" cap="none" baseline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Deliver Faster</a:t>
            </a:r>
          </a:p>
        </p:txBody>
      </p:sp>
      <p:sp>
        <p:nvSpPr>
          <p:cNvPr id="410" name="Shape 410"/>
          <p:cNvSpPr txBox="1">
            <a:spLocks noGrp="1"/>
          </p:cNvSpPr>
          <p:nvPr>
            <p:ph type="body" idx="3"/>
          </p:nvPr>
        </p:nvSpPr>
        <p:spPr>
          <a:xfrm>
            <a:off x="469331" y="1772372"/>
            <a:ext cx="2596895" cy="15636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34275" tIns="34275" rIns="342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2400" b="0" i="0" u="none" strike="noStrike" cap="none" baseline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Improve Quality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454028" y="140401"/>
            <a:ext cx="8243534" cy="1178237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ctr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" sz="3300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Why Should You Care?</a:t>
            </a:r>
            <a:endParaRPr lang="en" sz="3300" b="0" i="0" u="none" strike="noStrike" cap="none" baseline="0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728348" y="1172785"/>
            <a:ext cx="8141332" cy="37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Noto Symbol"/>
              <a:buChar char="▪"/>
            </a:pPr>
            <a:r>
              <a:rPr lang="en-US" sz="2800" b="0" i="0" u="none" strike="noStrike" cap="none" baseline="0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G</a:t>
            </a: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ulpfile.js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accent1"/>
              </a:buClr>
              <a:buSzPct val="70000"/>
              <a:buFont typeface="Noto Symbol"/>
              <a:buChar char="▪"/>
            </a:pP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Code 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over configuration</a:t>
            </a:r>
          </a:p>
          <a:p>
            <a:pPr marL="228600" marR="0" lvl="0" indent="-228600" algn="l" rtl="0">
              <a:spcBef>
                <a:spcPts val="800"/>
              </a:spcBef>
              <a:buClr>
                <a:schemeClr val="accent1"/>
              </a:buClr>
              <a:buSzPct val="70000"/>
              <a:buFont typeface="Noto Symbol"/>
              <a:buChar char="▪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Stream based</a:t>
            </a:r>
          </a:p>
          <a:p>
            <a:pPr marL="228600" marR="0" lvl="0" indent="-228600" algn="l" rtl="0">
              <a:spcBef>
                <a:spcPts val="800"/>
              </a:spcBef>
              <a:buClr>
                <a:schemeClr val="accent1"/>
              </a:buClr>
              <a:buSzPct val="70000"/>
              <a:buFont typeface="Noto Symbol"/>
              <a:buChar char="▪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1100+ </a:t>
            </a: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plugins</a:t>
            </a:r>
            <a:endParaRPr lang="en" sz="2800" b="0" i="0" u="none" strike="noStrike" cap="none" baseline="0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955964" y="140401"/>
            <a:ext cx="7741598" cy="1178237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ctr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" sz="3300" dirty="0" smtClean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Gulp Overview</a:t>
            </a:r>
            <a:endParaRPr lang="en" sz="3300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title"/>
          </p:nvPr>
        </p:nvSpPr>
        <p:spPr>
          <a:xfrm>
            <a:off x="463176" y="140401"/>
            <a:ext cx="8234387" cy="1178237"/>
          </a:xfrm>
          <a:prstGeom prst="rect">
            <a:avLst/>
          </a:prstGeom>
          <a:noFill/>
          <a:ln>
            <a:noFill/>
          </a:ln>
        </p:spPr>
        <p:txBody>
          <a:bodyPr lIns="0" tIns="32975" rIns="65925" bIns="32975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PT Sans"/>
              <a:buNone/>
            </a:pPr>
            <a:r>
              <a:rPr lang="en" sz="3300" b="0" i="0" u="none" strike="noStrike" cap="none" baseline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Typical Gulp Task</a:t>
            </a:r>
          </a:p>
        </p:txBody>
      </p:sp>
      <p:sp>
        <p:nvSpPr>
          <p:cNvPr id="487" name="Shape 487"/>
          <p:cNvSpPr/>
          <p:nvPr/>
        </p:nvSpPr>
        <p:spPr>
          <a:xfrm>
            <a:off x="2212419" y="3314954"/>
            <a:ext cx="1014901" cy="1014901"/>
          </a:xfrm>
          <a:prstGeom prst="rect">
            <a:avLst/>
          </a:prstGeom>
          <a:solidFill>
            <a:srgbClr val="E2323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100" b="0" i="0" u="none" strike="noStrike" cap="none" baseline="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jshint</a:t>
            </a:r>
            <a:endParaRPr lang="en" sz="2100" b="0" i="0" u="none" strike="noStrike" cap="none" baseline="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3795456" y="3313519"/>
            <a:ext cx="1014901" cy="1014901"/>
          </a:xfrm>
          <a:prstGeom prst="rect">
            <a:avLst/>
          </a:prstGeom>
          <a:solidFill>
            <a:srgbClr val="E2323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100" b="0" i="0" u="none" strike="noStrike" cap="none" baseline="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uglify</a:t>
            </a:r>
            <a:endParaRPr lang="en" sz="2100" b="0" i="0" u="none" strike="noStrike" cap="none" baseline="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5351789" y="3312084"/>
            <a:ext cx="1014901" cy="1014901"/>
          </a:xfrm>
          <a:prstGeom prst="rect">
            <a:avLst/>
          </a:prstGeom>
          <a:solidFill>
            <a:srgbClr val="E2323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100" b="0" i="0" u="none" strike="noStrike" cap="none" baseline="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concat</a:t>
            </a:r>
            <a:endParaRPr lang="en" sz="2100" b="0" i="0" u="none" strike="noStrike" cap="none" baseline="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6457119" y="1915805"/>
            <a:ext cx="1621077" cy="1086122"/>
          </a:xfrm>
          <a:prstGeom prst="flowChartDocument">
            <a:avLst/>
          </a:prstGeom>
          <a:solidFill>
            <a:srgbClr val="E2323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100" b="0" i="0" u="none" strike="noStrike" cap="none" baseline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Dest</a:t>
            </a:r>
          </a:p>
        </p:txBody>
      </p:sp>
      <p:sp>
        <p:nvSpPr>
          <p:cNvPr id="491" name="Shape 491"/>
          <p:cNvSpPr/>
          <p:nvPr/>
        </p:nvSpPr>
        <p:spPr>
          <a:xfrm>
            <a:off x="496000" y="3314954"/>
            <a:ext cx="1342697" cy="1012058"/>
          </a:xfrm>
          <a:prstGeom prst="flowChartInputOutput">
            <a:avLst/>
          </a:prstGeom>
          <a:solidFill>
            <a:srgbClr val="E2323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100" b="0" i="0" u="none" strike="noStrike" cap="none" baseline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Read Files</a:t>
            </a:r>
          </a:p>
        </p:txBody>
      </p:sp>
      <p:sp>
        <p:nvSpPr>
          <p:cNvPr id="492" name="Shape 492"/>
          <p:cNvSpPr/>
          <p:nvPr/>
        </p:nvSpPr>
        <p:spPr>
          <a:xfrm>
            <a:off x="6734485" y="3313520"/>
            <a:ext cx="1342697" cy="1012058"/>
          </a:xfrm>
          <a:prstGeom prst="flowChartInputOutput">
            <a:avLst/>
          </a:prstGeom>
          <a:solidFill>
            <a:srgbClr val="E2323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100" b="0" i="0" u="none" strike="noStrike" cap="none" baseline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Write Files</a:t>
            </a:r>
          </a:p>
        </p:txBody>
      </p:sp>
      <p:cxnSp>
        <p:nvCxnSpPr>
          <p:cNvPr id="493" name="Shape 493"/>
          <p:cNvCxnSpPr/>
          <p:nvPr/>
        </p:nvCxnSpPr>
        <p:spPr>
          <a:xfrm>
            <a:off x="1223210" y="3027947"/>
            <a:ext cx="27989" cy="304811"/>
          </a:xfrm>
          <a:prstGeom prst="straightConnector1">
            <a:avLst/>
          </a:prstGeom>
          <a:noFill/>
          <a:ln w="635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94" name="Shape 494"/>
          <p:cNvCxnSpPr>
            <a:stCxn id="491" idx="5"/>
            <a:endCxn id="487" idx="1"/>
          </p:cNvCxnSpPr>
          <p:nvPr/>
        </p:nvCxnSpPr>
        <p:spPr>
          <a:xfrm>
            <a:off x="1704428" y="3820984"/>
            <a:ext cx="507900" cy="1500"/>
          </a:xfrm>
          <a:prstGeom prst="straightConnector1">
            <a:avLst/>
          </a:prstGeom>
          <a:noFill/>
          <a:ln w="635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95" name="Shape 495"/>
          <p:cNvCxnSpPr>
            <a:stCxn id="487" idx="3"/>
            <a:endCxn id="488" idx="1"/>
          </p:cNvCxnSpPr>
          <p:nvPr/>
        </p:nvCxnSpPr>
        <p:spPr>
          <a:xfrm rot="10800000" flipH="1">
            <a:off x="3227321" y="3820905"/>
            <a:ext cx="568200" cy="1500"/>
          </a:xfrm>
          <a:prstGeom prst="straightConnector1">
            <a:avLst/>
          </a:prstGeom>
          <a:noFill/>
          <a:ln w="635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96" name="Shape 496"/>
          <p:cNvCxnSpPr>
            <a:stCxn id="488" idx="3"/>
            <a:endCxn id="489" idx="1"/>
          </p:cNvCxnSpPr>
          <p:nvPr/>
        </p:nvCxnSpPr>
        <p:spPr>
          <a:xfrm rot="10800000" flipH="1">
            <a:off x="4810358" y="3819470"/>
            <a:ext cx="541500" cy="1500"/>
          </a:xfrm>
          <a:prstGeom prst="straightConnector1">
            <a:avLst/>
          </a:prstGeom>
          <a:noFill/>
          <a:ln w="635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97" name="Shape 497"/>
          <p:cNvCxnSpPr>
            <a:stCxn id="489" idx="3"/>
            <a:endCxn id="492" idx="2"/>
          </p:cNvCxnSpPr>
          <p:nvPr/>
        </p:nvCxnSpPr>
        <p:spPr>
          <a:xfrm>
            <a:off x="6366690" y="3819535"/>
            <a:ext cx="502200" cy="0"/>
          </a:xfrm>
          <a:prstGeom prst="straightConnector1">
            <a:avLst/>
          </a:prstGeom>
          <a:noFill/>
          <a:ln w="635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498" name="Shape 498"/>
          <p:cNvCxnSpPr>
            <a:stCxn id="492" idx="0"/>
          </p:cNvCxnSpPr>
          <p:nvPr/>
        </p:nvCxnSpPr>
        <p:spPr>
          <a:xfrm rot="10800000" flipH="1">
            <a:off x="7540103" y="2867720"/>
            <a:ext cx="9600" cy="445800"/>
          </a:xfrm>
          <a:prstGeom prst="straightConnector1">
            <a:avLst/>
          </a:prstGeom>
          <a:noFill/>
          <a:ln w="63500" cap="flat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00" name="Shape 500"/>
          <p:cNvSpPr/>
          <p:nvPr/>
        </p:nvSpPr>
        <p:spPr>
          <a:xfrm>
            <a:off x="530183" y="1952850"/>
            <a:ext cx="1621077" cy="1086122"/>
          </a:xfrm>
          <a:prstGeom prst="flowChartDocument">
            <a:avLst/>
          </a:prstGeom>
          <a:solidFill>
            <a:srgbClr val="E2323B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2100" b="0" i="0" u="none" strike="noStrike" cap="none" baseline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File System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 txBox="1">
            <a:spLocks noGrp="1"/>
          </p:cNvSpPr>
          <p:nvPr>
            <p:ph type="body" idx="1"/>
          </p:nvPr>
        </p:nvSpPr>
        <p:spPr>
          <a:xfrm>
            <a:off x="3359150" y="1764983"/>
            <a:ext cx="5321300" cy="149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5000" b="0" i="0" u="none" strike="noStrike" cap="none" baseline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Gulp APIs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2"/>
          </p:nvPr>
        </p:nvSpPr>
        <p:spPr>
          <a:xfrm>
            <a:off x="1224368" y="1577873"/>
            <a:ext cx="1508226" cy="15098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Noto Symbol"/>
              <a:buNone/>
            </a:pPr>
            <a:r>
              <a:rPr lang="en" sz="21500" b="0" i="0" u="none" strike="noStrike" cap="none" baseline="0">
                <a:solidFill>
                  <a:schemeClr val="accent1"/>
                </a:solidFill>
                <a:latin typeface="PT Sans"/>
                <a:ea typeface="PT Sans"/>
                <a:cs typeface="PT Sans"/>
                <a:sym typeface="PT Sans"/>
              </a:rPr>
              <a:t>4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uralsight_PowerPoint_Oct_2014">
  <a:themeElements>
    <a:clrScheme name="PLURALSIGHT COLORS">
      <a:dk1>
        <a:srgbClr val="58595B"/>
      </a:dk1>
      <a:lt1>
        <a:srgbClr val="FFFFFF"/>
      </a:lt1>
      <a:dk2>
        <a:srgbClr val="464547"/>
      </a:dk2>
      <a:lt2>
        <a:srgbClr val="FFFFFF"/>
      </a:lt2>
      <a:accent1>
        <a:srgbClr val="F26722"/>
      </a:accent1>
      <a:accent2>
        <a:srgbClr val="548C94"/>
      </a:accent2>
      <a:accent3>
        <a:srgbClr val="66AEBA"/>
      </a:accent3>
      <a:accent4>
        <a:srgbClr val="9CCB42"/>
      </a:accent4>
      <a:accent5>
        <a:srgbClr val="79A14C"/>
      </a:accent5>
      <a:accent6>
        <a:srgbClr val="C8531F"/>
      </a:accent6>
      <a:hlink>
        <a:srgbClr val="548C94"/>
      </a:hlink>
      <a:folHlink>
        <a:srgbClr val="548C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534</Words>
  <Application>Microsoft Office PowerPoint</Application>
  <PresentationFormat>On-screen Show (16:9)</PresentationFormat>
  <Paragraphs>178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Consolas</vt:lpstr>
      <vt:lpstr>Helvetica Neue</vt:lpstr>
      <vt:lpstr>Merriweather Sans</vt:lpstr>
      <vt:lpstr>Noto Symbol</vt:lpstr>
      <vt:lpstr>PT Sans</vt:lpstr>
      <vt:lpstr>Trebuchet MS</vt:lpstr>
      <vt:lpstr>Ubuntu</vt:lpstr>
      <vt:lpstr>biz</vt:lpstr>
      <vt:lpstr>Pluralsight_PowerPoint_Oct_2014</vt:lpstr>
      <vt:lpstr>Gulp   Intro for the .NET Developer</vt:lpstr>
      <vt:lpstr>About Me</vt:lpstr>
      <vt:lpstr>Links</vt:lpstr>
      <vt:lpstr>PowerPoint Presentation</vt:lpstr>
      <vt:lpstr>What Can You Do?</vt:lpstr>
      <vt:lpstr>Why Should You Care?</vt:lpstr>
      <vt:lpstr>Gulp Overview</vt:lpstr>
      <vt:lpstr>Typical Gulp Task</vt:lpstr>
      <vt:lpstr>PowerPoint Presentation</vt:lpstr>
      <vt:lpstr>1. gulp.task ( name [, dep], fn )</vt:lpstr>
      <vt:lpstr>2. gulp.src ( glob [, options] )</vt:lpstr>
      <vt:lpstr>3. gulp.dest ( folder [, options] )</vt:lpstr>
      <vt:lpstr>4. gulp.watch ( glob [, options], tasks )</vt:lpstr>
      <vt:lpstr>PowerPoint Presentation</vt:lpstr>
      <vt:lpstr>Getting Node.js</vt:lpstr>
      <vt:lpstr>Install Gulp and Bower</vt:lpstr>
      <vt:lpstr>Install Gulp Locally</vt:lpstr>
      <vt:lpstr>PowerPoint Presentation</vt:lpstr>
      <vt:lpstr>Demo</vt:lpstr>
      <vt:lpstr>PowerPoint Presentation</vt:lpstr>
      <vt:lpstr>Tasks in Visual Studio</vt:lpstr>
      <vt:lpstr>Task Runner Explorer</vt:lpstr>
      <vt:lpstr>Task Runner Explorer</vt:lpstr>
      <vt:lpstr>Add Custom Bindings</vt:lpstr>
      <vt:lpstr>Demo</vt:lpstr>
      <vt:lpstr>Now You’re a Gulp Expert!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5 (BETA) Workshop</dc:title>
  <dc:creator>James, Justin</dc:creator>
  <cp:lastModifiedBy>James, Justin</cp:lastModifiedBy>
  <cp:revision>111</cp:revision>
  <dcterms:modified xsi:type="dcterms:W3CDTF">2015-06-23T14:00:52Z</dcterms:modified>
</cp:coreProperties>
</file>