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9"/>
  </p:notesMasterIdLst>
  <p:handoutMasterIdLst>
    <p:handoutMasterId r:id="rId120"/>
  </p:handoutMasterIdLst>
  <p:sldIdLst>
    <p:sldId id="256" r:id="rId2"/>
    <p:sldId id="258" r:id="rId3"/>
    <p:sldId id="296" r:id="rId4"/>
    <p:sldId id="299" r:id="rId5"/>
    <p:sldId id="266" r:id="rId6"/>
    <p:sldId id="267" r:id="rId7"/>
    <p:sldId id="268" r:id="rId8"/>
    <p:sldId id="273" r:id="rId9"/>
    <p:sldId id="553" r:id="rId10"/>
    <p:sldId id="278" r:id="rId11"/>
    <p:sldId id="449" r:id="rId12"/>
    <p:sldId id="453" r:id="rId13"/>
    <p:sldId id="568" r:id="rId14"/>
    <p:sldId id="569" r:id="rId15"/>
    <p:sldId id="554" r:id="rId16"/>
    <p:sldId id="613" r:id="rId17"/>
    <p:sldId id="536" r:id="rId18"/>
    <p:sldId id="604" r:id="rId19"/>
    <p:sldId id="605" r:id="rId20"/>
    <p:sldId id="606" r:id="rId21"/>
    <p:sldId id="269" r:id="rId22"/>
    <p:sldId id="338" r:id="rId23"/>
    <p:sldId id="339" r:id="rId24"/>
    <p:sldId id="340" r:id="rId25"/>
    <p:sldId id="341" r:id="rId26"/>
    <p:sldId id="337" r:id="rId27"/>
    <p:sldId id="287" r:id="rId28"/>
    <p:sldId id="614" r:id="rId29"/>
    <p:sldId id="505" r:id="rId30"/>
    <p:sldId id="358" r:id="rId31"/>
    <p:sldId id="275" r:id="rId32"/>
    <p:sldId id="576" r:id="rId33"/>
    <p:sldId id="411" r:id="rId34"/>
    <p:sldId id="574" r:id="rId35"/>
    <p:sldId id="575" r:id="rId36"/>
    <p:sldId id="577" r:id="rId37"/>
    <p:sldId id="454" r:id="rId38"/>
    <p:sldId id="594" r:id="rId39"/>
    <p:sldId id="342" r:id="rId40"/>
    <p:sldId id="423" r:id="rId41"/>
    <p:sldId id="425" r:id="rId42"/>
    <p:sldId id="426" r:id="rId43"/>
    <p:sldId id="460" r:id="rId44"/>
    <p:sldId id="427" r:id="rId45"/>
    <p:sldId id="578" r:id="rId46"/>
    <p:sldId id="308" r:id="rId47"/>
    <p:sldId id="378" r:id="rId48"/>
    <p:sldId id="310" r:id="rId49"/>
    <p:sldId id="311" r:id="rId50"/>
    <p:sldId id="372" r:id="rId51"/>
    <p:sldId id="545" r:id="rId52"/>
    <p:sldId id="549" r:id="rId53"/>
    <p:sldId id="504" r:id="rId54"/>
    <p:sldId id="506" r:id="rId55"/>
    <p:sldId id="507" r:id="rId56"/>
    <p:sldId id="508" r:id="rId57"/>
    <p:sldId id="509" r:id="rId58"/>
    <p:sldId id="510" r:id="rId59"/>
    <p:sldId id="512" r:id="rId60"/>
    <p:sldId id="513" r:id="rId61"/>
    <p:sldId id="515" r:id="rId62"/>
    <p:sldId id="517" r:id="rId63"/>
    <p:sldId id="600" r:id="rId64"/>
    <p:sldId id="529" r:id="rId65"/>
    <p:sldId id="518" r:id="rId66"/>
    <p:sldId id="595" r:id="rId67"/>
    <p:sldId id="519" r:id="rId68"/>
    <p:sldId id="359" r:id="rId69"/>
    <p:sldId id="439" r:id="rId70"/>
    <p:sldId id="440" r:id="rId71"/>
    <p:sldId id="346" r:id="rId72"/>
    <p:sldId id="436" r:id="rId73"/>
    <p:sldId id="446" r:id="rId74"/>
    <p:sldId id="447" r:id="rId75"/>
    <p:sldId id="348" r:id="rId76"/>
    <p:sldId id="420" r:id="rId77"/>
    <p:sldId id="421" r:id="rId78"/>
    <p:sldId id="422" r:id="rId79"/>
    <p:sldId id="601" r:id="rId80"/>
    <p:sldId id="602" r:id="rId81"/>
    <p:sldId id="603" r:id="rId82"/>
    <p:sldId id="262" r:id="rId83"/>
    <p:sldId id="535" r:id="rId84"/>
    <p:sldId id="455" r:id="rId85"/>
    <p:sldId id="596" r:id="rId86"/>
    <p:sldId id="345" r:id="rId87"/>
    <p:sldId id="590" r:id="rId88"/>
    <p:sldId id="593" r:id="rId89"/>
    <p:sldId id="552" r:id="rId90"/>
    <p:sldId id="352" r:id="rId91"/>
    <p:sldId id="354" r:id="rId92"/>
    <p:sldId id="353" r:id="rId93"/>
    <p:sldId id="351" r:id="rId94"/>
    <p:sldId id="609" r:id="rId95"/>
    <p:sldId id="406" r:id="rId96"/>
    <p:sldId id="350" r:id="rId97"/>
    <p:sldId id="608" r:id="rId98"/>
    <p:sldId id="565" r:id="rId99"/>
    <p:sldId id="591" r:id="rId100"/>
    <p:sldId id="396" r:id="rId101"/>
    <p:sldId id="397" r:id="rId102"/>
    <p:sldId id="398" r:id="rId103"/>
    <p:sldId id="400" r:id="rId104"/>
    <p:sldId id="562" r:id="rId105"/>
    <p:sldId id="592" r:id="rId106"/>
    <p:sldId id="563" r:id="rId107"/>
    <p:sldId id="328" r:id="rId108"/>
    <p:sldId id="597" r:id="rId109"/>
    <p:sldId id="598" r:id="rId110"/>
    <p:sldId id="283" r:id="rId111"/>
    <p:sldId id="395" r:id="rId112"/>
    <p:sldId id="533" r:id="rId113"/>
    <p:sldId id="534" r:id="rId114"/>
    <p:sldId id="586" r:id="rId115"/>
    <p:sldId id="448" r:id="rId116"/>
    <p:sldId id="301" r:id="rId117"/>
    <p:sldId id="257" r:id="rId118"/>
  </p:sldIdLst>
  <p:sldSz cx="12192000" cy="6858000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8BD10A61-8C54-4A47-88DB-E2B399035C83}">
          <p14:sldIdLst>
            <p14:sldId id="256"/>
            <p14:sldId id="258"/>
            <p14:sldId id="296"/>
            <p14:sldId id="299"/>
            <p14:sldId id="266"/>
            <p14:sldId id="267"/>
            <p14:sldId id="268"/>
            <p14:sldId id="273"/>
            <p14:sldId id="553"/>
            <p14:sldId id="278"/>
            <p14:sldId id="449"/>
            <p14:sldId id="453"/>
            <p14:sldId id="568"/>
            <p14:sldId id="569"/>
            <p14:sldId id="554"/>
            <p14:sldId id="613"/>
            <p14:sldId id="536"/>
            <p14:sldId id="604"/>
            <p14:sldId id="605"/>
            <p14:sldId id="606"/>
          </p14:sldIdLst>
        </p14:section>
        <p14:section name="Punch Line" id="{1527D7A2-2784-4137-A086-2D036217C82C}">
          <p14:sldIdLst>
            <p14:sldId id="269"/>
            <p14:sldId id="338"/>
            <p14:sldId id="339"/>
            <p14:sldId id="340"/>
            <p14:sldId id="341"/>
          </p14:sldIdLst>
        </p14:section>
        <p14:section name="1. Tell Story" id="{ACDCAD97-24B2-45DC-8A09-FE3B9D7F09D9}">
          <p14:sldIdLst>
            <p14:sldId id="337"/>
            <p14:sldId id="287"/>
            <p14:sldId id="614"/>
            <p14:sldId id="505"/>
            <p14:sldId id="358"/>
            <p14:sldId id="275"/>
            <p14:sldId id="576"/>
            <p14:sldId id="411"/>
            <p14:sldId id="574"/>
            <p14:sldId id="575"/>
            <p14:sldId id="577"/>
            <p14:sldId id="454"/>
            <p14:sldId id="594"/>
          </p14:sldIdLst>
        </p14:section>
        <p14:section name="2. Write Presentation" id="{001AF80E-CEA8-4063-8D51-F422A71A4E26}">
          <p14:sldIdLst>
            <p14:sldId id="342"/>
            <p14:sldId id="423"/>
            <p14:sldId id="425"/>
            <p14:sldId id="426"/>
            <p14:sldId id="460"/>
            <p14:sldId id="427"/>
            <p14:sldId id="578"/>
            <p14:sldId id="308"/>
            <p14:sldId id="378"/>
            <p14:sldId id="310"/>
            <p14:sldId id="311"/>
            <p14:sldId id="372"/>
            <p14:sldId id="545"/>
            <p14:sldId id="549"/>
            <p14:sldId id="504"/>
            <p14:sldId id="506"/>
            <p14:sldId id="507"/>
            <p14:sldId id="508"/>
            <p14:sldId id="509"/>
            <p14:sldId id="510"/>
            <p14:sldId id="512"/>
            <p14:sldId id="513"/>
            <p14:sldId id="515"/>
            <p14:sldId id="517"/>
            <p14:sldId id="600"/>
            <p14:sldId id="529"/>
            <p14:sldId id="518"/>
            <p14:sldId id="595"/>
          </p14:sldIdLst>
        </p14:section>
        <p14:section name="3. Practice" id="{29BA8A1B-CA74-46FA-A04F-342D152E930E}">
          <p14:sldIdLst>
            <p14:sldId id="519"/>
            <p14:sldId id="359"/>
            <p14:sldId id="439"/>
            <p14:sldId id="440"/>
            <p14:sldId id="346"/>
            <p14:sldId id="436"/>
            <p14:sldId id="446"/>
            <p14:sldId id="447"/>
            <p14:sldId id="348"/>
            <p14:sldId id="420"/>
            <p14:sldId id="421"/>
            <p14:sldId id="422"/>
            <p14:sldId id="601"/>
            <p14:sldId id="602"/>
            <p14:sldId id="603"/>
            <p14:sldId id="262"/>
            <p14:sldId id="535"/>
            <p14:sldId id="455"/>
            <p14:sldId id="596"/>
          </p14:sldIdLst>
        </p14:section>
        <p14:section name="4. Delivery" id="{B0F20195-D64B-4BCE-A7FB-7C0148705E19}">
          <p14:sldIdLst>
            <p14:sldId id="345"/>
            <p14:sldId id="590"/>
            <p14:sldId id="593"/>
            <p14:sldId id="552"/>
            <p14:sldId id="352"/>
            <p14:sldId id="354"/>
            <p14:sldId id="353"/>
            <p14:sldId id="351"/>
            <p14:sldId id="609"/>
            <p14:sldId id="406"/>
            <p14:sldId id="350"/>
            <p14:sldId id="608"/>
            <p14:sldId id="565"/>
            <p14:sldId id="591"/>
            <p14:sldId id="396"/>
            <p14:sldId id="397"/>
            <p14:sldId id="398"/>
            <p14:sldId id="400"/>
            <p14:sldId id="562"/>
            <p14:sldId id="592"/>
            <p14:sldId id="563"/>
            <p14:sldId id="328"/>
            <p14:sldId id="597"/>
          </p14:sldIdLst>
        </p14:section>
        <p14:section name="Closing" id="{95EF982E-2DE4-4E52-B8CF-C276325A9D90}">
          <p14:sldIdLst>
            <p14:sldId id="598"/>
            <p14:sldId id="283"/>
            <p14:sldId id="395"/>
            <p14:sldId id="533"/>
            <p14:sldId id="534"/>
            <p14:sldId id="586"/>
            <p14:sldId id="448"/>
            <p14:sldId id="301"/>
            <p14:sldId id="257"/>
          </p14:sldIdLst>
        </p14:section>
        <p14:section name="Quotes" id="{4B776BAE-B994-43EB-9C18-3BD0882DE3C0}">
          <p14:sldIdLst/>
        </p14:section>
        <p14:section name="Backup" id="{6FA31769-FE4F-4713-BE74-4530A49443A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29" autoAdjust="0"/>
    <p:restoredTop sz="95280" autoAdjust="0"/>
  </p:normalViewPr>
  <p:slideViewPr>
    <p:cSldViewPr snapToGrid="0">
      <p:cViewPr varScale="1">
        <p:scale>
          <a:sx n="126" d="100"/>
          <a:sy n="126" d="100"/>
        </p:scale>
        <p:origin x="366" y="150"/>
      </p:cViewPr>
      <p:guideLst/>
    </p:cSldViewPr>
  </p:slideViewPr>
  <p:outlineViewPr>
    <p:cViewPr>
      <p:scale>
        <a:sx n="20" d="100"/>
        <a:sy n="20" d="100"/>
      </p:scale>
      <p:origin x="0" y="-16685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70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64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64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0D9BE-5B49-4086-A058-51989610B6C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6"/>
            <a:ext cx="4160937" cy="3664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6"/>
            <a:ext cx="4160937" cy="3664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9757B-AC7E-427E-B519-2BBFA702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587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38FB9B0-FD77-4BCE-B0E8-63E983504481}" type="datetimeFigureOut">
              <a:rPr lang="en-US" smtClean="0"/>
              <a:t>10/14/2017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36BAA8-4299-45B5-8AB6-71C4E2DA8D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6472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6BAA8-4299-45B5-8AB6-71C4E2DA8D6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45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300" dirty="0"/>
              <a:t>Why is a purpose, a cause or a belief.   The Why is about our contribution to impact and serve others. The Why inspires us. </a:t>
            </a:r>
          </a:p>
          <a:p>
            <a:endParaRPr lang="en-US" sz="1300" dirty="0"/>
          </a:p>
          <a:p>
            <a:r>
              <a:rPr lang="en-US" sz="1300" dirty="0"/>
              <a:t>WHY is not about making money.  That’s a result.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66612">
              <a:defRPr/>
            </a:pPr>
            <a:fld id="{157125F6-CA9B-8B47-9344-DC4B29897284}" type="slidenum">
              <a:rPr lang="en-US" sz="1900" kern="0">
                <a:solidFill>
                  <a:sysClr val="windowText" lastClr="000000"/>
                </a:solidFill>
              </a:rPr>
              <a:pPr defTabSz="966612">
                <a:defRPr/>
              </a:pPr>
              <a:t>36</a:t>
            </a:fld>
            <a:endParaRPr lang="en-US" sz="19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180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6BAA8-4299-45B5-8AB6-71C4E2DA8D6C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79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item per branch</a:t>
            </a:r>
          </a:p>
          <a:p>
            <a:r>
              <a:rPr lang="en-US" dirty="0"/>
              <a:t>Easy to rearrange</a:t>
            </a:r>
          </a:p>
          <a:p>
            <a:r>
              <a:rPr lang="en-US" dirty="0"/>
              <a:t>Not</a:t>
            </a:r>
            <a:r>
              <a:rPr lang="en-US" baseline="0" dirty="0"/>
              <a:t> worried about slide design</a:t>
            </a:r>
          </a:p>
          <a:p>
            <a:r>
              <a:rPr lang="en-US" baseline="0" dirty="0"/>
              <a:t>Allows you to focus on the 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6BAA8-4299-45B5-8AB6-71C4E2DA8D6C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78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6BAA8-4299-45B5-8AB6-71C4E2DA8D6C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58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https://media.licdn.com/mpr/mpr/AAEAAQAAAAAAAAZ5AAAAJDcyNjRhOWEzLTYzMDktNGJiZC05YTcwLTg5MzkyNjJiNTdkZg.jpg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E73-35EE-41FB-8DEB-BA1C28FB98A6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6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44B1D4-63DB-514D-99AA-086E2EBFDFE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800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Camtasia</a:t>
            </a:r>
          </a:p>
          <a:p>
            <a:r>
              <a:rPr lang="en-US" dirty="0"/>
              <a:t>Google hangouts</a:t>
            </a:r>
          </a:p>
          <a:p>
            <a:r>
              <a:rPr lang="en-US" dirty="0"/>
              <a:t>Cell</a:t>
            </a:r>
            <a:r>
              <a:rPr lang="en-US" baseline="0" dirty="0"/>
              <a:t> Phone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6BAA8-4299-45B5-8AB6-71C4E2DA8D6C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39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emotions,</a:t>
            </a:r>
            <a:r>
              <a:rPr lang="en-US" baseline="0" dirty="0">
                <a:solidFill>
                  <a:srgbClr val="FF0000"/>
                </a:solidFill>
              </a:rPr>
              <a:t> meaning and application of the words is </a:t>
            </a:r>
            <a:r>
              <a:rPr lang="en-US" dirty="0">
                <a:solidFill>
                  <a:srgbClr val="FF0000"/>
                </a:solidFill>
              </a:rPr>
              <a:t>what causes the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reaction</a:t>
            </a:r>
            <a:r>
              <a:rPr lang="en-US" baseline="0" dirty="0">
                <a:solidFill>
                  <a:srgbClr val="FF0000"/>
                </a:solidFill>
              </a:rPr>
              <a:t> in the listener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6BAA8-4299-45B5-8AB6-71C4E2DA8D6C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989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6BAA8-4299-45B5-8AB6-71C4E2DA8D6C}" type="slidenum">
              <a:rPr lang="en-US" smtClean="0"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4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en-US" dirty="0"/>
              <a:t>Benefits have been awesome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6BAA8-4299-45B5-8AB6-71C4E2DA8D6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58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7 states and Norway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6BAA8-4299-45B5-8AB6-71C4E2DA8D6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14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 for the eye (to be read) is different from language for the ear (to be heard)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6BAA8-4299-45B5-8AB6-71C4E2DA8D6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73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verify the structure is close to matching the way you would  say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6BAA8-4299-45B5-8AB6-71C4E2DA8D6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95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6BAA8-4299-45B5-8AB6-71C4E2DA8D6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30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300" dirty="0"/>
              <a:t>Why is it that some leaders and organizations are able to inspire greater loyalty and engagement among their </a:t>
            </a:r>
          </a:p>
          <a:p>
            <a:r>
              <a:rPr lang="en-US" sz="1300" dirty="0"/>
              <a:t>customers and employees alike? How are they are able to achieve and sustain inordinate amounts of success for years on end?</a:t>
            </a:r>
          </a:p>
          <a:p>
            <a:endParaRPr lang="en-US" sz="1300" dirty="0"/>
          </a:p>
          <a:p>
            <a:r>
              <a:rPr lang="en-US" sz="1300" dirty="0"/>
              <a:t>Whether they realize it or not, all great and inspiring leaders and organizations think, act and communicate in the same way... and it is the complete opposite from everyone else. </a:t>
            </a:r>
          </a:p>
          <a:p>
            <a:endParaRPr lang="en-US" sz="1300" dirty="0"/>
          </a:p>
          <a:p>
            <a:r>
              <a:rPr lang="en-US" sz="1300" dirty="0"/>
              <a:t>Every single organization on the planet, even our own </a:t>
            </a:r>
          </a:p>
          <a:p>
            <a:r>
              <a:rPr lang="en-US" sz="1300" dirty="0"/>
              <a:t>careers, function on three levels: </a:t>
            </a:r>
          </a:p>
          <a:p>
            <a:r>
              <a:rPr lang="en-US" sz="1300" dirty="0"/>
              <a:t>1. What we do</a:t>
            </a:r>
          </a:p>
          <a:p>
            <a:r>
              <a:rPr lang="en-US" sz="1300" dirty="0"/>
              <a:t>2. How we do it, and </a:t>
            </a:r>
          </a:p>
          <a:p>
            <a:r>
              <a:rPr lang="pl-PL" sz="1300" dirty="0"/>
              <a:t>3. Why we do it. </a:t>
            </a:r>
          </a:p>
          <a:p>
            <a:endParaRPr lang="pl-PL" sz="1300" dirty="0"/>
          </a:p>
          <a:p>
            <a:r>
              <a:rPr lang="pl-PL" sz="1300" dirty="0"/>
              <a:t>When those three pieces are aligned, it gives us a filter through which to make decisions. It provides a </a:t>
            </a:r>
          </a:p>
          <a:p>
            <a:r>
              <a:rPr lang="pl-PL" sz="1300" dirty="0"/>
              <a:t>foundation for innovation and for building trust. When all three pieces are in balance, others will say, with </a:t>
            </a:r>
          </a:p>
          <a:p>
            <a:r>
              <a:rPr lang="pl-PL" sz="1300" dirty="0"/>
              <a:t>absolute clarity and certainty, “We know who you are,” “We know what you stand for.” </a:t>
            </a:r>
          </a:p>
          <a:p>
            <a:endParaRPr lang="pl-PL" sz="1300" dirty="0"/>
          </a:p>
          <a:p>
            <a:r>
              <a:rPr lang="pl-PL" sz="1300" dirty="0"/>
              <a:t>This simple idea is The Golden Circle. It is a concept discovered by optimist and author Simon Sinek.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66612">
              <a:defRPr/>
            </a:pPr>
            <a:fld id="{157125F6-CA9B-8B47-9344-DC4B29897284}" type="slidenum">
              <a:rPr lang="en-US" sz="1900" kern="0">
                <a:solidFill>
                  <a:sysClr val="windowText" lastClr="000000"/>
                </a:solidFill>
              </a:rPr>
              <a:pPr defTabSz="966612">
                <a:defRPr/>
              </a:pPr>
              <a:t>33</a:t>
            </a:fld>
            <a:endParaRPr lang="en-US" sz="19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003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300" dirty="0"/>
              <a:t>Every organization and individual knows What they do. </a:t>
            </a:r>
          </a:p>
          <a:p>
            <a:r>
              <a:rPr lang="en-US" sz="1300" dirty="0"/>
              <a:t>For an organization, these are the products they sell or the services they offer. For an individual, it is their job title or roles.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66612">
              <a:defRPr/>
            </a:pPr>
            <a:fld id="{157125F6-CA9B-8B47-9344-DC4B29897284}" type="slidenum">
              <a:rPr lang="en-US" sz="1900" kern="0">
                <a:solidFill>
                  <a:sysClr val="windowText" lastClr="000000"/>
                </a:solidFill>
              </a:rPr>
              <a:pPr defTabSz="966612">
                <a:defRPr/>
              </a:pPr>
              <a:t>34</a:t>
            </a:fld>
            <a:endParaRPr lang="en-US" sz="19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622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sz="1300" dirty="0"/>
              <a:t>Some know HOW they do what they do.  These are the things that make them special or set them apart.   The Hows are their strengths, values or guiding principles. </a:t>
            </a:r>
            <a:endParaRPr lang="en-US" sz="19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66612">
              <a:defRPr/>
            </a:pPr>
            <a:fld id="{157125F6-CA9B-8B47-9344-DC4B29897284}" type="slidenum">
              <a:rPr lang="en-US" sz="1900" kern="0">
                <a:solidFill>
                  <a:sysClr val="windowText" lastClr="000000"/>
                </a:solidFill>
              </a:rPr>
              <a:pPr defTabSz="966612">
                <a:defRPr/>
              </a:pPr>
              <a:t>35</a:t>
            </a:fld>
            <a:endParaRPr lang="en-US" sz="19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84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inear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dmoyle\AppData\Local\Microsoft\Windows\Temporary Internet Files\Content.Outlook\7IW2LFDH\AdobeStock_91802689 (2).jpe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278902"/>
            <a:ext cx="12192000" cy="713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7484" y="1091682"/>
            <a:ext cx="6470357" cy="3320347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000" b="0" spc="0" baseline="0">
                <a:solidFill>
                  <a:schemeClr val="bg1">
                    <a:alpha val="90000"/>
                  </a:schemeClr>
                </a:solidFill>
                <a:latin typeface="Conformity" panose="00000400000000000000" pitchFamily="2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80pt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6470357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800" b="0" i="0" baseline="0">
                <a:solidFill>
                  <a:schemeClr val="accent3"/>
                </a:solidFill>
                <a:latin typeface="Conformity" panose="00000400000000000000" pitchFamily="2" charset="0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28pt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326805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tx2">
                    <a:alpha val="90000"/>
                  </a:schemeClr>
                </a:solidFill>
                <a:latin typeface="Conformity" panose="00000400000000000000" pitchFamily="2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2"/>
                </a:solidFill>
                <a:latin typeface="Conformity" panose="00000400000000000000" pitchFamily="2" charset="0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Conformity" panose="00000400000000000000" pitchFamily="2" charset="0"/>
              </a:defRPr>
            </a:lvl1pPr>
          </a:lstStyle>
          <a:p>
            <a:fld id="{8D51CC24-2519-416D-A6B3-50ED5FB0C5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6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sdmoyle\AppData\Local\Microsoft\Windows\Temporary Internet Files\Content.Outlook\7IW2LFDH\AdobeStock_91802689 (2).jpe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278902"/>
            <a:ext cx="12192000" cy="713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267339"/>
            <a:ext cx="6633071" cy="1812179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Conformity" panose="00000400000000000000" pitchFamily="2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6633071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i="0" baseline="0">
                <a:solidFill>
                  <a:srgbClr val="F3D54E"/>
                </a:solidFill>
                <a:latin typeface="Conformity" panose="00000400000000000000" pitchFamily="2" charset="0"/>
                <a:cs typeface="Intel Cle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27589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ection Break No Bu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" y="-278902"/>
            <a:ext cx="12191151" cy="713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267339"/>
            <a:ext cx="11184713" cy="1812179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Conformity" panose="00000400000000000000" pitchFamily="2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11184713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i="0" baseline="0">
                <a:solidFill>
                  <a:srgbClr val="F3D54E"/>
                </a:solidFill>
                <a:latin typeface="Conformity" panose="00000400000000000000" pitchFamily="2" charset="0"/>
                <a:cs typeface="Intel Cle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5954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297984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5333" b="0" baseline="0">
                <a:solidFill>
                  <a:schemeClr val="accent2"/>
                </a:solidFill>
                <a:latin typeface="Conformity" panose="00000400000000000000" pitchFamily="2" charset="0"/>
                <a:ea typeface="Intel Clear"/>
                <a:cs typeface="Intel Cle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Conformity" panose="00000400000000000000" pitchFamily="2" charset="0"/>
              </a:defRPr>
            </a:lvl1pPr>
          </a:lstStyle>
          <a:p>
            <a:fld id="{8D51CC24-2519-416D-A6B3-50ED5FB0C5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146905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333" b="0" cap="none" spc="0" baseline="0">
                <a:solidFill>
                  <a:schemeClr val="tx2"/>
                </a:solidFill>
                <a:latin typeface="Conformity" panose="00000400000000000000" pitchFamily="2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1523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Conformity" panose="00000400000000000000" pitchFamily="2" charset="0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598523" y="6411359"/>
            <a:ext cx="456440" cy="365125"/>
          </a:xfrm>
        </p:spPr>
        <p:txBody>
          <a:bodyPr/>
          <a:lstStyle/>
          <a:p>
            <a:fld id="{8D51CC24-2519-416D-A6B3-50ED5FB0C5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7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ck Cover Radial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6577" y="2500173"/>
            <a:ext cx="2811727" cy="185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1CC24-2519-416D-A6B3-50ED5FB0C5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8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Conformity" panose="00000400000000000000" pitchFamily="2" charset="0"/>
                <a:ea typeface="Conformity" panose="00000400000000000000" pitchFamily="2" charset="0"/>
                <a:cs typeface="Conformity" panose="00000400000000000000" pitchFamily="2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Conformity" panose="00000400000000000000" pitchFamily="2" charset="0"/>
                <a:ea typeface="Conformity" panose="00000400000000000000" pitchFamily="2" charset="0"/>
                <a:cs typeface="Conformity" panose="00000400000000000000" pitchFamily="2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595430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Conformity" panose="00000400000000000000" pitchFamily="2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Conformity" panose="00000400000000000000" pitchFamily="2" charset="0"/>
                <a:ea typeface="Conformity" panose="00000400000000000000" pitchFamily="2" charset="0"/>
                <a:cs typeface="Conformity" panose="00000400000000000000" pitchFamily="2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Conformity" panose="00000400000000000000" pitchFamily="2" charset="0"/>
                <a:ea typeface="Conformity" panose="00000400000000000000" pitchFamily="2" charset="0"/>
                <a:cs typeface="Conformity" panose="00000400000000000000" pitchFamily="2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Conformity" panose="00000400000000000000" pitchFamily="2" charset="0"/>
                <a:ea typeface="Conformity" panose="00000400000000000000" pitchFamily="2" charset="0"/>
                <a:cs typeface="Conformity" panose="00000400000000000000" pitchFamily="2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Conformity" panose="00000400000000000000" pitchFamily="2" charset="0"/>
                <a:ea typeface="Conformity" panose="00000400000000000000" pitchFamily="2" charset="0"/>
                <a:cs typeface="Conformity" panose="00000400000000000000" pitchFamily="2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Conformity" panose="00000400000000000000" pitchFamily="2" charset="0"/>
                <a:ea typeface="Conformity" panose="00000400000000000000" pitchFamily="2" charset="0"/>
                <a:cs typeface="Conformity" panose="00000400000000000000" pitchFamily="2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Conformity" panose="00000400000000000000" pitchFamily="2" charset="0"/>
                <a:ea typeface="Conformity" panose="00000400000000000000" pitchFamily="2" charset="0"/>
                <a:cs typeface="Conformity" panose="00000400000000000000" pitchFamily="2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>
                <a:latin typeface="Conformity" panose="00000400000000000000" pitchFamily="2" charset="0"/>
              </a:defRPr>
            </a:lvl1pPr>
          </a:lstStyle>
          <a:p>
            <a:fld id="{8D51CC24-2519-416D-A6B3-50ED5FB0C5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Conformity" panose="00000400000000000000" pitchFamily="2" charset="0"/>
                <a:ea typeface="Conformity" panose="00000400000000000000" pitchFamily="2" charset="0"/>
                <a:cs typeface="Conformity" panose="00000400000000000000" pitchFamily="2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Conformity" panose="00000400000000000000" pitchFamily="2" charset="0"/>
                <a:ea typeface="Conformity" panose="00000400000000000000" pitchFamily="2" charset="0"/>
                <a:cs typeface="Conformity" panose="00000400000000000000" pitchFamily="2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Conformity" panose="00000400000000000000" pitchFamily="2" charset="0"/>
                <a:ea typeface="Conformity" panose="00000400000000000000" pitchFamily="2" charset="0"/>
                <a:cs typeface="Conformity" panose="00000400000000000000" pitchFamily="2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Conformity" panose="00000400000000000000" pitchFamily="2" charset="0"/>
                <a:ea typeface="Conformity" panose="00000400000000000000" pitchFamily="2" charset="0"/>
                <a:cs typeface="Conformity" panose="00000400000000000000" pitchFamily="2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Conformity" panose="00000400000000000000" pitchFamily="2" charset="0"/>
                <a:ea typeface="Conformity" panose="00000400000000000000" pitchFamily="2" charset="0"/>
                <a:cs typeface="Conformity" panose="00000400000000000000" pitchFamily="2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Conformity" panose="00000400000000000000" pitchFamily="2" charset="0"/>
                <a:ea typeface="Conformity" panose="00000400000000000000" pitchFamily="2" charset="0"/>
                <a:cs typeface="Conformity" panose="00000400000000000000" pitchFamily="2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Conformity" panose="00000400000000000000" pitchFamily="2" charset="0"/>
                <a:ea typeface="Conformity" panose="00000400000000000000" pitchFamily="2" charset="0"/>
                <a:cs typeface="Conformity" panose="00000400000000000000" pitchFamily="2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Conformity" panose="00000400000000000000" pitchFamily="2" charset="0"/>
                <a:ea typeface="Conformity" panose="00000400000000000000" pitchFamily="2" charset="0"/>
                <a:cs typeface="Conformity" panose="00000400000000000000" pitchFamily="2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Conformity" panose="00000400000000000000" pitchFamily="2" charset="0"/>
                <a:ea typeface="Conformity" panose="00000400000000000000" pitchFamily="2" charset="0"/>
                <a:cs typeface="Conformity" panose="00000400000000000000" pitchFamily="2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Conformity" panose="00000400000000000000" pitchFamily="2" charset="0"/>
                <a:ea typeface="Conformity" panose="00000400000000000000" pitchFamily="2" charset="0"/>
                <a:cs typeface="Conformity" panose="00000400000000000000" pitchFamily="2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Conformity" panose="00000400000000000000" pitchFamily="2" charset="0"/>
                <a:ea typeface="Conformity" panose="00000400000000000000" pitchFamily="2" charset="0"/>
                <a:cs typeface="Conformity" panose="00000400000000000000" pitchFamily="2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Conformity" panose="00000400000000000000" pitchFamily="2" charset="0"/>
                <a:ea typeface="Conformity" panose="00000400000000000000" pitchFamily="2" charset="0"/>
                <a:cs typeface="Conformity" panose="00000400000000000000" pitchFamily="2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546445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Conformity" panose="00000400000000000000" pitchFamily="2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latin typeface="Conformity" panose="00000400000000000000" pitchFamily="2" charset="0"/>
              </a:defRPr>
            </a:lvl1pPr>
          </a:lstStyle>
          <a:p>
            <a:fld id="{8D51CC24-2519-416D-A6B3-50ED5FB0C5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3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rgbClr val="4C515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635500" cy="63186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duotone>
              <a:prstClr val="black"/>
              <a:srgbClr val="324F6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" y="0"/>
            <a:ext cx="4635500" cy="63186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Conformity" panose="00000400000000000000" pitchFamily="2" charset="0"/>
                <a:ea typeface="Gotham Light" charset="0"/>
                <a:cs typeface="Gotham Light" charset="0"/>
              </a:rPr>
              <a:t>CODING TIME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  <a:latin typeface="Conformity" panose="00000400000000000000" pitchFamily="2" charset="0"/>
              </a:defRPr>
            </a:lvl1pPr>
            <a:lvl2pPr algn="l">
              <a:defRPr sz="2400" b="0" i="0">
                <a:solidFill>
                  <a:schemeClr val="accent2"/>
                </a:solidFill>
                <a:latin typeface="Conformity" panose="00000400000000000000" pitchFamily="2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Conformity" panose="00000400000000000000" pitchFamily="2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Conformity" panose="00000400000000000000" pitchFamily="2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Conformity" panose="00000400000000000000" pitchFamily="2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latin typeface="Conformity" panose="00000400000000000000" pitchFamily="2" charset="0"/>
              </a:defRPr>
            </a:lvl1pPr>
          </a:lstStyle>
          <a:p>
            <a:fld id="{8D51CC24-2519-416D-A6B3-50ED5FB0C5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6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Conformity" panose="00000400000000000000" pitchFamily="2" charset="0"/>
                <a:ea typeface="Conformity" panose="00000400000000000000" pitchFamily="2" charset="0"/>
                <a:cs typeface="Conformity" panose="00000400000000000000" pitchFamily="2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Conformity" panose="00000400000000000000" pitchFamily="2" charset="0"/>
                <a:ea typeface="Conformity" panose="00000400000000000000" pitchFamily="2" charset="0"/>
                <a:cs typeface="Conformity" panose="00000400000000000000" pitchFamily="2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algn="ctr">
              <a:spcBef>
                <a:spcPts val="600"/>
              </a:spcBef>
              <a:defRPr sz="2000" b="0" i="0">
                <a:latin typeface="Conformity" panose="00000400000000000000" pitchFamily="2" charset="0"/>
                <a:ea typeface="Conformity" panose="00000400000000000000" pitchFamily="2" charset="0"/>
                <a:cs typeface="Conformity" panose="00000400000000000000" pitchFamily="2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Conformity" panose="00000400000000000000" pitchFamily="2" charset="0"/>
                <a:ea typeface="Conformity" panose="00000400000000000000" pitchFamily="2" charset="0"/>
                <a:cs typeface="Conformity" panose="00000400000000000000" pitchFamily="2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579102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Conformity" panose="00000400000000000000" pitchFamily="2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Conformity" panose="00000400000000000000" pitchFamily="2" charset="0"/>
              </a:defRPr>
            </a:lvl1pPr>
          </a:lstStyle>
          <a:p>
            <a:fld id="{8D51CC24-2519-416D-A6B3-50ED5FB0C5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099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no lightbu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" y="-278902"/>
            <a:ext cx="12191151" cy="713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7484" y="1091682"/>
            <a:ext cx="11160963" cy="3320347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000" b="0" spc="0" baseline="0">
                <a:solidFill>
                  <a:schemeClr val="bg1">
                    <a:alpha val="90000"/>
                  </a:schemeClr>
                </a:solidFill>
                <a:latin typeface="Conformity" panose="00000400000000000000" pitchFamily="2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80pt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1116096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800" b="0" i="0" baseline="0">
                <a:solidFill>
                  <a:schemeClr val="accent3"/>
                </a:solidFill>
                <a:latin typeface="Conformity" panose="00000400000000000000" pitchFamily="2" charset="0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28pt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328980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Conformity" panose="00000400000000000000" pitchFamily="2" charset="0"/>
                <a:ea typeface="Conformity" panose="00000400000000000000" pitchFamily="2" charset="0"/>
                <a:cs typeface="Conformity" panose="00000400000000000000" pitchFamily="2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Conformity" panose="00000400000000000000" pitchFamily="2" charset="0"/>
                <a:ea typeface="Conformity" panose="00000400000000000000" pitchFamily="2" charset="0"/>
                <a:cs typeface="Conformity" panose="00000400000000000000" pitchFamily="2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546445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Conformity" panose="00000400000000000000" pitchFamily="2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formity" panose="00000400000000000000" pitchFamily="2" charset="0"/>
              </a:defRPr>
            </a:lvl1pPr>
          </a:lstStyle>
          <a:p>
            <a:fld id="{8D51CC24-2519-416D-A6B3-50ED5FB0C5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0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Conformity" panose="00000400000000000000" pitchFamily="2" charset="0"/>
                <a:ea typeface="Conformity" panose="00000400000000000000" pitchFamily="2" charset="0"/>
                <a:cs typeface="Conformity" panose="00000400000000000000" pitchFamily="2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Conformity" panose="00000400000000000000" pitchFamily="2" charset="0"/>
                <a:ea typeface="Conformity" panose="00000400000000000000" pitchFamily="2" charset="0"/>
                <a:cs typeface="Conformity" panose="00000400000000000000" pitchFamily="2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Conformity" panose="00000400000000000000" pitchFamily="2" charset="0"/>
                <a:ea typeface="Conformity" panose="00000400000000000000" pitchFamily="2" charset="0"/>
                <a:cs typeface="Conformity" panose="00000400000000000000" pitchFamily="2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587266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Conformity" panose="00000400000000000000" pitchFamily="2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latin typeface="Conformity" panose="00000400000000000000" pitchFamily="2" charset="0"/>
              </a:defRPr>
            </a:lvl1pPr>
          </a:lstStyle>
          <a:p>
            <a:fld id="{8D51CC24-2519-416D-A6B3-50ED5FB0C5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7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Conformity" panose="00000400000000000000" pitchFamily="2" charset="0"/>
                <a:ea typeface="Conformity" panose="00000400000000000000" pitchFamily="2" charset="0"/>
                <a:cs typeface="Conformity" panose="00000400000000000000" pitchFamily="2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Conformity" panose="00000400000000000000" pitchFamily="2" charset="0"/>
                <a:ea typeface="Conformity" panose="00000400000000000000" pitchFamily="2" charset="0"/>
                <a:cs typeface="Conformity" panose="00000400000000000000" pitchFamily="2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Conformity" panose="00000400000000000000" pitchFamily="2" charset="0"/>
                <a:ea typeface="Conformity" panose="00000400000000000000" pitchFamily="2" charset="0"/>
                <a:cs typeface="Conformity" panose="00000400000000000000" pitchFamily="2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Conformity" panose="00000400000000000000" pitchFamily="2" charset="0"/>
                <a:ea typeface="Conformity" panose="00000400000000000000" pitchFamily="2" charset="0"/>
                <a:cs typeface="Conformity" panose="00000400000000000000" pitchFamily="2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Conformity" panose="00000400000000000000" pitchFamily="2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Conformity" panose="00000400000000000000" pitchFamily="2" charset="0"/>
              </a:defRPr>
            </a:lvl1pPr>
          </a:lstStyle>
          <a:p>
            <a:fld id="{8D51CC24-2519-416D-A6B3-50ED5FB0C5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5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51CC24-2519-416D-A6B3-50ED5FB0C5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8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Conformity" panose="00000400000000000000" pitchFamily="2" charset="0"/>
                <a:ea typeface="Conformity" panose="00000400000000000000" pitchFamily="2" charset="0"/>
                <a:cs typeface="Conformity" panose="00000400000000000000" pitchFamily="2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Conformity" panose="00000400000000000000" pitchFamily="2" charset="0"/>
                <a:ea typeface="Conformity" panose="00000400000000000000" pitchFamily="2" charset="0"/>
                <a:cs typeface="Conformity" panose="00000400000000000000" pitchFamily="2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Conformity" panose="00000400000000000000" pitchFamily="2" charset="0"/>
                <a:ea typeface="Conformity" panose="00000400000000000000" pitchFamily="2" charset="0"/>
                <a:cs typeface="Conformity" panose="00000400000000000000" pitchFamily="2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Conformity" panose="00000400000000000000" pitchFamily="2" charset="0"/>
                <a:ea typeface="Conformity" panose="00000400000000000000" pitchFamily="2" charset="0"/>
                <a:cs typeface="Conformity" panose="00000400000000000000" pitchFamily="2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Conformity" panose="00000400000000000000" pitchFamily="2" charset="0"/>
                <a:ea typeface="Conformity" panose="00000400000000000000" pitchFamily="2" charset="0"/>
                <a:cs typeface="Conformity" panose="00000400000000000000" pitchFamily="2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Conformity" panose="00000400000000000000" pitchFamily="2" charset="0"/>
                <a:ea typeface="Conformity" panose="00000400000000000000" pitchFamily="2" charset="0"/>
                <a:cs typeface="Conformity" panose="00000400000000000000" pitchFamily="2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Conformity" panose="00000400000000000000" pitchFamily="2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Conformity" panose="00000400000000000000" pitchFamily="2" charset="0"/>
              </a:defRPr>
            </a:lvl1pPr>
          </a:lstStyle>
          <a:p>
            <a:fld id="{8D51CC24-2519-416D-A6B3-50ED5FB0C5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395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Top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574785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D51CC24-2519-416D-A6B3-50ED5FB0C5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921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130709"/>
            <a:ext cx="10778972" cy="5122607"/>
          </a:xfrm>
        </p:spPr>
        <p:txBody>
          <a:bodyPr anchor="t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255639"/>
            <a:ext cx="10778971" cy="769883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l">
              <a:defRPr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51CC24-2519-416D-A6B3-50ED5FB0C5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237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6096000" cy="62828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274320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6096000" cy="6282813"/>
          </a:xfrm>
        </p:spPr>
        <p:txBody>
          <a:bodyPr lIns="91440" tIns="91440" rIns="91440" bIns="91440"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0"/>
            <a:ext cx="6096000" cy="6372479"/>
          </a:xfrm>
        </p:spPr>
        <p:txBody>
          <a:bodyPr lIns="91440" tIns="91440" rIns="91440" bIns="91440"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accent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D51CC24-2519-416D-A6B3-50ED5FB0C5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108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67800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84700" y="426704"/>
            <a:ext cx="22134" cy="567800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426705"/>
            <a:ext cx="6273479" cy="5678004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D51CC24-2519-416D-A6B3-50ED5FB0C5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7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704129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84700" y="426704"/>
            <a:ext cx="30843" cy="570412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426704"/>
            <a:ext cx="3773223" cy="5704129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D51CC24-2519-416D-A6B3-50ED5FB0C5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6011" y="6492875"/>
            <a:ext cx="2844800" cy="365125"/>
          </a:xfrm>
          <a:prstGeom prst="rect">
            <a:avLst/>
          </a:prstGeom>
        </p:spPr>
        <p:txBody>
          <a:bodyPr/>
          <a:lstStyle/>
          <a:p>
            <a:fld id="{8D51CC24-2519-416D-A6B3-50ED5FB0C5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sz="4800" b="0" i="0" baseline="0">
                <a:solidFill>
                  <a:schemeClr val="tx1"/>
                </a:solidFill>
                <a:latin typeface="Conformity" panose="00000400000000000000" pitchFamily="2" charset="0"/>
                <a:cs typeface="Intel Clear"/>
              </a:defRPr>
            </a:lvl1pPr>
          </a:lstStyle>
          <a:p>
            <a:r>
              <a:rPr lang="en-US" dirty="0"/>
              <a:t>48pt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  <a:lvl2pPr>
              <a:defRPr sz="3200">
                <a:solidFill>
                  <a:schemeClr val="tx1"/>
                </a:solidFill>
              </a:defRPr>
            </a:lvl2pPr>
            <a:lvl3pPr>
              <a:defRPr sz="28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36pt Intel Clear body text</a:t>
            </a:r>
          </a:p>
          <a:p>
            <a:pPr lvl="1"/>
            <a:r>
              <a:rPr lang="en-US" dirty="0"/>
              <a:t>32pt Intel Clear bullet one</a:t>
            </a:r>
          </a:p>
          <a:p>
            <a:pPr lvl="2"/>
            <a:r>
              <a:rPr lang="en-US" dirty="0"/>
              <a:t>28pt Intel Clear sub-bullet</a:t>
            </a:r>
          </a:p>
          <a:p>
            <a:pPr lvl="3"/>
            <a:r>
              <a:rPr lang="en-US" dirty="0"/>
              <a:t>24pt Intel Clear fourth level</a:t>
            </a:r>
          </a:p>
          <a:p>
            <a:pPr lvl="4"/>
            <a:r>
              <a:rPr lang="en-US" dirty="0"/>
              <a:t>20pt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6938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/Image | Content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84700" y="426704"/>
            <a:ext cx="30843" cy="570412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426704"/>
            <a:ext cx="3773223" cy="5704129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D51CC24-2519-416D-A6B3-50ED5FB0C5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5223174" y="426704"/>
            <a:ext cx="6757332" cy="5704129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</p:spTree>
    <p:extLst>
      <p:ext uri="{BB962C8B-B14F-4D97-AF65-F5344CB8AC3E}">
        <p14:creationId xmlns:p14="http://schemas.microsoft.com/office/powerpoint/2010/main" val="184094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tx1"/>
                </a:solidFill>
                <a:latin typeface="Conformity" panose="00000400000000000000" pitchFamily="2" charset="0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Conformity" panose="00000400000000000000" pitchFamily="2" charset="0"/>
              </a:defRPr>
            </a:lvl1pPr>
          </a:lstStyle>
          <a:p>
            <a:fld id="{8D51CC24-2519-416D-A6B3-50ED5FB0C5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672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Conformity" panose="00000400000000000000" pitchFamily="2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3600" b="0" i="0">
                <a:latin typeface="Conformity" panose="00000400000000000000" pitchFamily="2" charset="0"/>
                <a:ea typeface="Conformity" panose="00000400000000000000" pitchFamily="2" charset="0"/>
                <a:cs typeface="Conformity" panose="00000400000000000000" pitchFamily="2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nformity" panose="00000400000000000000" pitchFamily="2" charset="0"/>
              </a:defRPr>
            </a:lvl1pPr>
          </a:lstStyle>
          <a:p>
            <a:fld id="{8D51CC24-2519-416D-A6B3-50ED5FB0C5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299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4800" b="0" i="0">
                <a:latin typeface="Conformity" panose="00000400000000000000" pitchFamily="2" charset="0"/>
                <a:ea typeface="Conformity" panose="00000400000000000000" pitchFamily="2" charset="0"/>
                <a:cs typeface="Conformity" panose="00000400000000000000" pitchFamily="2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Conformity" panose="00000400000000000000" pitchFamily="2" charset="0"/>
              </a:defRPr>
            </a:lvl1pPr>
          </a:lstStyle>
          <a:p>
            <a:r>
              <a:rPr lang="en-US" dirty="0"/>
              <a:t>Word to define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nformity" panose="00000400000000000000" pitchFamily="2" charset="0"/>
              </a:defRPr>
            </a:lvl1pPr>
          </a:lstStyle>
          <a:p>
            <a:fld id="{8D51CC24-2519-416D-A6B3-50ED5FB0C5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346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32175"/>
            <a:ext cx="12192000" cy="2926292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fld id="{AD1A37AD-11D2-429C-9A09-1D03641358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sz="1867" dirty="0" smtClean="0">
                <a:solidFill>
                  <a:schemeClr val="tx1"/>
                </a:solidFill>
              </a:defRPr>
            </a:lvl3pPr>
            <a:lvl4pPr>
              <a:defRPr lang="en-US" sz="1600" dirty="0" smtClean="0">
                <a:solidFill>
                  <a:schemeClr val="tx1"/>
                </a:solidFill>
              </a:defRPr>
            </a:lvl4pPr>
            <a:lvl5pPr>
              <a:defRPr lang="en-US" sz="1600" dirty="0">
                <a:solidFill>
                  <a:schemeClr val="tx1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sz="1867" dirty="0" smtClean="0">
                <a:solidFill>
                  <a:schemeClr val="tx1"/>
                </a:solidFill>
              </a:defRPr>
            </a:lvl3pPr>
            <a:lvl4pPr>
              <a:defRPr lang="en-US" sz="1600" dirty="0" smtClean="0">
                <a:solidFill>
                  <a:schemeClr val="tx1"/>
                </a:solidFill>
              </a:defRPr>
            </a:lvl4pPr>
            <a:lvl5pPr>
              <a:defRPr lang="en-US" sz="1600" dirty="0">
                <a:solidFill>
                  <a:schemeClr val="tx1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5983" y="6634394"/>
            <a:ext cx="18473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33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3016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ddle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32175"/>
            <a:ext cx="12192000" cy="2926292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fld id="{AD1A37AD-11D2-429C-9A09-1D03641358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0"/>
            <a:ext cx="12191999" cy="3350153"/>
          </a:xfrm>
        </p:spPr>
        <p:txBody>
          <a:bodyPr vert="horz" lIns="0" tIns="0" rIns="0" bIns="0" rtlCol="0" anchor="ctr">
            <a:noAutofit/>
          </a:bodyPr>
          <a:lstStyle>
            <a:lvl1pPr algn="ctr">
              <a:defRPr lang="en-US" dirty="0" smtClean="0">
                <a:solidFill>
                  <a:schemeClr val="tx1"/>
                </a:solidFill>
              </a:defRPr>
            </a:lvl1pPr>
            <a:lvl2pPr algn="ctr">
              <a:defRPr lang="en-US" dirty="0" smtClean="0">
                <a:solidFill>
                  <a:schemeClr val="tx1"/>
                </a:solidFill>
              </a:defRPr>
            </a:lvl2pPr>
            <a:lvl3pPr algn="ctr">
              <a:defRPr lang="en-US" sz="1867" dirty="0" smtClean="0">
                <a:solidFill>
                  <a:schemeClr val="tx1"/>
                </a:solidFill>
              </a:defRPr>
            </a:lvl3pPr>
            <a:lvl4pPr algn="ctr">
              <a:defRPr lang="en-US" sz="1600" dirty="0" smtClean="0">
                <a:solidFill>
                  <a:schemeClr val="tx1"/>
                </a:solidFill>
              </a:defRPr>
            </a:lvl4pPr>
            <a:lvl5pPr algn="ctr">
              <a:defRPr lang="en-US" sz="1600" dirty="0">
                <a:solidFill>
                  <a:schemeClr val="tx1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5983" y="6634394"/>
            <a:ext cx="18473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33" dirty="0">
              <a:solidFill>
                <a:schemeClr val="tx2"/>
              </a:solidFill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176480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564147"/>
            <a:ext cx="10667999" cy="5365913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FB59-165A-4CFB-A882-86DC0B8443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411798"/>
            <a:ext cx="10970683" cy="576040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133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32pt Intel Clear body text</a:t>
            </a:r>
          </a:p>
          <a:p>
            <a:pPr lvl="1"/>
            <a:r>
              <a:rPr lang="en-US" dirty="0"/>
              <a:t>28pt Intel Clear bullet one</a:t>
            </a:r>
          </a:p>
          <a:p>
            <a:pPr lvl="2"/>
            <a:r>
              <a:rPr lang="en-US" dirty="0"/>
              <a:t>24pt Intel Clear sub-bullet</a:t>
            </a:r>
          </a:p>
          <a:p>
            <a:pPr lvl="3"/>
            <a:r>
              <a:rPr lang="en-US" dirty="0"/>
              <a:t>20pt Intel Clear fourth level</a:t>
            </a:r>
          </a:p>
          <a:p>
            <a:pPr lvl="4"/>
            <a:r>
              <a:rPr lang="en-US" dirty="0"/>
              <a:t>18pt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fld id="{8D51CC24-2519-416D-A6B3-50ED5FB0C5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1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rgbClr val="575D6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635500" cy="63186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duotone>
              <a:prstClr val="black"/>
              <a:srgbClr val="335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4635500" cy="63186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3200" baseline="0">
                <a:solidFill>
                  <a:schemeClr val="tx1"/>
                </a:solidFill>
                <a:latin typeface="Conformity" panose="00000400000000000000" pitchFamily="2" charset="0"/>
              </a:defRPr>
            </a:lvl1pPr>
            <a:lvl2pPr algn="l">
              <a:defRPr sz="3200" b="0" i="0">
                <a:solidFill>
                  <a:schemeClr val="tx1"/>
                </a:solidFill>
                <a:latin typeface="Conformity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3200" b="0" i="0">
                <a:solidFill>
                  <a:schemeClr val="tx1"/>
                </a:solidFill>
                <a:latin typeface="Conformity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3200" b="0" i="0">
                <a:solidFill>
                  <a:schemeClr val="tx1"/>
                </a:solidFill>
                <a:latin typeface="Conformity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3200" b="0" i="0">
                <a:solidFill>
                  <a:schemeClr val="tx1"/>
                </a:solidFill>
                <a:latin typeface="Conformity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4400" baseline="0">
                <a:solidFill>
                  <a:schemeClr val="bg1"/>
                </a:solidFill>
                <a:latin typeface="Conformity" panose="00000400000000000000" pitchFamily="2" charset="0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D51CC24-2519-416D-A6B3-50ED5FB0C5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1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fld id="{8D51CC24-2519-416D-A6B3-50ED5FB0C5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sz="3200" dirty="0" smtClean="0">
                <a:solidFill>
                  <a:schemeClr val="tx1"/>
                </a:solidFill>
                <a:latin typeface="Conformity" panose="00000400000000000000" pitchFamily="2" charset="0"/>
              </a:defRPr>
            </a:lvl1pPr>
            <a:lvl2pPr>
              <a:defRPr lang="en-US" sz="2800" dirty="0" smtClean="0">
                <a:solidFill>
                  <a:schemeClr val="tx1"/>
                </a:solidFill>
                <a:latin typeface="Conformity" panose="00000400000000000000" pitchFamily="2" charset="0"/>
              </a:defRPr>
            </a:lvl2pPr>
            <a:lvl3pPr>
              <a:defRPr lang="en-US" sz="2400" dirty="0" smtClean="0">
                <a:solidFill>
                  <a:schemeClr val="tx1"/>
                </a:solidFill>
                <a:latin typeface="Conformity" panose="00000400000000000000" pitchFamily="2" charset="0"/>
              </a:defRPr>
            </a:lvl3pPr>
            <a:lvl4pPr>
              <a:defRPr lang="en-US" sz="2000" dirty="0" smtClean="0">
                <a:solidFill>
                  <a:schemeClr val="tx1"/>
                </a:solidFill>
                <a:latin typeface="Conformity" panose="00000400000000000000" pitchFamily="2" charset="0"/>
              </a:defRPr>
            </a:lvl4pPr>
            <a:lvl5pPr>
              <a:defRPr lang="en-US" sz="1800" dirty="0">
                <a:solidFill>
                  <a:schemeClr val="tx1"/>
                </a:solidFill>
                <a:latin typeface="Conformity" panose="00000400000000000000" pitchFamily="2" charset="0"/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32pt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28pt Intel Clear bullet one</a:t>
            </a:r>
          </a:p>
          <a:p>
            <a:pPr lvl="2"/>
            <a:r>
              <a:rPr lang="en-US" dirty="0"/>
              <a:t>24pt Intel Clear third level</a:t>
            </a:r>
          </a:p>
          <a:p>
            <a:pPr lvl="3"/>
            <a:r>
              <a:rPr lang="en-US" dirty="0"/>
              <a:t>20pt Intel Clear fourth level</a:t>
            </a:r>
          </a:p>
          <a:p>
            <a:pPr lvl="4"/>
            <a:r>
              <a:rPr lang="en-US" dirty="0"/>
              <a:t>18pt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3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sz="3600" dirty="0" smtClean="0">
                <a:solidFill>
                  <a:schemeClr val="tx1"/>
                </a:solidFill>
              </a:defRPr>
            </a:lvl1pPr>
            <a:lvl2pPr>
              <a:defRPr lang="en-US" sz="3200" dirty="0" smtClean="0">
                <a:solidFill>
                  <a:schemeClr val="tx1"/>
                </a:solidFill>
              </a:defRPr>
            </a:lvl2pPr>
            <a:lvl3pPr>
              <a:defRPr lang="en-US" sz="20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defRPr lang="en-US" sz="1800" dirty="0">
                <a:solidFill>
                  <a:schemeClr val="tx1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32pt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28pt Intel Clear bullet one</a:t>
            </a:r>
          </a:p>
          <a:p>
            <a:pPr lvl="2"/>
            <a:r>
              <a:rPr lang="en-US" dirty="0"/>
              <a:t>24pt Intel Clear third level</a:t>
            </a:r>
          </a:p>
          <a:p>
            <a:pPr lvl="3"/>
            <a:r>
              <a:rPr lang="en-US" dirty="0"/>
              <a:t>20pt Intel Clear fourth level</a:t>
            </a:r>
          </a:p>
          <a:p>
            <a:pPr lvl="4"/>
            <a:r>
              <a:rPr lang="en-US" dirty="0"/>
              <a:t>18pt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Conformity" panose="00000400000000000000" pitchFamily="2" charset="0"/>
                <a:cs typeface="Intel Clear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65836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4434"/>
            <a:ext cx="10970684" cy="4567767"/>
          </a:xfrm>
        </p:spPr>
        <p:txBody>
          <a:bodyPr anchor="ctr" anchorCtr="0"/>
          <a:lstStyle>
            <a:lvl1pPr marL="253994" indent="-253994">
              <a:defRPr sz="4800" b="1" baseline="0">
                <a:solidFill>
                  <a:schemeClr val="tx1"/>
                </a:solidFill>
                <a:latin typeface="Conformity" panose="00000400000000000000" pitchFamily="2" charset="0"/>
                <a:cs typeface="Intel Clear"/>
              </a:defRPr>
            </a:lvl1pPr>
            <a:lvl2pPr marL="556670" indent="-300559">
              <a:buFont typeface="Intel Clear" pitchFamily="34" charset="0"/>
              <a:buChar char="–"/>
              <a:defRPr sz="1600" baseline="0">
                <a:solidFill>
                  <a:schemeClr val="tx1"/>
                </a:solidFill>
                <a:latin typeface="Conformity" panose="00000400000000000000" pitchFamily="2" charset="0"/>
                <a:cs typeface="Intel Clear" panose="020B0604020203020204" pitchFamily="34" charset="0"/>
              </a:defRPr>
            </a:lvl2pPr>
            <a:lvl3pPr marL="914377" indent="-304792">
              <a:buFont typeface="Intel Clear" pitchFamily="34" charset="0"/>
              <a:buChar char="–"/>
              <a:defRPr sz="1600">
                <a:solidFill>
                  <a:schemeClr val="tx1"/>
                </a:solidFill>
                <a:latin typeface="Conformity" panose="00000400000000000000" pitchFamily="2" charset="0"/>
              </a:defRPr>
            </a:lvl3pPr>
            <a:lvl4pPr>
              <a:buFont typeface="Intel Clear" pitchFamily="34" charset="0"/>
              <a:buChar char="–"/>
              <a:defRPr sz="1467">
                <a:solidFill>
                  <a:schemeClr val="tx1"/>
                </a:solidFill>
                <a:latin typeface="Conformity" panose="00000400000000000000" pitchFamily="2" charset="0"/>
              </a:defRPr>
            </a:lvl4pPr>
            <a:lvl5pPr>
              <a:buFont typeface="Intel Clear" pitchFamily="34" charset="0"/>
              <a:buChar char="–"/>
              <a:defRPr sz="1400">
                <a:solidFill>
                  <a:schemeClr val="tx1"/>
                </a:solidFill>
                <a:latin typeface="Conformity" panose="00000400000000000000" pitchFamily="2" charset="0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fld id="{8D51CC24-2519-416D-A6B3-50ED5FB0C5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Conformity" panose="00000400000000000000" pitchFamily="2" charset="0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66983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fld id="{8D51CC24-2519-416D-A6B3-50ED5FB0C5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39442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32175"/>
            <a:ext cx="12192000" cy="2926292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fld id="{8D51CC24-2519-416D-A6B3-50ED5FB0C5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07484" y="1604433"/>
            <a:ext cx="10970685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5983" y="6634394"/>
            <a:ext cx="18473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33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Conformity" panose="00000400000000000000" pitchFamily="2" charset="0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60059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sdmoyle\AppData\Local\Microsoft\Windows\Temporary Internet Files\Content.Outlook\7IW2LFDH\AdobeStock_91802689 (2).jpeg"/>
          <p:cNvPicPr>
            <a:picLocks noChangeAspect="1" noChangeArrowheads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97124" y="6345936"/>
            <a:ext cx="11396871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sdmoyle\AppData\Local\Microsoft\Windows\Temporary Internet Files\Content.Outlook\7IW2LFDH\AdobeStock_91802689 (2).jpeg"/>
          <p:cNvPicPr>
            <a:picLocks noChangeAspect="1" noChangeArrowheads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6345936"/>
            <a:ext cx="1887109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13507"/>
            <a:ext cx="10972800" cy="7470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40pt Intel Clear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4" y="1308442"/>
            <a:ext cx="10970683" cy="48637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132t Intel Clear body text</a:t>
            </a:r>
          </a:p>
          <a:p>
            <a:pPr lvl="1"/>
            <a:r>
              <a:rPr lang="en-US" dirty="0"/>
              <a:t>28pt Intel Clear bullet one</a:t>
            </a:r>
          </a:p>
          <a:p>
            <a:pPr lvl="2"/>
            <a:r>
              <a:rPr lang="en-US" dirty="0"/>
              <a:t>28pt Intel Clear sub-bullet</a:t>
            </a:r>
          </a:p>
          <a:p>
            <a:pPr lvl="3"/>
            <a:r>
              <a:rPr lang="en-US" dirty="0"/>
              <a:t>24pt Intel Clear fourth level</a:t>
            </a:r>
          </a:p>
          <a:p>
            <a:pPr lvl="4"/>
            <a:r>
              <a:rPr lang="en-US" dirty="0"/>
              <a:t>24pt Intel Clear fifth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538" y="6533064"/>
            <a:ext cx="3297141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spc="200" baseline="0" dirty="0">
                <a:solidFill>
                  <a:schemeClr val="bg1"/>
                </a:solidFill>
                <a:latin typeface="Conformity" panose="00000400000000000000" pitchFamily="2" charset="0"/>
              </a:rPr>
              <a:t>http://digitaldrummerj.me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55795" y="6537960"/>
            <a:ext cx="692926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Conformity" panose="00000400000000000000" pitchFamily="2" charset="0"/>
              </a:defRPr>
            </a:lvl1pPr>
          </a:lstStyle>
          <a:p>
            <a:fld id="{8D51CC24-2519-416D-A6B3-50ED5FB0C5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5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30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29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  <p:sldLayoutId id="2147483725" r:id="rId31"/>
    <p:sldLayoutId id="2147483726" r:id="rId32"/>
    <p:sldLayoutId id="2147483727" r:id="rId33"/>
    <p:sldLayoutId id="2147483783" r:id="rId34"/>
    <p:sldLayoutId id="2147483806" r:id="rId35"/>
    <p:sldLayoutId id="2147483784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85" rtl="0" eaLnBrk="1" latinLnBrk="0" hangingPunct="1">
        <a:lnSpc>
          <a:spcPct val="100000"/>
        </a:lnSpc>
        <a:spcBef>
          <a:spcPct val="0"/>
        </a:spcBef>
        <a:buNone/>
        <a:defRPr sz="4000" b="0" i="0" kern="1200" spc="0" baseline="0">
          <a:solidFill>
            <a:schemeClr val="tx2"/>
          </a:solidFill>
          <a:latin typeface="Conformity" panose="00000400000000000000" pitchFamily="2" charset="0"/>
          <a:ea typeface="Intel Clear"/>
          <a:cs typeface="Intel Clear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3200" b="0" kern="1200">
          <a:solidFill>
            <a:srgbClr val="0071C5"/>
          </a:solidFill>
          <a:latin typeface="Conformity" panose="00000400000000000000" pitchFamily="2" charset="0"/>
          <a:ea typeface="+mn-ea"/>
          <a:cs typeface="Intel Clear" panose="020B0604020203020204" pitchFamily="34" charset="0"/>
        </a:defRPr>
      </a:lvl1pPr>
      <a:lvl2pPr marL="300559" indent="-300559" algn="l" defTabSz="609585" rtl="0" eaLnBrk="1" latinLnBrk="0" hangingPunct="1">
        <a:spcBef>
          <a:spcPts val="1600"/>
        </a:spcBef>
        <a:buFont typeface="Wingdings" charset="2"/>
        <a:buChar char="§"/>
        <a:defRPr sz="2800" kern="1200" baseline="0">
          <a:solidFill>
            <a:schemeClr val="tx2"/>
          </a:solidFill>
          <a:latin typeface="Conformity" panose="00000400000000000000" pitchFamily="2" charset="0"/>
          <a:ea typeface="+mn-ea"/>
          <a:cs typeface="Intel Clear" panose="020B0604020203020204" pitchFamily="34" charset="0"/>
        </a:defRPr>
      </a:lvl2pPr>
      <a:lvl3pPr marL="761981" indent="-304792" algn="l" defTabSz="609585" rtl="0" eaLnBrk="1" latinLnBrk="0" hangingPunct="1">
        <a:spcBef>
          <a:spcPts val="1067"/>
        </a:spcBef>
        <a:buFont typeface="Intel Clear" panose="020B0604020203020204" pitchFamily="34" charset="0"/>
        <a:buChar char="–"/>
        <a:defRPr sz="2800" kern="1200">
          <a:solidFill>
            <a:schemeClr val="tx2"/>
          </a:solidFill>
          <a:latin typeface="Conformity" panose="00000400000000000000" pitchFamily="2" charset="0"/>
          <a:ea typeface="+mn-ea"/>
          <a:cs typeface="Intel Clear" panose="020B0604020203020204" pitchFamily="34" charset="0"/>
        </a:defRPr>
      </a:lvl3pPr>
      <a:lvl4pPr marL="1293252" indent="-304792" algn="l" defTabSz="609585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2"/>
          </a:solidFill>
          <a:latin typeface="Conformity" panose="00000400000000000000" pitchFamily="2" charset="0"/>
          <a:ea typeface="+mn-ea"/>
          <a:cs typeface="Intel Clear" panose="020B0604020203020204" pitchFamily="34" charset="0"/>
        </a:defRPr>
      </a:lvl4pPr>
      <a:lvl5pPr marL="1758907" indent="-304792" algn="l" defTabSz="609585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2400" kern="1200">
          <a:solidFill>
            <a:schemeClr val="tx2"/>
          </a:solidFill>
          <a:latin typeface="Conformity" panose="00000400000000000000" pitchFamily="2" charset="0"/>
          <a:ea typeface="+mn-ea"/>
          <a:cs typeface="Intel Clear" panose="020B060402020302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digitaldrummerj.me/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44030" y="798171"/>
            <a:ext cx="7092727" cy="3320347"/>
          </a:xfrm>
        </p:spPr>
        <p:txBody>
          <a:bodyPr/>
          <a:lstStyle/>
          <a:p>
            <a:r>
              <a:rPr lang="en-US" sz="8800" spc="300" dirty="0">
                <a:latin typeface="Conformity" panose="00000400000000000000" pitchFamily="2" charset="0"/>
                <a:ea typeface="Permanent Marker" panose="02000000000000000000" pitchFamily="2" charset="0"/>
              </a:rPr>
              <a:t>Everyone is a Public Speaker</a:t>
            </a:r>
            <a:endParaRPr lang="en-US" sz="16600" spc="300" dirty="0">
              <a:latin typeface="Conformity" panose="00000400000000000000" pitchFamily="2" charset="0"/>
              <a:ea typeface="Permanent Marker" panose="02000000000000000000" pitchFamily="2" charset="0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44030" y="4322441"/>
            <a:ext cx="3278716" cy="1713352"/>
          </a:xfrm>
        </p:spPr>
        <p:txBody>
          <a:bodyPr/>
          <a:lstStyle/>
          <a:p>
            <a:r>
              <a:rPr lang="en-US" sz="3200" spc="300" dirty="0">
                <a:ea typeface="Permanent Marker" panose="02000000000000000000" pitchFamily="2" charset="0"/>
              </a:rPr>
              <a:t>Justin James</a:t>
            </a:r>
            <a:br>
              <a:rPr lang="en-US" sz="3200" spc="300" dirty="0">
                <a:ea typeface="Permanent Marker" panose="02000000000000000000" pitchFamily="2" charset="0"/>
              </a:rPr>
            </a:br>
            <a:r>
              <a:rPr lang="en-US" sz="2400" spc="300" dirty="0">
                <a:ea typeface="Permanent Marker" panose="02000000000000000000" pitchFamily="2" charset="0"/>
              </a:rPr>
              <a:t>DevOps Evangelist</a:t>
            </a:r>
            <a:br>
              <a:rPr lang="en-US" sz="2400" spc="300" dirty="0">
                <a:ea typeface="Permanent Marker" panose="02000000000000000000" pitchFamily="2" charset="0"/>
              </a:rPr>
            </a:br>
            <a:r>
              <a:rPr lang="en-US" sz="2400" spc="300" dirty="0">
                <a:ea typeface="Permanent Marker" panose="02000000000000000000" pitchFamily="2" charset="0"/>
              </a:rPr>
              <a:t>Microsoft MVP</a:t>
            </a:r>
            <a:br>
              <a:rPr lang="en-US" sz="2400" spc="300" dirty="0">
                <a:ea typeface="Permanent Marker" panose="02000000000000000000" pitchFamily="2" charset="0"/>
              </a:rPr>
            </a:br>
            <a:r>
              <a:rPr lang="en-US" sz="2400" spc="300" dirty="0">
                <a:ea typeface="Permanent Marker" panose="02000000000000000000" pitchFamily="2" charset="0"/>
              </a:rPr>
              <a:t>Professional Speaker</a:t>
            </a:r>
          </a:p>
        </p:txBody>
      </p:sp>
    </p:spTree>
    <p:extLst>
      <p:ext uri="{BB962C8B-B14F-4D97-AF65-F5344CB8AC3E}">
        <p14:creationId xmlns:p14="http://schemas.microsoft.com/office/powerpoint/2010/main" val="128403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you do it the easier it gets</a:t>
            </a:r>
          </a:p>
        </p:txBody>
      </p:sp>
    </p:spTree>
    <p:extLst>
      <p:ext uri="{BB962C8B-B14F-4D97-AF65-F5344CB8AC3E}">
        <p14:creationId xmlns:p14="http://schemas.microsoft.com/office/powerpoint/2010/main" val="303722921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9" y="1114004"/>
            <a:ext cx="9187543" cy="4629992"/>
          </a:xfrm>
        </p:spPr>
        <p:txBody>
          <a:bodyPr/>
          <a:lstStyle/>
          <a:p>
            <a:r>
              <a:rPr lang="en-US" dirty="0"/>
              <a:t>Huge secret</a:t>
            </a:r>
            <a:r>
              <a:rPr lang="en-US" baseline="0" dirty="0"/>
              <a:t> about audience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8760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They want you to </a:t>
            </a:r>
            <a:r>
              <a:rPr lang="en-US" dirty="0">
                <a:solidFill>
                  <a:schemeClr val="accent4"/>
                </a:solidFill>
              </a:rPr>
              <a:t>succeed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2420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They want you to </a:t>
            </a:r>
            <a:r>
              <a:rPr lang="en-US" dirty="0">
                <a:solidFill>
                  <a:schemeClr val="accent4"/>
                </a:solidFill>
              </a:rPr>
              <a:t>succeed</a:t>
            </a:r>
            <a:br>
              <a:rPr lang="en-US" dirty="0"/>
            </a:br>
            <a:r>
              <a:rPr lang="en-US" dirty="0"/>
              <a:t>They want to </a:t>
            </a:r>
            <a:r>
              <a:rPr lang="en-US" dirty="0">
                <a:solidFill>
                  <a:schemeClr val="accent4"/>
                </a:solidFill>
              </a:rPr>
              <a:t>pay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attention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8753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They want you to </a:t>
            </a:r>
            <a:r>
              <a:rPr lang="en-US" dirty="0">
                <a:solidFill>
                  <a:schemeClr val="accent4"/>
                </a:solidFill>
              </a:rPr>
              <a:t>succeed</a:t>
            </a:r>
            <a:br>
              <a:rPr lang="en-US" dirty="0"/>
            </a:br>
            <a:r>
              <a:rPr lang="en-US" dirty="0"/>
              <a:t>They want to </a:t>
            </a:r>
            <a:r>
              <a:rPr lang="en-US" dirty="0">
                <a:solidFill>
                  <a:schemeClr val="accent4"/>
                </a:solidFill>
              </a:rPr>
              <a:t>pay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attention</a:t>
            </a:r>
            <a:br>
              <a:rPr lang="en-US" dirty="0"/>
            </a:br>
            <a:r>
              <a:rPr lang="en-US" dirty="0"/>
              <a:t>They want to </a:t>
            </a:r>
            <a:r>
              <a:rPr lang="en-US" dirty="0">
                <a:solidFill>
                  <a:schemeClr val="accent4"/>
                </a:solidFill>
              </a:rPr>
              <a:t>remember your talk</a:t>
            </a:r>
          </a:p>
        </p:txBody>
      </p:sp>
    </p:spTree>
    <p:extLst>
      <p:ext uri="{BB962C8B-B14F-4D97-AF65-F5344CB8AC3E}">
        <p14:creationId xmlns:p14="http://schemas.microsoft.com/office/powerpoint/2010/main" val="18465582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WARNING!!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1281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WARNING!!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It is not if something will go wrong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8437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WARNING!!</a:t>
            </a:r>
            <a:br>
              <a:rPr lang="en-US" dirty="0"/>
            </a:br>
            <a:r>
              <a:rPr lang="en-US" dirty="0"/>
              <a:t>It is not if something will go wrong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but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WHEN!</a:t>
            </a:r>
          </a:p>
        </p:txBody>
      </p:sp>
    </p:spTree>
    <p:extLst>
      <p:ext uri="{BB962C8B-B14F-4D97-AF65-F5344CB8AC3E}">
        <p14:creationId xmlns:p14="http://schemas.microsoft.com/office/powerpoint/2010/main" val="54200233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S**t…I’m Out of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68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- Delivery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Not just knowledge but what audience receives that matters</a:t>
            </a:r>
          </a:p>
          <a:p>
            <a:r>
              <a:rPr lang="en-US" dirty="0"/>
              <a:t>Be Yourself</a:t>
            </a:r>
          </a:p>
          <a:p>
            <a:r>
              <a:rPr lang="en-US" dirty="0"/>
              <a:t>Do a tech check</a:t>
            </a:r>
          </a:p>
          <a:p>
            <a:r>
              <a:rPr lang="en-US" dirty="0"/>
              <a:t>Audience has your back</a:t>
            </a:r>
          </a:p>
          <a:p>
            <a:r>
              <a:rPr lang="en-US" dirty="0"/>
              <a:t>Not if but when something will go wrong</a:t>
            </a:r>
          </a:p>
          <a:p>
            <a:r>
              <a:rPr lang="en-US" dirty="0"/>
              <a:t>Don’t rush at end</a:t>
            </a:r>
          </a:p>
        </p:txBody>
      </p:sp>
    </p:spTree>
    <p:extLst>
      <p:ext uri="{BB962C8B-B14F-4D97-AF65-F5344CB8AC3E}">
        <p14:creationId xmlns:p14="http://schemas.microsoft.com/office/powerpoint/2010/main" val="200915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are all public speakers</a:t>
            </a:r>
          </a:p>
        </p:txBody>
      </p:sp>
    </p:spTree>
    <p:extLst>
      <p:ext uri="{BB962C8B-B14F-4D97-AF65-F5344CB8AC3E}">
        <p14:creationId xmlns:p14="http://schemas.microsoft.com/office/powerpoint/2010/main" val="3936206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100</a:t>
            </a:r>
            <a:r>
              <a:rPr lang="en-US" baseline="0" dirty="0"/>
              <a:t> </a:t>
            </a:r>
            <a:r>
              <a:rPr lang="en-US" dirty="0"/>
              <a:t>talks since 2014</a:t>
            </a:r>
          </a:p>
        </p:txBody>
      </p:sp>
    </p:spTree>
    <p:extLst>
      <p:ext uri="{BB962C8B-B14F-4D97-AF65-F5344CB8AC3E}">
        <p14:creationId xmlns:p14="http://schemas.microsoft.com/office/powerpoint/2010/main" val="225729456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speaking </a:t>
            </a:r>
            <a:br>
              <a:rPr lang="en-US" dirty="0"/>
            </a:br>
            <a:r>
              <a:rPr lang="en-US" baseline="0" dirty="0"/>
              <a:t>isn’t just one skill, </a:t>
            </a:r>
            <a:br>
              <a:rPr lang="en-US" baseline="0" dirty="0"/>
            </a:br>
            <a:r>
              <a:rPr lang="en-US" baseline="0" dirty="0"/>
              <a:t>it is a toolbox of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6270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99" b="0" i="0" kern="1200" spc="-112" baseline="0" dirty="0">
                <a:solidFill>
                  <a:schemeClr val="tx1"/>
                </a:solidFill>
                <a:effectLst/>
                <a:latin typeface="Conformity" panose="00000400000000000000" pitchFamily="2" charset="0"/>
                <a:ea typeface="Intel Clear"/>
                <a:cs typeface="Intel Clear"/>
              </a:rPr>
              <a:t>4 ingredients</a:t>
            </a:r>
            <a:br>
              <a:rPr lang="en-US" sz="4799" b="0" i="0" kern="1200" spc="-112" baseline="0" dirty="0">
                <a:solidFill>
                  <a:schemeClr val="tx1"/>
                </a:solidFill>
                <a:effectLst/>
                <a:latin typeface="Conformity" panose="00000400000000000000" pitchFamily="2" charset="0"/>
                <a:ea typeface="Intel Clear"/>
                <a:cs typeface="Intel Clear"/>
              </a:rPr>
            </a:br>
            <a:r>
              <a:rPr lang="en-US" sz="4799" b="0" i="0" kern="1200" spc="-112" baseline="0" dirty="0">
                <a:solidFill>
                  <a:schemeClr val="tx1"/>
                </a:solidFill>
                <a:effectLst/>
                <a:latin typeface="Conformity" panose="00000400000000000000" pitchFamily="2" charset="0"/>
                <a:ea typeface="Intel Clear"/>
                <a:cs typeface="Intel Clear"/>
              </a:rPr>
              <a:t>Storytelling</a:t>
            </a:r>
            <a:br>
              <a:rPr lang="en-US" sz="4799" b="0" i="0" kern="1200" spc="-112" baseline="0" dirty="0">
                <a:solidFill>
                  <a:schemeClr val="tx1"/>
                </a:solidFill>
                <a:effectLst/>
                <a:latin typeface="Conformity" panose="00000400000000000000" pitchFamily="2" charset="0"/>
                <a:ea typeface="Intel Clear"/>
                <a:cs typeface="Intel Clear"/>
              </a:rPr>
            </a:br>
            <a:r>
              <a:rPr lang="en-US" dirty="0"/>
              <a:t>Slide Crafting</a:t>
            </a:r>
            <a:br>
              <a:rPr lang="en-US" sz="4799" b="0" i="0" kern="1200" spc="-112" baseline="0" dirty="0">
                <a:solidFill>
                  <a:schemeClr val="tx1"/>
                </a:solidFill>
                <a:effectLst/>
                <a:latin typeface="Conformity" panose="00000400000000000000" pitchFamily="2" charset="0"/>
                <a:ea typeface="Intel Clear"/>
                <a:cs typeface="Intel Clear"/>
              </a:rPr>
            </a:br>
            <a:r>
              <a:rPr lang="en-US" sz="4799" b="0" i="0" kern="1200" spc="-112" baseline="0" dirty="0">
                <a:solidFill>
                  <a:schemeClr val="tx1"/>
                </a:solidFill>
                <a:effectLst/>
                <a:latin typeface="Conformity" panose="00000400000000000000" pitchFamily="2" charset="0"/>
                <a:ea typeface="Intel Clear"/>
                <a:cs typeface="Intel Clear"/>
              </a:rPr>
              <a:t>Practicing</a:t>
            </a:r>
            <a:br>
              <a:rPr lang="en-US" sz="4799" b="0" i="0" kern="1200" spc="-112" baseline="0" dirty="0">
                <a:solidFill>
                  <a:schemeClr val="tx1"/>
                </a:solidFill>
                <a:effectLst/>
                <a:latin typeface="Conformity" panose="00000400000000000000" pitchFamily="2" charset="0"/>
                <a:ea typeface="Intel Clear"/>
                <a:cs typeface="Intel Clear"/>
              </a:rPr>
            </a:br>
            <a:r>
              <a:rPr lang="en-US" dirty="0"/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359589474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will become</a:t>
            </a:r>
            <a:r>
              <a:rPr lang="en-US" baseline="0" dirty="0"/>
              <a:t> easier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7174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will craft speeches quicker</a:t>
            </a:r>
          </a:p>
        </p:txBody>
      </p:sp>
    </p:spTree>
    <p:extLst>
      <p:ext uri="{BB962C8B-B14F-4D97-AF65-F5344CB8AC3E}">
        <p14:creationId xmlns:p14="http://schemas.microsoft.com/office/powerpoint/2010/main" val="67119514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draft will be closer to final</a:t>
            </a:r>
          </a:p>
        </p:txBody>
      </p:sp>
    </p:spTree>
    <p:extLst>
      <p:ext uri="{BB962C8B-B14F-4D97-AF65-F5344CB8AC3E}">
        <p14:creationId xmlns:p14="http://schemas.microsoft.com/office/powerpoint/2010/main" val="124003069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bail out and give up</a:t>
            </a:r>
          </a:p>
        </p:txBody>
      </p:sp>
    </p:spTree>
    <p:extLst>
      <p:ext uri="{BB962C8B-B14F-4D97-AF65-F5344CB8AC3E}">
        <p14:creationId xmlns:p14="http://schemas.microsoft.com/office/powerpoint/2010/main" val="213404516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 have not failed 10,000 times.  I have not failed once.  I have succeeded in proving that those 10,000 ways will not work”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Thomas Edison</a:t>
            </a:r>
          </a:p>
        </p:txBody>
      </p:sp>
    </p:spTree>
    <p:extLst>
      <p:ext uri="{BB962C8B-B14F-4D97-AF65-F5344CB8AC3E}">
        <p14:creationId xmlns:p14="http://schemas.microsoft.com/office/powerpoint/2010/main" val="379148243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56402" y="82539"/>
            <a:ext cx="6470357" cy="2249874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1600"/>
              </a:spcBef>
            </a:pPr>
            <a:br>
              <a:rPr lang="en-US" sz="8800" spc="300" dirty="0">
                <a:latin typeface="Conformity" panose="00000400000000000000" pitchFamily="2" charset="0"/>
                <a:ea typeface="Permanent Marker" panose="02000000000000000000" pitchFamily="2" charset="0"/>
              </a:rPr>
            </a:br>
            <a:br>
              <a:rPr lang="en-US" sz="8800" spc="300" dirty="0">
                <a:latin typeface="Conformity" panose="00000400000000000000" pitchFamily="2" charset="0"/>
                <a:ea typeface="Permanent Marker" panose="02000000000000000000" pitchFamily="2" charset="0"/>
              </a:rPr>
            </a:br>
            <a:br>
              <a:rPr lang="en-US" sz="8800" spc="300" dirty="0">
                <a:latin typeface="Conformity" panose="00000400000000000000" pitchFamily="2" charset="0"/>
                <a:ea typeface="Permanent Marker" panose="02000000000000000000" pitchFamily="2" charset="0"/>
              </a:rPr>
            </a:br>
            <a:br>
              <a:rPr lang="en-US" sz="8800" spc="300" dirty="0">
                <a:latin typeface="Conformity" panose="00000400000000000000" pitchFamily="2" charset="0"/>
                <a:ea typeface="Permanent Marker" panose="02000000000000000000" pitchFamily="2" charset="0"/>
              </a:rPr>
            </a:br>
            <a:r>
              <a:rPr lang="en-US" sz="8800" spc="300" dirty="0">
                <a:latin typeface="Conformity" panose="00000400000000000000" pitchFamily="2" charset="0"/>
                <a:ea typeface="Permanent Marker" panose="02000000000000000000" pitchFamily="2" charset="0"/>
              </a:rPr>
              <a:t>Thank you</a:t>
            </a:r>
            <a:br>
              <a:rPr lang="en-US" sz="4400" spc="300" dirty="0">
                <a:latin typeface="Conformity" panose="00000400000000000000" pitchFamily="2" charset="0"/>
                <a:ea typeface="Permanent Marker" panose="02000000000000000000" pitchFamily="2" charset="0"/>
              </a:rPr>
            </a:br>
            <a:r>
              <a:rPr lang="en-US" sz="3600" b="1" spc="300" dirty="0">
                <a:solidFill>
                  <a:srgbClr val="F3D54E"/>
                </a:solidFill>
                <a:ea typeface="+mn-ea"/>
                <a:cs typeface="Intel Clear"/>
              </a:rPr>
              <a:t>slideshare.net/</a:t>
            </a:r>
            <a:r>
              <a:rPr lang="en-US" sz="3600" b="1" spc="300" dirty="0" err="1">
                <a:solidFill>
                  <a:srgbClr val="F3D54E"/>
                </a:solidFill>
                <a:ea typeface="+mn-ea"/>
                <a:cs typeface="Intel Clear"/>
              </a:rPr>
              <a:t>digitaldrummerj</a:t>
            </a:r>
            <a:endParaRPr lang="en-US" sz="3200" b="1" spc="300" dirty="0">
              <a:latin typeface="Conformity" panose="00000400000000000000" pitchFamily="2" charset="0"/>
              <a:ea typeface="Permanent Marker" panose="02000000000000000000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5A90AB7-1BA6-4EAD-A437-F2DA962458B6}"/>
              </a:ext>
            </a:extLst>
          </p:cNvPr>
          <p:cNvSpPr txBox="1">
            <a:spLocks/>
          </p:cNvSpPr>
          <p:nvPr/>
        </p:nvSpPr>
        <p:spPr>
          <a:xfrm>
            <a:off x="718321" y="3178216"/>
            <a:ext cx="3278716" cy="12338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800" b="0" i="0" kern="1200" baseline="0">
                <a:solidFill>
                  <a:schemeClr val="accent3"/>
                </a:solidFill>
                <a:latin typeface="Conformity" panose="00000400000000000000" pitchFamily="2" charset="0"/>
                <a:ea typeface="+mn-ea"/>
                <a:cs typeface="Intel Clear"/>
              </a:defRPr>
            </a:lvl1pPr>
            <a:lvl2pPr marL="609585" indent="0" algn="ctr" defTabSz="609585" rtl="0" eaLnBrk="1" latinLnBrk="0" hangingPunct="1">
              <a:spcBef>
                <a:spcPts val="1600"/>
              </a:spcBef>
              <a:buFont typeface="Wingdings" charset="2"/>
              <a:buNone/>
              <a:defRPr sz="2800" kern="1200" baseline="0">
                <a:solidFill>
                  <a:schemeClr val="tx1">
                    <a:tint val="75000"/>
                  </a:schemeClr>
                </a:solidFill>
                <a:latin typeface="Conformity" panose="00000400000000000000" pitchFamily="2" charset="0"/>
                <a:ea typeface="+mn-ea"/>
                <a:cs typeface="Intel Clear" panose="020B0604020203020204" pitchFamily="34" charset="0"/>
              </a:defRPr>
            </a:lvl2pPr>
            <a:lvl3pPr marL="1219170" indent="0" algn="ctr" defTabSz="609585" rtl="0" eaLnBrk="1" latinLnBrk="0" hangingPunct="1">
              <a:spcBef>
                <a:spcPts val="1067"/>
              </a:spcBef>
              <a:buFont typeface="Intel Clear" panose="020B0604020203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onformity" panose="00000400000000000000" pitchFamily="2" charset="0"/>
                <a:ea typeface="+mn-ea"/>
                <a:cs typeface="Intel Clear" panose="020B0604020203020204" pitchFamily="34" charset="0"/>
              </a:defRPr>
            </a:lvl3pPr>
            <a:lvl4pPr marL="1828754" indent="0" algn="ctr" defTabSz="60958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onformity" panose="00000400000000000000" pitchFamily="2" charset="0"/>
                <a:ea typeface="+mn-ea"/>
                <a:cs typeface="Intel Clear" panose="020B0604020203020204" pitchFamily="34" charset="0"/>
              </a:defRPr>
            </a:lvl4pPr>
            <a:lvl5pPr marL="2438339" indent="0" algn="ctr" defTabSz="609585" rtl="0" eaLnBrk="1" latinLnBrk="0" hangingPunct="1">
              <a:spcBef>
                <a:spcPct val="20000"/>
              </a:spcBef>
              <a:buFont typeface="Intel Clear" panose="020B0604020203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onformity" panose="00000400000000000000" pitchFamily="2" charset="0"/>
                <a:ea typeface="+mn-ea"/>
                <a:cs typeface="Intel Clear" panose="020B0604020203020204" pitchFamily="34" charset="0"/>
              </a:defRPr>
            </a:lvl5pPr>
            <a:lvl6pPr marL="3047924" indent="0" algn="ctr" defTabSz="609585" rtl="0" eaLnBrk="1" latinLnBrk="0" hangingPunct="1">
              <a:spcBef>
                <a:spcPct val="20000"/>
              </a:spcBef>
              <a:buFont typeface="Arial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609585" rtl="0" eaLnBrk="1" latinLnBrk="0" hangingPunct="1">
              <a:spcBef>
                <a:spcPct val="20000"/>
              </a:spcBef>
              <a:buFont typeface="Arial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609585" rtl="0" eaLnBrk="1" latinLnBrk="0" hangingPunct="1">
              <a:spcBef>
                <a:spcPct val="20000"/>
              </a:spcBef>
              <a:buFont typeface="Arial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609585" rtl="0" eaLnBrk="1" latinLnBrk="0" hangingPunct="1">
              <a:spcBef>
                <a:spcPct val="20000"/>
              </a:spcBef>
              <a:buFont typeface="Arial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spc="300" dirty="0">
              <a:ea typeface="Permanent Marker" panose="02000000000000000000" pitchFamily="2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61F307D-F1BD-4690-9675-094E2FF0DC28}"/>
              </a:ext>
            </a:extLst>
          </p:cNvPr>
          <p:cNvSpPr txBox="1">
            <a:spLocks/>
          </p:cNvSpPr>
          <p:nvPr/>
        </p:nvSpPr>
        <p:spPr>
          <a:xfrm>
            <a:off x="759884" y="3423531"/>
            <a:ext cx="5714807" cy="12338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800" b="0" i="0" kern="1200" baseline="0">
                <a:solidFill>
                  <a:schemeClr val="accent3"/>
                </a:solidFill>
                <a:latin typeface="Conformity" panose="00000400000000000000" pitchFamily="2" charset="0"/>
                <a:ea typeface="+mn-ea"/>
                <a:cs typeface="Intel Clear"/>
              </a:defRPr>
            </a:lvl1pPr>
            <a:lvl2pPr marL="609585" indent="0" algn="ctr" defTabSz="609585" rtl="0" eaLnBrk="1" latinLnBrk="0" hangingPunct="1">
              <a:spcBef>
                <a:spcPts val="1600"/>
              </a:spcBef>
              <a:buFont typeface="Wingdings" charset="2"/>
              <a:buNone/>
              <a:defRPr sz="2800" kern="1200" baseline="0">
                <a:solidFill>
                  <a:schemeClr val="tx1">
                    <a:tint val="75000"/>
                  </a:schemeClr>
                </a:solidFill>
                <a:latin typeface="Conformity" panose="00000400000000000000" pitchFamily="2" charset="0"/>
                <a:ea typeface="+mn-ea"/>
                <a:cs typeface="Intel Clear" panose="020B0604020203020204" pitchFamily="34" charset="0"/>
              </a:defRPr>
            </a:lvl2pPr>
            <a:lvl3pPr marL="1219170" indent="0" algn="ctr" defTabSz="609585" rtl="0" eaLnBrk="1" latinLnBrk="0" hangingPunct="1">
              <a:spcBef>
                <a:spcPts val="1067"/>
              </a:spcBef>
              <a:buFont typeface="Intel Clear" panose="020B0604020203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onformity" panose="00000400000000000000" pitchFamily="2" charset="0"/>
                <a:ea typeface="+mn-ea"/>
                <a:cs typeface="Intel Clear" panose="020B0604020203020204" pitchFamily="34" charset="0"/>
              </a:defRPr>
            </a:lvl3pPr>
            <a:lvl4pPr marL="1828754" indent="0" algn="ctr" defTabSz="60958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onformity" panose="00000400000000000000" pitchFamily="2" charset="0"/>
                <a:ea typeface="+mn-ea"/>
                <a:cs typeface="Intel Clear" panose="020B0604020203020204" pitchFamily="34" charset="0"/>
              </a:defRPr>
            </a:lvl4pPr>
            <a:lvl5pPr marL="2438339" indent="0" algn="ctr" defTabSz="609585" rtl="0" eaLnBrk="1" latinLnBrk="0" hangingPunct="1">
              <a:spcBef>
                <a:spcPct val="20000"/>
              </a:spcBef>
              <a:buFont typeface="Intel Clear" panose="020B0604020203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onformity" panose="00000400000000000000" pitchFamily="2" charset="0"/>
                <a:ea typeface="+mn-ea"/>
                <a:cs typeface="Intel Clear" panose="020B0604020203020204" pitchFamily="34" charset="0"/>
              </a:defRPr>
            </a:lvl5pPr>
            <a:lvl6pPr marL="3047924" indent="0" algn="ctr" defTabSz="609585" rtl="0" eaLnBrk="1" latinLnBrk="0" hangingPunct="1">
              <a:spcBef>
                <a:spcPct val="20000"/>
              </a:spcBef>
              <a:buFont typeface="Arial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609585" rtl="0" eaLnBrk="1" latinLnBrk="0" hangingPunct="1">
              <a:spcBef>
                <a:spcPct val="20000"/>
              </a:spcBef>
              <a:buFont typeface="Arial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609585" rtl="0" eaLnBrk="1" latinLnBrk="0" hangingPunct="1">
              <a:spcBef>
                <a:spcPct val="20000"/>
              </a:spcBef>
              <a:buFont typeface="Arial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609585" rtl="0" eaLnBrk="1" latinLnBrk="0" hangingPunct="1">
              <a:spcBef>
                <a:spcPct val="20000"/>
              </a:spcBef>
              <a:buFont typeface="Arial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spc="300" dirty="0">
              <a:ea typeface="Permanent Marker" panose="02000000000000000000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325643-40EF-4121-B16A-01B6D6FDE952}"/>
              </a:ext>
            </a:extLst>
          </p:cNvPr>
          <p:cNvGrpSpPr/>
          <p:nvPr/>
        </p:nvGrpSpPr>
        <p:grpSpPr>
          <a:xfrm>
            <a:off x="539484" y="2560026"/>
            <a:ext cx="7350070" cy="1624389"/>
            <a:chOff x="2029758" y="877982"/>
            <a:chExt cx="7350070" cy="1624389"/>
          </a:xfrm>
        </p:grpSpPr>
        <p:pic>
          <p:nvPicPr>
            <p:cNvPr id="17" name="twitter.png">
              <a:extLst>
                <a:ext uri="{FF2B5EF4-FFF2-40B4-BE49-F238E27FC236}">
                  <a16:creationId xmlns:a16="http://schemas.microsoft.com/office/drawing/2014/main" id="{D6744C9C-E39D-4365-B35B-E8FB13D59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9758" y="877982"/>
              <a:ext cx="758494" cy="75849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8" name="@simpulton">
              <a:extLst>
                <a:ext uri="{FF2B5EF4-FFF2-40B4-BE49-F238E27FC236}">
                  <a16:creationId xmlns:a16="http://schemas.microsoft.com/office/drawing/2014/main" id="{2AD6BDDF-AD84-4BB3-BBDF-BB3BD4D18F6D}"/>
                </a:ext>
              </a:extLst>
            </p:cNvPr>
            <p:cNvSpPr txBox="1">
              <a:spLocks/>
            </p:cNvSpPr>
            <p:nvPr/>
          </p:nvSpPr>
          <p:spPr>
            <a:xfrm>
              <a:off x="2039112" y="1813004"/>
              <a:ext cx="7340716" cy="689367"/>
            </a:xfrm>
            <a:prstGeom prst="rect">
              <a:avLst/>
            </a:prstGeom>
          </p:spPr>
          <p:txBody>
            <a:bodyPr vert="horz" lIns="121900" tIns="121900" rIns="121900" bIns="121900" rtlCol="0" anchor="ctr" anchorCtr="0">
              <a:noAutofit/>
            </a:bodyPr>
            <a:lstStyle>
              <a:lvl1pPr algn="ctr" defTabSz="2438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8000" b="1" i="0" kern="1200" spc="0" baseline="0">
                  <a:solidFill>
                    <a:schemeClr val="tx2"/>
                  </a:solidFill>
                  <a:latin typeface="Intel Clear"/>
                  <a:ea typeface="Intel Clear"/>
                  <a:cs typeface="Intel Clear"/>
                </a:defRPr>
              </a:lvl1pPr>
            </a:lstStyle>
            <a:p>
              <a:pPr algn="l"/>
              <a:r>
                <a:rPr lang="en-US" sz="3600" spc="300" dirty="0">
                  <a:solidFill>
                    <a:srgbClr val="F3D54E"/>
                  </a:solidFill>
                  <a:latin typeface="Conformity" panose="00000400000000000000" pitchFamily="2" charset="0"/>
                  <a:ea typeface="+mn-ea"/>
                </a:rPr>
                <a:t>digitaldrummerj.me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6628D1F-9FE5-4321-8CEC-AA5212297824}"/>
              </a:ext>
            </a:extLst>
          </p:cNvPr>
          <p:cNvGrpSpPr/>
          <p:nvPr/>
        </p:nvGrpSpPr>
        <p:grpSpPr>
          <a:xfrm>
            <a:off x="531246" y="4360943"/>
            <a:ext cx="7358308" cy="1509823"/>
            <a:chOff x="2412727" y="3222331"/>
            <a:chExt cx="7358308" cy="1509823"/>
          </a:xfrm>
        </p:grpSpPr>
        <p:sp>
          <p:nvSpPr>
            <p:cNvPr id="20" name="@simpulton">
              <a:extLst>
                <a:ext uri="{FF2B5EF4-FFF2-40B4-BE49-F238E27FC236}">
                  <a16:creationId xmlns:a16="http://schemas.microsoft.com/office/drawing/2014/main" id="{8BA1B393-6762-4C06-99AE-A2D1CF38A1FA}"/>
                </a:ext>
              </a:extLst>
            </p:cNvPr>
            <p:cNvSpPr txBox="1">
              <a:spLocks/>
            </p:cNvSpPr>
            <p:nvPr/>
          </p:nvSpPr>
          <p:spPr>
            <a:xfrm>
              <a:off x="2422876" y="4088226"/>
              <a:ext cx="7348159" cy="643928"/>
            </a:xfrm>
            <a:prstGeom prst="rect">
              <a:avLst/>
            </a:prstGeom>
          </p:spPr>
          <p:txBody>
            <a:bodyPr vert="horz" lIns="121900" tIns="121900" rIns="121900" bIns="121900" rtlCol="0" anchor="ctr" anchorCtr="0">
              <a:noAutofit/>
            </a:bodyPr>
            <a:lstStyle>
              <a:lvl1pPr algn="ctr" defTabSz="2438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8000" b="1" i="0" kern="1200" spc="0" baseline="0">
                  <a:solidFill>
                    <a:schemeClr val="tx2"/>
                  </a:solidFill>
                  <a:latin typeface="Intel Clear"/>
                  <a:ea typeface="Intel Clear"/>
                  <a:cs typeface="Intel Clear"/>
                </a:defRPr>
              </a:lvl1pPr>
            </a:lstStyle>
            <a:p>
              <a:pPr algn="l"/>
              <a:r>
                <a:rPr lang="en-US" sz="3600" spc="300" dirty="0" err="1">
                  <a:solidFill>
                    <a:srgbClr val="F3D54E"/>
                  </a:solidFill>
                  <a:latin typeface="Conformity" panose="00000400000000000000" pitchFamily="2" charset="0"/>
                  <a:ea typeface="+mn-ea"/>
                </a:rPr>
                <a:t>digitaldrummerj</a:t>
              </a:r>
              <a:endParaRPr lang="en-US" sz="3600" spc="300" dirty="0">
                <a:solidFill>
                  <a:srgbClr val="F3D54E"/>
                </a:solidFill>
                <a:latin typeface="Conformity" panose="00000400000000000000" pitchFamily="2" charset="0"/>
                <a:ea typeface="+mn-ea"/>
              </a:endParaRPr>
            </a:p>
          </p:txBody>
        </p:sp>
        <p:pic>
          <p:nvPicPr>
            <p:cNvPr id="21" name="twitter.png" descr="twitter.png">
              <a:extLst>
                <a:ext uri="{FF2B5EF4-FFF2-40B4-BE49-F238E27FC236}">
                  <a16:creationId xmlns:a16="http://schemas.microsoft.com/office/drawing/2014/main" id="{7C2DE48F-5EE6-4429-B463-06284F558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12727" y="3222331"/>
              <a:ext cx="776882" cy="77560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7BE821B-7083-4F53-A15F-706F4DC17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7743" y="3337863"/>
              <a:ext cx="773380" cy="54453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6D9CCFD-A596-4D15-8482-4CA154837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5477" y="3337863"/>
              <a:ext cx="622788" cy="6519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279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Travelled over 50,000 miles</a:t>
            </a:r>
          </a:p>
        </p:txBody>
      </p:sp>
    </p:spTree>
    <p:extLst>
      <p:ext uri="{BB962C8B-B14F-4D97-AF65-F5344CB8AC3E}">
        <p14:creationId xmlns:p14="http://schemas.microsoft.com/office/powerpoint/2010/main" val="3789464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Presented at over 50 events</a:t>
            </a:r>
          </a:p>
        </p:txBody>
      </p:sp>
    </p:spTree>
    <p:extLst>
      <p:ext uri="{BB962C8B-B14F-4D97-AF65-F5344CB8AC3E}">
        <p14:creationId xmlns:p14="http://schemas.microsoft.com/office/powerpoint/2010/main" val="226769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272,000 page views on my blog</a:t>
            </a:r>
          </a:p>
        </p:txBody>
      </p:sp>
    </p:spTree>
    <p:extLst>
      <p:ext uri="{BB962C8B-B14F-4D97-AF65-F5344CB8AC3E}">
        <p14:creationId xmlns:p14="http://schemas.microsoft.com/office/powerpoint/2010/main" val="2205931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Greatly expanded my network</a:t>
            </a:r>
          </a:p>
        </p:txBody>
      </p:sp>
    </p:spTree>
    <p:extLst>
      <p:ext uri="{BB962C8B-B14F-4D97-AF65-F5344CB8AC3E}">
        <p14:creationId xmlns:p14="http://schemas.microsoft.com/office/powerpoint/2010/main" val="2811261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Became a Microsoft MVP</a:t>
            </a:r>
          </a:p>
        </p:txBody>
      </p:sp>
    </p:spTree>
    <p:extLst>
      <p:ext uri="{BB962C8B-B14F-4D97-AF65-F5344CB8AC3E}">
        <p14:creationId xmlns:p14="http://schemas.microsoft.com/office/powerpoint/2010/main" val="2406336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on the journey</a:t>
            </a:r>
          </a:p>
        </p:txBody>
      </p:sp>
    </p:spTree>
    <p:extLst>
      <p:ext uri="{BB962C8B-B14F-4D97-AF65-F5344CB8AC3E}">
        <p14:creationId xmlns:p14="http://schemas.microsoft.com/office/powerpoint/2010/main" val="3582751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99" b="0" i="0" kern="1200" spc="-112" baseline="0" dirty="0">
                <a:solidFill>
                  <a:schemeClr val="tx1"/>
                </a:solidFill>
                <a:effectLst/>
                <a:latin typeface="Conformity" panose="00000400000000000000" pitchFamily="2" charset="0"/>
                <a:ea typeface="Intel Clear"/>
                <a:cs typeface="Intel Clear"/>
              </a:rPr>
              <a:t>Still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72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growing</a:t>
            </a:r>
          </a:p>
        </p:txBody>
      </p:sp>
    </p:spTree>
    <p:extLst>
      <p:ext uri="{BB962C8B-B14F-4D97-AF65-F5344CB8AC3E}">
        <p14:creationId xmlns:p14="http://schemas.microsoft.com/office/powerpoint/2010/main" val="270887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all really public speakers?</a:t>
            </a:r>
          </a:p>
        </p:txBody>
      </p:sp>
    </p:spTree>
    <p:extLst>
      <p:ext uri="{BB962C8B-B14F-4D97-AF65-F5344CB8AC3E}">
        <p14:creationId xmlns:p14="http://schemas.microsoft.com/office/powerpoint/2010/main" val="2211213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99" b="0" i="0" kern="1200" spc="-112" baseline="0" dirty="0">
                <a:solidFill>
                  <a:schemeClr val="tx1"/>
                </a:solidFill>
                <a:effectLst/>
                <a:latin typeface="Conformity" panose="00000400000000000000" pitchFamily="2" charset="0"/>
                <a:ea typeface="Intel Clear"/>
                <a:cs typeface="Intel Clear"/>
              </a:rPr>
              <a:t>Still evolving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436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4 ingredients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6136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99" b="0" i="0" kern="1200" spc="-112" baseline="0" dirty="0">
                <a:solidFill>
                  <a:schemeClr val="tx1"/>
                </a:solidFill>
                <a:effectLst/>
                <a:latin typeface="Conformity" panose="00000400000000000000" pitchFamily="2" charset="0"/>
                <a:ea typeface="Intel Clear"/>
                <a:cs typeface="Intel Clear"/>
              </a:rPr>
              <a:t>4 ingredients</a:t>
            </a:r>
            <a:br>
              <a:rPr lang="en-US" sz="4799" b="0" i="0" kern="1200" spc="-112" baseline="0" dirty="0">
                <a:solidFill>
                  <a:schemeClr val="tx1"/>
                </a:solidFill>
                <a:effectLst/>
                <a:latin typeface="Conformity" panose="00000400000000000000" pitchFamily="2" charset="0"/>
                <a:ea typeface="Intel Clear"/>
                <a:cs typeface="Intel Clear"/>
              </a:rPr>
            </a:br>
            <a:r>
              <a:rPr lang="en-US" dirty="0"/>
              <a:t>Storytelling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640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99" b="0" i="0" kern="1200" spc="-112" baseline="0" dirty="0">
                <a:solidFill>
                  <a:schemeClr val="tx1"/>
                </a:solidFill>
                <a:effectLst/>
                <a:latin typeface="Conformity" panose="00000400000000000000" pitchFamily="2" charset="0"/>
                <a:ea typeface="Intel Clear"/>
                <a:cs typeface="Intel Clear"/>
              </a:rPr>
              <a:t>4 ingredients</a:t>
            </a:r>
            <a:br>
              <a:rPr lang="en-US" sz="4799" b="0" i="0" kern="1200" spc="-112" baseline="0" dirty="0">
                <a:solidFill>
                  <a:schemeClr val="tx1"/>
                </a:solidFill>
                <a:effectLst/>
                <a:latin typeface="Conformity" panose="00000400000000000000" pitchFamily="2" charset="0"/>
                <a:ea typeface="Intel Clear"/>
                <a:cs typeface="Intel Clear"/>
              </a:rPr>
            </a:br>
            <a:r>
              <a:rPr lang="en-US" sz="4799" b="0" i="0" kern="1200" spc="-112" baseline="0" dirty="0">
                <a:solidFill>
                  <a:schemeClr val="bg2"/>
                </a:solidFill>
                <a:effectLst/>
                <a:latin typeface="Conformity" panose="00000400000000000000" pitchFamily="2" charset="0"/>
                <a:ea typeface="Intel Clear"/>
                <a:cs typeface="Intel Clear"/>
              </a:rPr>
              <a:t>Storytelling</a:t>
            </a:r>
            <a:br>
              <a:rPr lang="en-US" sz="4799" b="0" i="0" kern="1200" spc="-112" baseline="0" dirty="0">
                <a:solidFill>
                  <a:schemeClr val="tx1"/>
                </a:solidFill>
                <a:effectLst/>
                <a:latin typeface="Conformity" panose="00000400000000000000" pitchFamily="2" charset="0"/>
                <a:ea typeface="Intel Clear"/>
                <a:cs typeface="Intel Clear"/>
              </a:rPr>
            </a:br>
            <a:r>
              <a:rPr lang="en-US" dirty="0"/>
              <a:t>S</a:t>
            </a:r>
            <a:r>
              <a:rPr lang="en-US" baseline="0" dirty="0"/>
              <a:t>lide crafting</a:t>
            </a:r>
            <a:br>
              <a:rPr lang="en-US" baseline="0" dirty="0"/>
            </a:br>
            <a:br>
              <a:rPr lang="en-US" baseline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98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99" b="0" i="0" kern="1200" spc="-112" baseline="0" dirty="0">
                <a:solidFill>
                  <a:schemeClr val="tx1"/>
                </a:solidFill>
                <a:effectLst/>
                <a:latin typeface="Conformity" panose="00000400000000000000" pitchFamily="2" charset="0"/>
                <a:ea typeface="Intel Clear"/>
                <a:cs typeface="Intel Clear"/>
              </a:rPr>
              <a:t>4 ingredients</a:t>
            </a:r>
            <a:br>
              <a:rPr lang="en-US" sz="4799" b="0" i="0" kern="1200" spc="-112" baseline="0" dirty="0">
                <a:solidFill>
                  <a:schemeClr val="tx1"/>
                </a:solidFill>
                <a:effectLst/>
                <a:latin typeface="Conformity" panose="00000400000000000000" pitchFamily="2" charset="0"/>
                <a:ea typeface="Intel Clear"/>
                <a:cs typeface="Intel Clear"/>
              </a:rPr>
            </a:br>
            <a:r>
              <a:rPr lang="en-US" sz="4799" b="0" i="0" kern="1200" spc="-112" baseline="0" dirty="0">
                <a:solidFill>
                  <a:schemeClr val="bg2"/>
                </a:solidFill>
                <a:effectLst/>
                <a:latin typeface="Conformity" panose="00000400000000000000" pitchFamily="2" charset="0"/>
                <a:ea typeface="Intel Clear"/>
                <a:cs typeface="Intel Clear"/>
              </a:rPr>
              <a:t>Storytelling</a:t>
            </a:r>
            <a:br>
              <a:rPr lang="en-US" sz="4799" b="0" i="0" kern="1200" spc="-112" baseline="0" dirty="0">
                <a:solidFill>
                  <a:schemeClr val="bg2"/>
                </a:solidFill>
                <a:effectLst/>
                <a:latin typeface="Conformity" panose="00000400000000000000" pitchFamily="2" charset="0"/>
                <a:ea typeface="Intel Clear"/>
                <a:cs typeface="Intel Clear"/>
              </a:rPr>
            </a:br>
            <a:r>
              <a:rPr lang="en-US" sz="4799" b="0" i="0" kern="1200" spc="-112" baseline="0" dirty="0">
                <a:solidFill>
                  <a:schemeClr val="bg2"/>
                </a:solidFill>
                <a:effectLst/>
                <a:latin typeface="Conformity" panose="00000400000000000000" pitchFamily="2" charset="0"/>
                <a:ea typeface="Intel Clear"/>
                <a:cs typeface="Intel Clear"/>
              </a:rPr>
              <a:t>Slide crafting</a:t>
            </a:r>
            <a:br>
              <a:rPr lang="en-US" sz="4799" b="0" i="0" kern="1200" spc="-112" baseline="0" dirty="0">
                <a:solidFill>
                  <a:schemeClr val="tx1"/>
                </a:solidFill>
                <a:effectLst/>
                <a:latin typeface="Conformity" panose="00000400000000000000" pitchFamily="2" charset="0"/>
                <a:ea typeface="Intel Clear"/>
                <a:cs typeface="Intel Clear"/>
              </a:rPr>
            </a:br>
            <a:r>
              <a:rPr lang="en-US" dirty="0"/>
              <a:t>Practicing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88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99" b="0" i="0" kern="1200" spc="-112" baseline="0" dirty="0">
                <a:solidFill>
                  <a:schemeClr val="tx1"/>
                </a:solidFill>
                <a:effectLst/>
                <a:latin typeface="Conformity" panose="00000400000000000000" pitchFamily="2" charset="0"/>
                <a:ea typeface="Intel Clear"/>
                <a:cs typeface="Intel Clear"/>
              </a:rPr>
              <a:t>4 ingredients</a:t>
            </a:r>
            <a:br>
              <a:rPr lang="en-US" sz="4799" b="0" i="0" kern="1200" spc="-112" baseline="0" dirty="0">
                <a:solidFill>
                  <a:schemeClr val="tx1"/>
                </a:solidFill>
                <a:effectLst/>
                <a:latin typeface="Conformity" panose="00000400000000000000" pitchFamily="2" charset="0"/>
                <a:ea typeface="Intel Clear"/>
                <a:cs typeface="Intel Clear"/>
              </a:rPr>
            </a:br>
            <a:r>
              <a:rPr lang="en-US" sz="4799" b="0" i="0" kern="1200" spc="-112" baseline="0" dirty="0">
                <a:solidFill>
                  <a:schemeClr val="bg2"/>
                </a:solidFill>
                <a:effectLst/>
                <a:latin typeface="Conformity" panose="00000400000000000000" pitchFamily="2" charset="0"/>
                <a:ea typeface="Intel Clear"/>
                <a:cs typeface="Intel Clear"/>
              </a:rPr>
              <a:t>Storytelling</a:t>
            </a:r>
            <a:br>
              <a:rPr lang="en-US" sz="4799" b="0" i="0" kern="1200" spc="-112" baseline="0" dirty="0">
                <a:solidFill>
                  <a:schemeClr val="bg2"/>
                </a:solidFill>
                <a:effectLst/>
                <a:latin typeface="Conformity" panose="00000400000000000000" pitchFamily="2" charset="0"/>
                <a:ea typeface="Intel Clear"/>
                <a:cs typeface="Intel Clear"/>
              </a:rPr>
            </a:br>
            <a:r>
              <a:rPr lang="en-US" sz="4799" b="0" i="0" kern="1200" spc="-112" baseline="0" dirty="0">
                <a:solidFill>
                  <a:schemeClr val="bg2"/>
                </a:solidFill>
                <a:effectLst/>
                <a:latin typeface="Conformity" panose="00000400000000000000" pitchFamily="2" charset="0"/>
                <a:ea typeface="Intel Clear"/>
                <a:cs typeface="Intel Clear"/>
              </a:rPr>
              <a:t>Slide crafting</a:t>
            </a:r>
            <a:br>
              <a:rPr lang="en-US" sz="4799" b="0" i="0" kern="1200" spc="-112" baseline="0" dirty="0">
                <a:solidFill>
                  <a:schemeClr val="bg2"/>
                </a:solidFill>
                <a:effectLst/>
                <a:latin typeface="Conformity" panose="00000400000000000000" pitchFamily="2" charset="0"/>
                <a:ea typeface="Intel Clear"/>
                <a:cs typeface="Intel Clear"/>
              </a:rPr>
            </a:br>
            <a:r>
              <a:rPr lang="en-US" sz="4799" b="0" i="0" kern="1200" spc="-112" baseline="0" dirty="0">
                <a:solidFill>
                  <a:schemeClr val="bg2"/>
                </a:solidFill>
                <a:effectLst/>
                <a:latin typeface="Conformity" panose="00000400000000000000" pitchFamily="2" charset="0"/>
                <a:ea typeface="Intel Clear"/>
                <a:cs typeface="Intel Clear"/>
              </a:rPr>
              <a:t>Practicing</a:t>
            </a:r>
            <a:br>
              <a:rPr lang="en-US" sz="4799" b="0" i="0" kern="1200" spc="-112" baseline="0" dirty="0">
                <a:solidFill>
                  <a:schemeClr val="tx1"/>
                </a:solidFill>
                <a:effectLst/>
                <a:latin typeface="Conformity" panose="00000400000000000000" pitchFamily="2" charset="0"/>
                <a:ea typeface="Intel Clear"/>
                <a:cs typeface="Intel Clear"/>
              </a:rPr>
            </a:br>
            <a:r>
              <a:rPr lang="en-US" dirty="0"/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554877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 #1 </a:t>
            </a:r>
            <a:br>
              <a:rPr lang="en-US" dirty="0"/>
            </a:br>
            <a:r>
              <a:rPr lang="en-US" dirty="0"/>
              <a:t>S</a:t>
            </a:r>
            <a:r>
              <a:rPr lang="en-US" baseline="0" dirty="0"/>
              <a:t>torytelling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03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for the stage</a:t>
            </a:r>
          </a:p>
        </p:txBody>
      </p:sp>
    </p:spTree>
    <p:extLst>
      <p:ext uri="{BB962C8B-B14F-4D97-AF65-F5344CB8AC3E}">
        <p14:creationId xmlns:p14="http://schemas.microsoft.com/office/powerpoint/2010/main" val="4188677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3F57-4665-4C05-BDE0-20DE6E91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Ditch the Bio </a:t>
            </a:r>
            <a:br>
              <a:rPr lang="en-US" dirty="0"/>
            </a:br>
            <a:r>
              <a:rPr lang="en-US" dirty="0"/>
              <a:t>Weave it into the Story</a:t>
            </a:r>
          </a:p>
        </p:txBody>
      </p:sp>
    </p:spTree>
    <p:extLst>
      <p:ext uri="{BB962C8B-B14F-4D97-AF65-F5344CB8AC3E}">
        <p14:creationId xmlns:p14="http://schemas.microsoft.com/office/powerpoint/2010/main" val="597164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“You’ve got 30 seconds before they start asking the question, ‘Am I going to pay attention to you or not?’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John Medina</a:t>
            </a:r>
            <a:br>
              <a:rPr lang="en-US" dirty="0"/>
            </a:br>
            <a:r>
              <a:rPr lang="en-US" dirty="0"/>
              <a:t>Author of Brain Rules</a:t>
            </a:r>
          </a:p>
        </p:txBody>
      </p:sp>
    </p:spTree>
    <p:extLst>
      <p:ext uri="{BB962C8B-B14F-4D97-AF65-F5344CB8AC3E}">
        <p14:creationId xmlns:p14="http://schemas.microsoft.com/office/powerpoint/2010/main" val="90382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challenge that we </a:t>
            </a:r>
            <a:r>
              <a:rPr lang="en-US" baseline="0" dirty="0"/>
              <a:t>are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1080035">
            <a:off x="9492206" y="2725917"/>
            <a:ext cx="1923604" cy="55399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3600" dirty="0">
                <a:solidFill>
                  <a:srgbClr val="003C71"/>
                </a:solidFill>
                <a:latin typeface="Conformity" panose="00000400000000000000" pitchFamily="2" charset="0"/>
              </a:rPr>
              <a:t>report outs</a:t>
            </a:r>
          </a:p>
        </p:txBody>
      </p:sp>
      <p:sp>
        <p:nvSpPr>
          <p:cNvPr id="4" name="TextBox 3"/>
          <p:cNvSpPr txBox="1"/>
          <p:nvPr/>
        </p:nvSpPr>
        <p:spPr>
          <a:xfrm rot="20520000">
            <a:off x="2511542" y="1216339"/>
            <a:ext cx="2811667" cy="670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3600" dirty="0">
                <a:solidFill>
                  <a:srgbClr val="003C71"/>
                </a:solidFill>
                <a:latin typeface="Conformity" panose="00000400000000000000" pitchFamily="2" charset="0"/>
              </a:rPr>
              <a:t>pair programming</a:t>
            </a:r>
          </a:p>
        </p:txBody>
      </p:sp>
      <p:sp>
        <p:nvSpPr>
          <p:cNvPr id="5" name="TextBox 4"/>
          <p:cNvSpPr txBox="1"/>
          <p:nvPr/>
        </p:nvSpPr>
        <p:spPr>
          <a:xfrm rot="20520000">
            <a:off x="1104614" y="2669211"/>
            <a:ext cx="1556657" cy="5539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003C71"/>
                </a:solidFill>
                <a:latin typeface="Conformity" panose="00000400000000000000" pitchFamily="2" charset="0"/>
              </a:rPr>
              <a:t>meetings</a:t>
            </a:r>
          </a:p>
        </p:txBody>
      </p:sp>
      <p:sp>
        <p:nvSpPr>
          <p:cNvPr id="7" name="TextBox 6"/>
          <p:cNvSpPr txBox="1"/>
          <p:nvPr/>
        </p:nvSpPr>
        <p:spPr>
          <a:xfrm rot="1080000">
            <a:off x="7531555" y="1274509"/>
            <a:ext cx="2394857" cy="5539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003C71"/>
                </a:solidFill>
                <a:latin typeface="Conformity" panose="00000400000000000000" pitchFamily="2" charset="0"/>
              </a:rPr>
              <a:t>team builders</a:t>
            </a:r>
          </a:p>
        </p:txBody>
      </p:sp>
      <p:sp>
        <p:nvSpPr>
          <p:cNvPr id="8" name="TextBox 7"/>
          <p:cNvSpPr txBox="1"/>
          <p:nvPr/>
        </p:nvSpPr>
        <p:spPr>
          <a:xfrm rot="20520000">
            <a:off x="2266025" y="4632962"/>
            <a:ext cx="2263019" cy="5539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003C71"/>
                </a:solidFill>
                <a:latin typeface="Conformity" panose="00000400000000000000" pitchFamily="2" charset="0"/>
              </a:rPr>
              <a:t>social events</a:t>
            </a:r>
          </a:p>
        </p:txBody>
      </p:sp>
      <p:sp>
        <p:nvSpPr>
          <p:cNvPr id="9" name="TextBox 8"/>
          <p:cNvSpPr txBox="1"/>
          <p:nvPr/>
        </p:nvSpPr>
        <p:spPr>
          <a:xfrm rot="1080000">
            <a:off x="8312407" y="4920460"/>
            <a:ext cx="1832233" cy="55399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3600" dirty="0">
                <a:solidFill>
                  <a:srgbClr val="003C71"/>
                </a:solidFill>
                <a:latin typeface="Conformity" panose="00000400000000000000" pitchFamily="2" charset="0"/>
              </a:rPr>
              <a:t>phone calls</a:t>
            </a:r>
          </a:p>
        </p:txBody>
      </p:sp>
    </p:spTree>
    <p:extLst>
      <p:ext uri="{BB962C8B-B14F-4D97-AF65-F5344CB8AC3E}">
        <p14:creationId xmlns:p14="http://schemas.microsoft.com/office/powerpoint/2010/main" val="81446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7" grpId="0" build="p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it out loud</a:t>
            </a:r>
          </a:p>
        </p:txBody>
      </p:sp>
    </p:spTree>
    <p:extLst>
      <p:ext uri="{BB962C8B-B14F-4D97-AF65-F5344CB8AC3E}">
        <p14:creationId xmlns:p14="http://schemas.microsoft.com/office/powerpoint/2010/main" val="80982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point and purpose</a:t>
            </a:r>
          </a:p>
        </p:txBody>
      </p:sp>
    </p:spTree>
    <p:extLst>
      <p:ext uri="{BB962C8B-B14F-4D97-AF65-F5344CB8AC3E}">
        <p14:creationId xmlns:p14="http://schemas.microsoft.com/office/powerpoint/2010/main" val="2891472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“People don’t buy what you do, they buy why you do it”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Simon Sinek</a:t>
            </a:r>
            <a:br>
              <a:rPr lang="en-US" dirty="0"/>
            </a:br>
            <a:r>
              <a:rPr lang="en-US" dirty="0"/>
              <a:t>Author of Start With Why</a:t>
            </a:r>
          </a:p>
        </p:txBody>
      </p:sp>
    </p:spTree>
    <p:extLst>
      <p:ext uri="{BB962C8B-B14F-4D97-AF65-F5344CB8AC3E}">
        <p14:creationId xmlns:p14="http://schemas.microsoft.com/office/powerpoint/2010/main" val="1374088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Start With Why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619" y="1604963"/>
            <a:ext cx="4664413" cy="4567237"/>
          </a:xfrm>
        </p:spPr>
      </p:pic>
    </p:spTree>
    <p:extLst>
      <p:ext uri="{BB962C8B-B14F-4D97-AF65-F5344CB8AC3E}">
        <p14:creationId xmlns:p14="http://schemas.microsoft.com/office/powerpoint/2010/main" val="148662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5" y="1604963"/>
            <a:ext cx="4664413" cy="4567237"/>
          </a:xfrm>
        </p:spPr>
      </p:pic>
      <p:sp>
        <p:nvSpPr>
          <p:cNvPr id="2" name="Content Placeholder 1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Products You Sell</a:t>
            </a:r>
          </a:p>
          <a:p>
            <a:r>
              <a:rPr lang="en-US" dirty="0">
                <a:solidFill>
                  <a:schemeClr val="tx1"/>
                </a:solidFill>
              </a:rPr>
              <a:t>Services You Offer</a:t>
            </a:r>
          </a:p>
          <a:p>
            <a:r>
              <a:rPr lang="en-US" dirty="0">
                <a:solidFill>
                  <a:schemeClr val="tx1"/>
                </a:solidFill>
              </a:rPr>
              <a:t>Your Job Title / Roles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The Golden Circle - What</a:t>
            </a:r>
          </a:p>
        </p:txBody>
      </p:sp>
    </p:spTree>
    <p:extLst>
      <p:ext uri="{BB962C8B-B14F-4D97-AF65-F5344CB8AC3E}">
        <p14:creationId xmlns:p14="http://schemas.microsoft.com/office/powerpoint/2010/main" val="1813049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45" y="1604963"/>
            <a:ext cx="4664412" cy="4567237"/>
          </a:xfrm>
        </p:spPr>
      </p:pic>
      <p:sp>
        <p:nvSpPr>
          <p:cNvPr id="2" name="Content Placeholder 1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Make you special</a:t>
            </a:r>
          </a:p>
          <a:p>
            <a:r>
              <a:rPr lang="en-US" dirty="0">
                <a:solidFill>
                  <a:schemeClr val="tx1"/>
                </a:solidFill>
              </a:rPr>
              <a:t>Set you apart</a:t>
            </a:r>
          </a:p>
          <a:p>
            <a:r>
              <a:rPr lang="en-US" dirty="0">
                <a:solidFill>
                  <a:schemeClr val="tx1"/>
                </a:solidFill>
              </a:rPr>
              <a:t>Strengths, values, principles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The Golden Circle - How</a:t>
            </a:r>
          </a:p>
        </p:txBody>
      </p:sp>
    </p:spTree>
    <p:extLst>
      <p:ext uri="{BB962C8B-B14F-4D97-AF65-F5344CB8AC3E}">
        <p14:creationId xmlns:p14="http://schemas.microsoft.com/office/powerpoint/2010/main" val="3393562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48" y="1615473"/>
            <a:ext cx="4664413" cy="4567237"/>
          </a:xfrm>
        </p:spPr>
      </p:pic>
      <p:sp>
        <p:nvSpPr>
          <p:cNvPr id="2" name="Content Placeholder 1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Why should I care?</a:t>
            </a:r>
          </a:p>
          <a:p>
            <a:r>
              <a:rPr lang="en-US" dirty="0"/>
              <a:t>What is in it for me?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Inspires us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The Golden Circle - Why</a:t>
            </a:r>
          </a:p>
        </p:txBody>
      </p:sp>
    </p:spTree>
    <p:extLst>
      <p:ext uri="{BB962C8B-B14F-4D97-AF65-F5344CB8AC3E}">
        <p14:creationId xmlns:p14="http://schemas.microsoft.com/office/powerpoint/2010/main" val="1337576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yourself</a:t>
            </a:r>
          </a:p>
        </p:txBody>
      </p:sp>
    </p:spTree>
    <p:extLst>
      <p:ext uri="{BB962C8B-B14F-4D97-AF65-F5344CB8AC3E}">
        <p14:creationId xmlns:p14="http://schemas.microsoft.com/office/powerpoint/2010/main" val="3071758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Recap - Storytelling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Write for stage</a:t>
            </a:r>
          </a:p>
          <a:p>
            <a:r>
              <a:rPr lang="en-US" dirty="0">
                <a:solidFill>
                  <a:schemeClr val="tx1"/>
                </a:solidFill>
              </a:rPr>
              <a:t>Say it out loud</a:t>
            </a:r>
          </a:p>
          <a:p>
            <a:r>
              <a:rPr lang="en-US" dirty="0">
                <a:solidFill>
                  <a:schemeClr val="tx1"/>
                </a:solidFill>
              </a:rPr>
              <a:t>Have a point and purpose</a:t>
            </a:r>
          </a:p>
          <a:p>
            <a:r>
              <a:rPr lang="en-US" dirty="0">
                <a:solidFill>
                  <a:schemeClr val="tx1"/>
                </a:solidFill>
              </a:rPr>
              <a:t>Start With Why</a:t>
            </a:r>
          </a:p>
          <a:p>
            <a:r>
              <a:rPr lang="en-US" dirty="0"/>
              <a:t>Be Yourself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63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 #2 </a:t>
            </a:r>
            <a:br>
              <a:rPr lang="en-US" dirty="0"/>
            </a:br>
            <a:r>
              <a:rPr lang="en-US" dirty="0"/>
              <a:t>Slide Crafting</a:t>
            </a:r>
          </a:p>
        </p:txBody>
      </p:sp>
    </p:spTree>
    <p:extLst>
      <p:ext uri="{BB962C8B-B14F-4D97-AF65-F5344CB8AC3E}">
        <p14:creationId xmlns:p14="http://schemas.microsoft.com/office/powerpoint/2010/main" val="311358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effectively communicating your ideas</a:t>
            </a:r>
          </a:p>
        </p:txBody>
      </p:sp>
    </p:spTree>
    <p:extLst>
      <p:ext uri="{BB962C8B-B14F-4D97-AF65-F5344CB8AC3E}">
        <p14:creationId xmlns:p14="http://schemas.microsoft.com/office/powerpoint/2010/main" val="910359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 out of</a:t>
            </a:r>
            <a:r>
              <a:rPr lang="en-US" baseline="0" dirty="0"/>
              <a:t> 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6505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structure with mind maps</a:t>
            </a:r>
          </a:p>
        </p:txBody>
      </p:sp>
    </p:spTree>
    <p:extLst>
      <p:ext uri="{BB962C8B-B14F-4D97-AF65-F5344CB8AC3E}">
        <p14:creationId xmlns:p14="http://schemas.microsoft.com/office/powerpoint/2010/main" val="16360166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879" y="95536"/>
            <a:ext cx="7354243" cy="6173562"/>
          </a:xfrm>
        </p:spPr>
      </p:pic>
    </p:spTree>
    <p:extLst>
      <p:ext uri="{BB962C8B-B14F-4D97-AF65-F5344CB8AC3E}">
        <p14:creationId xmlns:p14="http://schemas.microsoft.com/office/powerpoint/2010/main" val="377135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https://coggle.it/</a:t>
            </a:r>
          </a:p>
        </p:txBody>
      </p:sp>
    </p:spTree>
    <p:extLst>
      <p:ext uri="{BB962C8B-B14F-4D97-AF65-F5344CB8AC3E}">
        <p14:creationId xmlns:p14="http://schemas.microsoft.com/office/powerpoint/2010/main" val="14774799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its PowerPoint time</a:t>
            </a:r>
          </a:p>
        </p:txBody>
      </p:sp>
    </p:spTree>
    <p:extLst>
      <p:ext uri="{BB962C8B-B14F-4D97-AF65-F5344CB8AC3E}">
        <p14:creationId xmlns:p14="http://schemas.microsoft.com/office/powerpoint/2010/main" val="19661776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PowerPoint is not Word</a:t>
            </a:r>
          </a:p>
        </p:txBody>
      </p:sp>
    </p:spTree>
    <p:extLst>
      <p:ext uri="{BB962C8B-B14F-4D97-AF65-F5344CB8AC3E}">
        <p14:creationId xmlns:p14="http://schemas.microsoft.com/office/powerpoint/2010/main" val="304703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1 . Fonts, Fonts, Fonts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1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gi" panose="04040504061007020D02" pitchFamily="82" charset="0"/>
              </a:rPr>
              <a:t>Pick appropriate font</a:t>
            </a:r>
          </a:p>
        </p:txBody>
      </p:sp>
    </p:spTree>
    <p:extLst>
      <p:ext uri="{BB962C8B-B14F-4D97-AF65-F5344CB8AC3E}">
        <p14:creationId xmlns:p14="http://schemas.microsoft.com/office/powerpoint/2010/main" val="9175000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Fonts, Fonts, Fonts – 40 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Minimum Text Size 24pt</a:t>
            </a:r>
          </a:p>
          <a:p>
            <a:r>
              <a:rPr lang="en-US" dirty="0"/>
              <a:t>Best Text Size 28-32 pt</a:t>
            </a:r>
          </a:p>
        </p:txBody>
      </p:sp>
    </p:spTree>
    <p:extLst>
      <p:ext uri="{BB962C8B-B14F-4D97-AF65-F5344CB8AC3E}">
        <p14:creationId xmlns:p14="http://schemas.microsoft.com/office/powerpoint/2010/main" val="211900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2 . Bullet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3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</a:t>
            </a:r>
            <a:r>
              <a:rPr lang="en-US" baseline="0" dirty="0"/>
              <a:t> speaking</a:t>
            </a:r>
            <a:r>
              <a:rPr lang="en-US" dirty="0"/>
              <a:t> is a skill</a:t>
            </a:r>
          </a:p>
        </p:txBody>
      </p:sp>
    </p:spTree>
    <p:extLst>
      <p:ext uri="{BB962C8B-B14F-4D97-AF65-F5344CB8AC3E}">
        <p14:creationId xmlns:p14="http://schemas.microsoft.com/office/powerpoint/2010/main" val="34849578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Keep to a minimum</a:t>
            </a:r>
          </a:p>
          <a:p>
            <a:pPr lvl="0"/>
            <a:r>
              <a:rPr lang="en-US" dirty="0"/>
              <a:t>Keep them short</a:t>
            </a:r>
          </a:p>
          <a:p>
            <a:pPr lvl="0"/>
            <a:r>
              <a:rPr lang="en-US" dirty="0"/>
              <a:t>Make bullets appear as you talk</a:t>
            </a:r>
          </a:p>
          <a:p>
            <a:pPr lvl="0"/>
            <a:r>
              <a:rPr lang="en-US" dirty="0"/>
              <a:t>Use handouts for detailed information</a:t>
            </a:r>
          </a:p>
        </p:txBody>
      </p:sp>
    </p:spTree>
    <p:extLst>
      <p:ext uri="{BB962C8B-B14F-4D97-AF65-F5344CB8AC3E}">
        <p14:creationId xmlns:p14="http://schemas.microsoft.com/office/powerpoint/2010/main" val="45758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bullet per slide</a:t>
            </a:r>
          </a:p>
        </p:txBody>
      </p:sp>
    </p:spTree>
    <p:extLst>
      <p:ext uri="{BB962C8B-B14F-4D97-AF65-F5344CB8AC3E}">
        <p14:creationId xmlns:p14="http://schemas.microsoft.com/office/powerpoint/2010/main" val="8493299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9452" y="1755405"/>
            <a:ext cx="10972800" cy="115824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Conformity" panose="00000400000000000000" pitchFamily="2" charset="0"/>
              </a:rPr>
              <a:t>Flexible</a:t>
            </a:r>
            <a:r>
              <a:rPr lang="en-US" sz="4800" dirty="0">
                <a:latin typeface="Conformity" panose="00000400000000000000" pitchFamily="2" charset="0"/>
              </a:rPr>
              <a:t> and Configurable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2324913"/>
            <a:ext cx="6648450" cy="3810000"/>
          </a:xfrm>
        </p:spPr>
      </p:pic>
    </p:spTree>
    <p:extLst>
      <p:ext uri="{BB962C8B-B14F-4D97-AF65-F5344CB8AC3E}">
        <p14:creationId xmlns:p14="http://schemas.microsoft.com/office/powerpoint/2010/main" val="315582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3. Throw Out Bio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1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7484" y="1604434"/>
            <a:ext cx="11410345" cy="4567767"/>
          </a:xfrm>
        </p:spPr>
        <p:txBody>
          <a:bodyPr/>
          <a:lstStyle/>
          <a:p>
            <a:r>
              <a:rPr lang="en-US" dirty="0"/>
              <a:t>Web Developer, Microsoft MVP and Professional Speaker</a:t>
            </a:r>
          </a:p>
          <a:p>
            <a:r>
              <a:rPr lang="en-US" dirty="0"/>
              <a:t>Over 100 talks at conferences and community events</a:t>
            </a:r>
          </a:p>
          <a:p>
            <a:r>
              <a:rPr lang="en-US" dirty="0"/>
              <a:t>Builds apps in Angular, Sails, ASP.NET, C#</a:t>
            </a:r>
          </a:p>
          <a:p>
            <a:r>
              <a:rPr lang="en-US" dirty="0"/>
              <a:t>Teacher and student of high quality software development</a:t>
            </a:r>
          </a:p>
          <a:p>
            <a:r>
              <a:rPr lang="en-US" dirty="0"/>
              <a:t>Blogs at </a:t>
            </a:r>
            <a:r>
              <a:rPr lang="en-US" dirty="0">
                <a:hlinkClick r:id="rId2"/>
              </a:rPr>
              <a:t>http://digitaldrummerj.me</a:t>
            </a:r>
            <a:endParaRPr lang="en-US" dirty="0"/>
          </a:p>
          <a:p>
            <a:r>
              <a:rPr lang="en-US" dirty="0"/>
              <a:t>Follow me on twitter @digitaldrummerj</a:t>
            </a:r>
          </a:p>
        </p:txBody>
      </p:sp>
    </p:spTree>
    <p:extLst>
      <p:ext uri="{BB962C8B-B14F-4D97-AF65-F5344CB8AC3E}">
        <p14:creationId xmlns:p14="http://schemas.microsoft.com/office/powerpoint/2010/main" val="40920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Intro for Mobile Web Dev</a:t>
            </a:r>
          </a:p>
        </p:txBody>
      </p:sp>
    </p:spTree>
    <p:extLst>
      <p:ext uri="{BB962C8B-B14F-4D97-AF65-F5344CB8AC3E}">
        <p14:creationId xmlns:p14="http://schemas.microsoft.com/office/powerpoint/2010/main" val="241278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 bwMode="auto">
          <a:xfrm>
            <a:off x="-17666" y="466344"/>
            <a:ext cx="8342959" cy="2063508"/>
          </a:xfrm>
          <a:prstGeom prst="homePlate">
            <a:avLst/>
          </a:prstGeom>
          <a:solidFill>
            <a:schemeClr val="accent2"/>
          </a:solidFill>
          <a:ln w="571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85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17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rPr>
              <a:t>Mobile represents the single largest technology innovation of all time</a:t>
            </a:r>
          </a:p>
        </p:txBody>
      </p:sp>
      <p:pic>
        <p:nvPicPr>
          <p:cNvPr id="4" name="Picture 3" descr="globe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9481" y="28540"/>
            <a:ext cx="3236993" cy="250131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89101" y="2664052"/>
            <a:ext cx="10600245" cy="1066228"/>
            <a:chOff x="594846" y="1123572"/>
            <a:chExt cx="7950184" cy="799671"/>
          </a:xfrm>
        </p:grpSpPr>
        <p:sp>
          <p:nvSpPr>
            <p:cNvPr id="7" name="3 arrow"/>
            <p:cNvSpPr/>
            <p:nvPr/>
          </p:nvSpPr>
          <p:spPr bwMode="auto">
            <a:xfrm>
              <a:off x="1160411" y="1129153"/>
              <a:ext cx="7384619" cy="788508"/>
            </a:xfrm>
            <a:prstGeom prst="homePlate">
              <a:avLst/>
            </a:prstGeom>
            <a:no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537855" tIns="44797" rIns="89589" bIns="71672" numCol="1" rtlCol="0" anchor="ctr" anchorCtr="0" compatLnSpc="1">
              <a:prstTxWarp prst="textNoShape">
                <a:avLst/>
              </a:prstTxWarp>
            </a:bodyPr>
            <a:lstStyle/>
            <a:p>
              <a:pPr defTabSz="895928"/>
              <a:r>
                <a:rPr lang="en-US" sz="3733" spc="-100" dirty="0">
                  <a:ln w="3175">
                    <a:noFill/>
                  </a:ln>
                  <a:solidFill>
                    <a:srgbClr val="616161"/>
                  </a:solidFill>
                  <a:latin typeface="+mj-lt"/>
                  <a:cs typeface="Segoe UI" pitchFamily="34" charset="0"/>
                </a:rPr>
                <a:t>Faster than the PC boom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594846" y="1123572"/>
              <a:ext cx="824880" cy="79967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200" spc="-100" dirty="0">
                  <a:ln w="3175">
                    <a:noFill/>
                  </a:ln>
                  <a:solidFill>
                    <a:srgbClr val="616161"/>
                  </a:solidFill>
                  <a:latin typeface="+mj-lt"/>
                  <a:cs typeface="Segoe UI" pitchFamily="34" charset="0"/>
                </a:rPr>
                <a:t>10X</a:t>
              </a:r>
              <a:endParaRPr lang="en-US" sz="4000" spc="-100" dirty="0">
                <a:ln w="3175">
                  <a:noFill/>
                </a:ln>
                <a:solidFill>
                  <a:srgbClr val="616161"/>
                </a:solidFill>
                <a:latin typeface="+mj-lt"/>
                <a:cs typeface="Segoe UI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9102" y="3771250"/>
            <a:ext cx="10600244" cy="1178619"/>
            <a:chOff x="594846" y="1953971"/>
            <a:chExt cx="7950183" cy="883964"/>
          </a:xfrm>
        </p:grpSpPr>
        <p:sp>
          <p:nvSpPr>
            <p:cNvPr id="10" name="3 arrow"/>
            <p:cNvSpPr/>
            <p:nvPr/>
          </p:nvSpPr>
          <p:spPr bwMode="auto">
            <a:xfrm>
              <a:off x="1160410" y="1953971"/>
              <a:ext cx="7384619" cy="788508"/>
            </a:xfrm>
            <a:prstGeom prst="homePlate">
              <a:avLst/>
            </a:prstGeom>
            <a:no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537855" tIns="44797" rIns="89589" bIns="71672" numCol="1" rtlCol="0" anchor="ctr" anchorCtr="0" compatLnSpc="1">
              <a:prstTxWarp prst="textNoShape">
                <a:avLst/>
              </a:prstTxWarp>
            </a:bodyPr>
            <a:lstStyle/>
            <a:p>
              <a:pPr defTabSz="895928"/>
              <a:r>
                <a:rPr lang="en-US" sz="3733" spc="-100" dirty="0">
                  <a:ln w="3175">
                    <a:noFill/>
                  </a:ln>
                  <a:solidFill>
                    <a:srgbClr val="616161"/>
                  </a:solidFill>
                  <a:latin typeface="+mj-lt"/>
                  <a:cs typeface="Segoe UI" pitchFamily="34" charset="0"/>
                </a:rPr>
                <a:t>Faster than the Internet boom 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94846" y="2038264"/>
              <a:ext cx="824880" cy="79967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200" spc="-100" dirty="0">
                  <a:ln w="3175">
                    <a:noFill/>
                  </a:ln>
                  <a:solidFill>
                    <a:srgbClr val="616161"/>
                  </a:solidFill>
                  <a:latin typeface="+mj-lt"/>
                  <a:cs typeface="Segoe UI" pitchFamily="34" charset="0"/>
                </a:rPr>
                <a:t>2X</a:t>
              </a:r>
              <a:endParaRPr lang="en-US" sz="4267" spc="-100" dirty="0">
                <a:ln w="3175">
                  <a:noFill/>
                </a:ln>
                <a:solidFill>
                  <a:srgbClr val="616161"/>
                </a:solidFill>
                <a:latin typeface="+mj-lt"/>
                <a:cs typeface="Segoe UI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9101" y="5057108"/>
            <a:ext cx="10921077" cy="1066228"/>
            <a:chOff x="594846" y="2966213"/>
            <a:chExt cx="7950182" cy="799671"/>
          </a:xfrm>
        </p:grpSpPr>
        <p:sp>
          <p:nvSpPr>
            <p:cNvPr id="13" name="3 arrow"/>
            <p:cNvSpPr/>
            <p:nvPr/>
          </p:nvSpPr>
          <p:spPr bwMode="auto">
            <a:xfrm>
              <a:off x="1160409" y="2966213"/>
              <a:ext cx="7384619" cy="788508"/>
            </a:xfrm>
            <a:prstGeom prst="homePlate">
              <a:avLst/>
            </a:prstGeom>
            <a:no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537855" tIns="44797" rIns="89589" bIns="71672" numCol="1" rtlCol="0" anchor="ctr" anchorCtr="0" compatLnSpc="1">
              <a:prstTxWarp prst="textNoShape">
                <a:avLst/>
              </a:prstTxWarp>
            </a:bodyPr>
            <a:lstStyle/>
            <a:p>
              <a:pPr defTabSz="895928"/>
              <a:r>
                <a:rPr lang="en-US" sz="3733" spc="-100" dirty="0">
                  <a:ln w="3175">
                    <a:noFill/>
                  </a:ln>
                  <a:solidFill>
                    <a:srgbClr val="616161"/>
                  </a:solidFill>
                  <a:latin typeface="+mj-lt"/>
                  <a:cs typeface="Segoe UI" pitchFamily="34" charset="0"/>
                </a:rPr>
                <a:t>Faster than the social networking explosion</a:t>
              </a: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594846" y="2966213"/>
              <a:ext cx="824880" cy="79967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200" spc="-100" dirty="0">
                  <a:ln w="3175">
                    <a:noFill/>
                  </a:ln>
                  <a:solidFill>
                    <a:srgbClr val="616161"/>
                  </a:solidFill>
                  <a:latin typeface="+mj-lt"/>
                  <a:cs typeface="Segoe UI" pitchFamily="34" charset="0"/>
                </a:rPr>
                <a:t>3X</a:t>
              </a:r>
              <a:endParaRPr lang="en-US" sz="4267" spc="-100" dirty="0">
                <a:ln w="3175">
                  <a:noFill/>
                </a:ln>
                <a:solidFill>
                  <a:srgbClr val="616161"/>
                </a:solidFill>
                <a:latin typeface="+mj-lt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90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377" y="1114004"/>
            <a:ext cx="9861247" cy="4629992"/>
          </a:xfrm>
        </p:spPr>
        <p:txBody>
          <a:bodyPr/>
          <a:lstStyle/>
          <a:p>
            <a:r>
              <a:rPr lang="en-US" dirty="0"/>
              <a:t>I wanted to build a mobile app too!</a:t>
            </a:r>
          </a:p>
        </p:txBody>
      </p:sp>
    </p:spTree>
    <p:extLst>
      <p:ext uri="{BB962C8B-B14F-4D97-AF65-F5344CB8AC3E}">
        <p14:creationId xmlns:p14="http://schemas.microsoft.com/office/powerpoint/2010/main" val="359998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950" y="329738"/>
            <a:ext cx="8486101" cy="5657402"/>
          </a:xfrm>
        </p:spPr>
      </p:pic>
    </p:spTree>
    <p:extLst>
      <p:ext uri="{BB962C8B-B14F-4D97-AF65-F5344CB8AC3E}">
        <p14:creationId xmlns:p14="http://schemas.microsoft.com/office/powerpoint/2010/main" val="278252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796" y="498903"/>
            <a:ext cx="8282408" cy="5860195"/>
          </a:xfrm>
        </p:spPr>
      </p:pic>
    </p:spTree>
    <p:extLst>
      <p:ext uri="{BB962C8B-B14F-4D97-AF65-F5344CB8AC3E}">
        <p14:creationId xmlns:p14="http://schemas.microsoft.com/office/powerpoint/2010/main" val="1527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The ability to do something that comes from training, experience, or practice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Skill:</a:t>
            </a:r>
          </a:p>
        </p:txBody>
      </p:sp>
    </p:spTree>
    <p:extLst>
      <p:ext uri="{BB962C8B-B14F-4D97-AF65-F5344CB8AC3E}">
        <p14:creationId xmlns:p14="http://schemas.microsoft.com/office/powerpoint/2010/main" val="35340043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1751">
            <a:off x="1845469" y="675640"/>
            <a:ext cx="8501063" cy="51077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9527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1752">
            <a:off x="2086592" y="563563"/>
            <a:ext cx="8018815" cy="5365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7994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738312"/>
            <a:ext cx="95250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 was way more powerful</a:t>
            </a:r>
          </a:p>
        </p:txBody>
      </p:sp>
    </p:spTree>
    <p:extLst>
      <p:ext uri="{BB962C8B-B14F-4D97-AF65-F5344CB8AC3E}">
        <p14:creationId xmlns:p14="http://schemas.microsoft.com/office/powerpoint/2010/main" val="184185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“The purpose of the first draft is not to get it right but to get it written.”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John Dufresne</a:t>
            </a:r>
            <a:br>
              <a:rPr lang="en-US" dirty="0"/>
            </a:br>
            <a:r>
              <a:rPr lang="en-US" dirty="0"/>
              <a:t>Author, Playwriter, Teacher</a:t>
            </a:r>
          </a:p>
        </p:txBody>
      </p:sp>
    </p:spTree>
    <p:extLst>
      <p:ext uri="{BB962C8B-B14F-4D97-AF65-F5344CB8AC3E}">
        <p14:creationId xmlns:p14="http://schemas.microsoft.com/office/powerpoint/2010/main" val="35145144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yourself</a:t>
            </a:r>
          </a:p>
        </p:txBody>
      </p:sp>
    </p:spTree>
    <p:extLst>
      <p:ext uri="{BB962C8B-B14F-4D97-AF65-F5344CB8AC3E}">
        <p14:creationId xmlns:p14="http://schemas.microsoft.com/office/powerpoint/2010/main" val="414190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Recap – Slide Crafting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Story 1</a:t>
            </a:r>
            <a:r>
              <a:rPr lang="en-US" baseline="30000" dirty="0"/>
              <a:t>st</a:t>
            </a:r>
            <a:r>
              <a:rPr lang="en-US" dirty="0"/>
              <a:t>, </a:t>
            </a:r>
            <a:r>
              <a:rPr lang="en-US" dirty="0" err="1"/>
              <a:t>Powerpoint</a:t>
            </a:r>
            <a:r>
              <a:rPr lang="en-US" dirty="0"/>
              <a:t> 2nd</a:t>
            </a:r>
          </a:p>
          <a:p>
            <a:r>
              <a:rPr lang="en-US" dirty="0"/>
              <a:t>Pick appropriate font - titles 40pt and text 24pt-32pt</a:t>
            </a:r>
          </a:p>
          <a:p>
            <a:r>
              <a:rPr lang="en-US" dirty="0"/>
              <a:t>Keep bullets to a minimum,</a:t>
            </a:r>
            <a:r>
              <a:rPr lang="en-US" baseline="0" dirty="0"/>
              <a:t> s</a:t>
            </a:r>
            <a:r>
              <a:rPr lang="en-US" dirty="0"/>
              <a:t>hort,</a:t>
            </a:r>
            <a:r>
              <a:rPr lang="en-US" baseline="0" dirty="0"/>
              <a:t> and appear/dim</a:t>
            </a:r>
          </a:p>
          <a:p>
            <a:r>
              <a:rPr lang="en-US" dirty="0"/>
              <a:t>Try one bullet per slide</a:t>
            </a:r>
          </a:p>
          <a:p>
            <a:r>
              <a:rPr lang="en-US" dirty="0"/>
              <a:t>Integrate bio into story</a:t>
            </a:r>
          </a:p>
          <a:p>
            <a:r>
              <a:rPr lang="en-US" dirty="0"/>
              <a:t>Be yourself</a:t>
            </a:r>
          </a:p>
        </p:txBody>
      </p:sp>
    </p:spTree>
    <p:extLst>
      <p:ext uri="{BB962C8B-B14F-4D97-AF65-F5344CB8AC3E}">
        <p14:creationId xmlns:p14="http://schemas.microsoft.com/office/powerpoint/2010/main" val="88174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 #3</a:t>
            </a:r>
            <a:br>
              <a:rPr lang="en-US" dirty="0"/>
            </a:br>
            <a:r>
              <a:rPr lang="en-US" dirty="0"/>
              <a:t>Practicing</a:t>
            </a:r>
          </a:p>
        </p:txBody>
      </p:sp>
    </p:spTree>
    <p:extLst>
      <p:ext uri="{BB962C8B-B14F-4D97-AF65-F5344CB8AC3E}">
        <p14:creationId xmlns:p14="http://schemas.microsoft.com/office/powerpoint/2010/main" val="125554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“It is practice, not talent, that holds the key to success”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Matthew Syed</a:t>
            </a:r>
            <a:br>
              <a:rPr lang="en-US" dirty="0"/>
            </a:br>
            <a:r>
              <a:rPr lang="en-US" dirty="0"/>
              <a:t>Journalist, Author and Broadcaster</a:t>
            </a:r>
          </a:p>
        </p:txBody>
      </p:sp>
    </p:spTree>
    <p:extLst>
      <p:ext uri="{BB962C8B-B14F-4D97-AF65-F5344CB8AC3E}">
        <p14:creationId xmlns:p14="http://schemas.microsoft.com/office/powerpoint/2010/main" val="14980590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Reduces nerves</a:t>
            </a:r>
          </a:p>
        </p:txBody>
      </p:sp>
    </p:spTree>
    <p:extLst>
      <p:ext uri="{BB962C8B-B14F-4D97-AF65-F5344CB8AC3E}">
        <p14:creationId xmlns:p14="http://schemas.microsoft.com/office/powerpoint/2010/main" val="254015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</a:t>
            </a:r>
            <a:r>
              <a:rPr lang="en-US" baseline="0" dirty="0"/>
              <a:t> acquire</a:t>
            </a:r>
            <a:r>
              <a:rPr lang="en-US" dirty="0"/>
              <a:t> it!</a:t>
            </a:r>
          </a:p>
        </p:txBody>
      </p:sp>
    </p:spTree>
    <p:extLst>
      <p:ext uri="{BB962C8B-B14F-4D97-AF65-F5344CB8AC3E}">
        <p14:creationId xmlns:p14="http://schemas.microsoft.com/office/powerpoint/2010/main" val="22039964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Prepares you</a:t>
            </a:r>
            <a:r>
              <a:rPr lang="en-US" baseline="0" dirty="0"/>
              <a:t> </a:t>
            </a:r>
            <a:r>
              <a:rPr lang="en-US" dirty="0"/>
              <a:t>for any issues</a:t>
            </a:r>
          </a:p>
        </p:txBody>
      </p:sp>
    </p:spTree>
    <p:extLst>
      <p:ext uri="{BB962C8B-B14F-4D97-AF65-F5344CB8AC3E}">
        <p14:creationId xmlns:p14="http://schemas.microsoft.com/office/powerpoint/2010/main" val="2016991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like you are</a:t>
            </a:r>
            <a:r>
              <a:rPr lang="en-US" baseline="0" dirty="0"/>
              <a:t> going to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078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just read the slides</a:t>
            </a:r>
          </a:p>
        </p:txBody>
      </p:sp>
    </p:spTree>
    <p:extLst>
      <p:ext uri="{BB962C8B-B14F-4D97-AF65-F5344CB8AC3E}">
        <p14:creationId xmlns:p14="http://schemas.microsoft.com/office/powerpoint/2010/main" val="34139013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Purchase a slide advancer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850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aseline="0" dirty="0"/>
            </a:br>
            <a:r>
              <a:rPr lang="en-US" baseline="0" dirty="0"/>
              <a:t>Purchase a slide advancer</a:t>
            </a:r>
            <a:br>
              <a:rPr lang="en-US" baseline="0" dirty="0"/>
            </a:br>
            <a:r>
              <a:rPr lang="en-US" baseline="0" dirty="0"/>
              <a:t>Logitech R400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0479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your</a:t>
            </a:r>
            <a:r>
              <a:rPr lang="en-US" baseline="0" dirty="0"/>
              <a:t> practice </a:t>
            </a:r>
            <a:br>
              <a:rPr lang="en-US" baseline="0" dirty="0"/>
            </a:br>
            <a:r>
              <a:rPr lang="en-US" baseline="0" dirty="0"/>
              <a:t>with screen and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931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video for ticks</a:t>
            </a:r>
          </a:p>
        </p:txBody>
      </p:sp>
    </p:spTree>
    <p:extLst>
      <p:ext uri="{BB962C8B-B14F-4D97-AF65-F5344CB8AC3E}">
        <p14:creationId xmlns:p14="http://schemas.microsoft.com/office/powerpoint/2010/main" val="14956124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 to video for filler words</a:t>
            </a:r>
          </a:p>
        </p:txBody>
      </p:sp>
    </p:spTree>
    <p:extLst>
      <p:ext uri="{BB962C8B-B14F-4D97-AF65-F5344CB8AC3E}">
        <p14:creationId xmlns:p14="http://schemas.microsoft.com/office/powerpoint/2010/main" val="13008056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</a:t>
            </a:r>
            <a:r>
              <a:rPr lang="en-US" baseline="0" dirty="0"/>
              <a:t> for double taps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144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Screen: </a:t>
            </a:r>
            <a:br>
              <a:rPr lang="en-US" dirty="0"/>
            </a:br>
            <a:r>
              <a:rPr lang="en-US" spc="300" dirty="0"/>
              <a:t>screencast-o-matic.com</a:t>
            </a:r>
            <a:br>
              <a:rPr lang="en-US" spc="300" dirty="0"/>
            </a:br>
            <a:r>
              <a:rPr lang="en-US" spc="300" dirty="0"/>
              <a:t>Camtasia</a:t>
            </a:r>
            <a:br>
              <a:rPr lang="en-US" spc="300" dirty="0"/>
            </a:br>
            <a:r>
              <a:rPr lang="en-US" spc="300" dirty="0" err="1"/>
              <a:t>Quicktime</a:t>
            </a:r>
            <a:r>
              <a:rPr lang="en-US" spc="300" dirty="0"/>
              <a:t> (mac only)</a:t>
            </a:r>
          </a:p>
        </p:txBody>
      </p:sp>
    </p:spTree>
    <p:extLst>
      <p:ext uri="{BB962C8B-B14F-4D97-AF65-F5344CB8AC3E}">
        <p14:creationId xmlns:p14="http://schemas.microsoft.com/office/powerpoint/2010/main" val="2653270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 is giving up too soon</a:t>
            </a:r>
          </a:p>
        </p:txBody>
      </p:sp>
    </p:spTree>
    <p:extLst>
      <p:ext uri="{BB962C8B-B14F-4D97-AF65-F5344CB8AC3E}">
        <p14:creationId xmlns:p14="http://schemas.microsoft.com/office/powerpoint/2010/main" val="354989356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49" y="1114004"/>
            <a:ext cx="9829102" cy="4629992"/>
          </a:xfrm>
        </p:spPr>
        <p:txBody>
          <a:bodyPr/>
          <a:lstStyle/>
          <a:p>
            <a:r>
              <a:rPr lang="en-US" dirty="0"/>
              <a:t>Video:</a:t>
            </a:r>
            <a:br>
              <a:rPr lang="en-US" dirty="0"/>
            </a:br>
            <a:r>
              <a:rPr lang="en-US" dirty="0"/>
              <a:t>Cell Phone</a:t>
            </a:r>
            <a:br>
              <a:rPr lang="en-US" dirty="0"/>
            </a:br>
            <a:r>
              <a:rPr lang="en-US" dirty="0"/>
              <a:t>Web Cam</a:t>
            </a:r>
            <a:br>
              <a:rPr lang="en-US" dirty="0"/>
            </a:br>
            <a:r>
              <a:rPr lang="en-US" dirty="0"/>
              <a:t>Small Camcorder (Zoom Q4HD)</a:t>
            </a:r>
            <a:endParaRPr lang="en-US" spc="300" dirty="0"/>
          </a:p>
        </p:txBody>
      </p:sp>
    </p:spTree>
    <p:extLst>
      <p:ext uri="{BB962C8B-B14F-4D97-AF65-F5344CB8AC3E}">
        <p14:creationId xmlns:p14="http://schemas.microsoft.com/office/powerpoint/2010/main" val="5100642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7484" y="817581"/>
            <a:ext cx="10972800" cy="752456"/>
          </a:xfrm>
        </p:spPr>
        <p:txBody>
          <a:bodyPr/>
          <a:lstStyle/>
          <a:p>
            <a:pPr algn="ctr"/>
            <a:r>
              <a:rPr lang="en-US" sz="4800" spc="300" dirty="0">
                <a:solidFill>
                  <a:schemeClr val="tx1"/>
                </a:solidFill>
              </a:rPr>
              <a:t>http://bitly.com/iphone-tripod-camkix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207" y="1604963"/>
            <a:ext cx="4567237" cy="4567237"/>
          </a:xfrm>
        </p:spPr>
      </p:pic>
    </p:spTree>
    <p:extLst>
      <p:ext uri="{BB962C8B-B14F-4D97-AF65-F5344CB8AC3E}">
        <p14:creationId xmlns:p14="http://schemas.microsoft.com/office/powerpoint/2010/main" val="324415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need a place to practice </a:t>
            </a:r>
            <a:br>
              <a:rPr lang="en-US" dirty="0"/>
            </a:br>
            <a:r>
              <a:rPr lang="en-US" dirty="0"/>
              <a:t>in front of people</a:t>
            </a:r>
          </a:p>
        </p:txBody>
      </p:sp>
    </p:spTree>
    <p:extLst>
      <p:ext uri="{BB962C8B-B14F-4D97-AF65-F5344CB8AC3E}">
        <p14:creationId xmlns:p14="http://schemas.microsoft.com/office/powerpoint/2010/main" val="14439005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Toastmasters</a:t>
            </a:r>
          </a:p>
        </p:txBody>
      </p:sp>
    </p:spTree>
    <p:extLst>
      <p:ext uri="{BB962C8B-B14F-4D97-AF65-F5344CB8AC3E}">
        <p14:creationId xmlns:p14="http://schemas.microsoft.com/office/powerpoint/2010/main" val="33016795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yourself</a:t>
            </a:r>
          </a:p>
        </p:txBody>
      </p:sp>
    </p:spTree>
    <p:extLst>
      <p:ext uri="{BB962C8B-B14F-4D97-AF65-F5344CB8AC3E}">
        <p14:creationId xmlns:p14="http://schemas.microsoft.com/office/powerpoint/2010/main" val="28500915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- Practice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Practice like you are presenting</a:t>
            </a:r>
          </a:p>
          <a:p>
            <a:r>
              <a:rPr lang="en-US" dirty="0"/>
              <a:t>Purchase slide advancer – Logitech R400</a:t>
            </a:r>
          </a:p>
          <a:p>
            <a:r>
              <a:rPr lang="en-US" dirty="0"/>
              <a:t>Ditch the notes</a:t>
            </a:r>
          </a:p>
          <a:p>
            <a:r>
              <a:rPr lang="en-US" dirty="0"/>
              <a:t>Record practice</a:t>
            </a:r>
          </a:p>
          <a:p>
            <a:r>
              <a:rPr lang="en-US" dirty="0"/>
              <a:t>Get in front of people – Toastmasters</a:t>
            </a:r>
          </a:p>
          <a:p>
            <a:r>
              <a:rPr lang="en-US" dirty="0"/>
              <a:t>Be Yourself</a:t>
            </a:r>
          </a:p>
        </p:txBody>
      </p:sp>
    </p:spTree>
    <p:extLst>
      <p:ext uri="{BB962C8B-B14F-4D97-AF65-F5344CB8AC3E}">
        <p14:creationId xmlns:p14="http://schemas.microsoft.com/office/powerpoint/2010/main" val="368340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 #4</a:t>
            </a:r>
            <a:br>
              <a:rPr lang="en-US" dirty="0"/>
            </a:br>
            <a:r>
              <a:rPr lang="en-US" dirty="0"/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19766559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“The success of your presentation will be judged not by the knowledge you send but by what the listener receives”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Lilly Walter</a:t>
            </a:r>
          </a:p>
          <a:p>
            <a:r>
              <a:rPr lang="en-US" dirty="0"/>
              <a:t>Author and Professional Speaker</a:t>
            </a:r>
          </a:p>
        </p:txBody>
      </p:sp>
    </p:spTree>
    <p:extLst>
      <p:ext uri="{BB962C8B-B14F-4D97-AF65-F5344CB8AC3E}">
        <p14:creationId xmlns:p14="http://schemas.microsoft.com/office/powerpoint/2010/main" val="139963756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yourself</a:t>
            </a:r>
          </a:p>
        </p:txBody>
      </p:sp>
    </p:spTree>
    <p:extLst>
      <p:ext uri="{BB962C8B-B14F-4D97-AF65-F5344CB8AC3E}">
        <p14:creationId xmlns:p14="http://schemas.microsoft.com/office/powerpoint/2010/main" val="403017967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Smile</a:t>
            </a:r>
          </a:p>
        </p:txBody>
      </p:sp>
    </p:spTree>
    <p:extLst>
      <p:ext uri="{BB962C8B-B14F-4D97-AF65-F5344CB8AC3E}">
        <p14:creationId xmlns:p14="http://schemas.microsoft.com/office/powerpoint/2010/main" val="173950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“All great speakers were bad speakers at first”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Ralph Waldo Emerson</a:t>
            </a:r>
          </a:p>
        </p:txBody>
      </p:sp>
    </p:spTree>
    <p:extLst>
      <p:ext uri="{BB962C8B-B14F-4D97-AF65-F5344CB8AC3E}">
        <p14:creationId xmlns:p14="http://schemas.microsoft.com/office/powerpoint/2010/main" val="34566531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eye contact</a:t>
            </a:r>
          </a:p>
        </p:txBody>
      </p:sp>
    </p:spTree>
    <p:extLst>
      <p:ext uri="{BB962C8B-B14F-4D97-AF65-F5344CB8AC3E}">
        <p14:creationId xmlns:p14="http://schemas.microsoft.com/office/powerpoint/2010/main" val="33438881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vocal</a:t>
            </a:r>
            <a:r>
              <a:rPr lang="en-US" baseline="0" dirty="0"/>
              <a:t> variety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5944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Wear something comfortable</a:t>
            </a:r>
          </a:p>
        </p:txBody>
      </p:sp>
    </p:spTree>
    <p:extLst>
      <p:ext uri="{BB962C8B-B14F-4D97-AF65-F5344CB8AC3E}">
        <p14:creationId xmlns:p14="http://schemas.microsoft.com/office/powerpoint/2010/main" val="153120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 the stage</a:t>
            </a:r>
          </a:p>
        </p:txBody>
      </p:sp>
    </p:spTree>
    <p:extLst>
      <p:ext uri="{BB962C8B-B14F-4D97-AF65-F5344CB8AC3E}">
        <p14:creationId xmlns:p14="http://schemas.microsoft.com/office/powerpoint/2010/main" val="40490899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Silence is good</a:t>
            </a:r>
          </a:p>
        </p:txBody>
      </p:sp>
    </p:spTree>
    <p:extLst>
      <p:ext uri="{BB962C8B-B14F-4D97-AF65-F5344CB8AC3E}">
        <p14:creationId xmlns:p14="http://schemas.microsoft.com/office/powerpoint/2010/main" val="152321294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step on your laughs</a:t>
            </a:r>
          </a:p>
        </p:txBody>
      </p:sp>
    </p:spTree>
    <p:extLst>
      <p:ext uri="{BB962C8B-B14F-4D97-AF65-F5344CB8AC3E}">
        <p14:creationId xmlns:p14="http://schemas.microsoft.com/office/powerpoint/2010/main" val="89160228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hold hands in prayer position</a:t>
            </a:r>
          </a:p>
        </p:txBody>
      </p:sp>
    </p:spTree>
    <p:extLst>
      <p:ext uri="{BB962C8B-B14F-4D97-AF65-F5344CB8AC3E}">
        <p14:creationId xmlns:p14="http://schemas.microsoft.com/office/powerpoint/2010/main" val="83203694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just read the slides</a:t>
            </a:r>
          </a:p>
        </p:txBody>
      </p:sp>
    </p:spTree>
    <p:extLst>
      <p:ext uri="{BB962C8B-B14F-4D97-AF65-F5344CB8AC3E}">
        <p14:creationId xmlns:p14="http://schemas.microsoft.com/office/powerpoint/2010/main" val="334315704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tech check</a:t>
            </a:r>
          </a:p>
        </p:txBody>
      </p:sp>
    </p:spTree>
    <p:extLst>
      <p:ext uri="{BB962C8B-B14F-4D97-AF65-F5344CB8AC3E}">
        <p14:creationId xmlns:p14="http://schemas.microsoft.com/office/powerpoint/2010/main" val="283651616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your speech</a:t>
            </a:r>
          </a:p>
        </p:txBody>
      </p:sp>
    </p:spTree>
    <p:extLst>
      <p:ext uri="{BB962C8B-B14F-4D97-AF65-F5344CB8AC3E}">
        <p14:creationId xmlns:p14="http://schemas.microsoft.com/office/powerpoint/2010/main" val="3891023447"/>
      </p:ext>
    </p:extLst>
  </p:cSld>
  <p:clrMapOvr>
    <a:masterClrMapping/>
  </p:clrMapOvr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 Guide to Networking</Template>
  <TotalTime>3123</TotalTime>
  <Words>1085</Words>
  <Application>Microsoft Office PowerPoint</Application>
  <PresentationFormat>Widescreen</PresentationFormat>
  <Paragraphs>233</Paragraphs>
  <Slides>117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117</vt:i4>
      </vt:variant>
    </vt:vector>
  </HeadingPairs>
  <TitlesOfParts>
    <vt:vector size="137" baseType="lpstr">
      <vt:lpstr>Arial</vt:lpstr>
      <vt:lpstr>Calibri</vt:lpstr>
      <vt:lpstr>Conformity</vt:lpstr>
      <vt:lpstr>Consolas</vt:lpstr>
      <vt:lpstr>Gigi</vt:lpstr>
      <vt:lpstr>Gotham Book</vt:lpstr>
      <vt:lpstr>Gotham Light</vt:lpstr>
      <vt:lpstr>Gotham Medium</vt:lpstr>
      <vt:lpstr>Gotham Rounded Light</vt:lpstr>
      <vt:lpstr>Intel Clear</vt:lpstr>
      <vt:lpstr>Intel Clear Pro</vt:lpstr>
      <vt:lpstr>Myriad Pro</vt:lpstr>
      <vt:lpstr>Permanent Marker</vt:lpstr>
      <vt:lpstr>Roboto Mono</vt:lpstr>
      <vt:lpstr>Segoe UI</vt:lpstr>
      <vt:lpstr>Segoe UI Light</vt:lpstr>
      <vt:lpstr>Tahoma</vt:lpstr>
      <vt:lpstr>Wingdings</vt:lpstr>
      <vt:lpstr>Wingdings 3</vt:lpstr>
      <vt:lpstr>Int_PPT Template_ClearPro_16x9</vt:lpstr>
      <vt:lpstr>Everyone is a Public Speaker</vt:lpstr>
      <vt:lpstr>Are we all really public speakers?</vt:lpstr>
      <vt:lpstr>I challenge that we are</vt:lpstr>
      <vt:lpstr>effectively communicating your ideas</vt:lpstr>
      <vt:lpstr>public speaking is a skill</vt:lpstr>
      <vt:lpstr>Skill:</vt:lpstr>
      <vt:lpstr>you can acquire it!</vt:lpstr>
      <vt:lpstr>common mistake is giving up too soon</vt:lpstr>
      <vt:lpstr>“All great speakers were bad speakers at first”</vt:lpstr>
      <vt:lpstr>more you do it the easier it gets</vt:lpstr>
      <vt:lpstr>Over 100 talks since 2014</vt:lpstr>
      <vt:lpstr>Travelled over 50,000 miles</vt:lpstr>
      <vt:lpstr>Presented at over 50 events</vt:lpstr>
      <vt:lpstr>272,000 page views on my blog</vt:lpstr>
      <vt:lpstr>Greatly expanded my network</vt:lpstr>
      <vt:lpstr>Became a Microsoft MVP</vt:lpstr>
      <vt:lpstr>Still on the journey</vt:lpstr>
      <vt:lpstr>Still learning</vt:lpstr>
      <vt:lpstr>Still growing</vt:lpstr>
      <vt:lpstr>Still evolving</vt:lpstr>
      <vt:lpstr>4 ingredients    </vt:lpstr>
      <vt:lpstr>4 ingredients Storytelling   </vt:lpstr>
      <vt:lpstr>4 ingredients Storytelling Slide crafting  </vt:lpstr>
      <vt:lpstr>4 ingredients Storytelling Slide crafting Practicing </vt:lpstr>
      <vt:lpstr>4 ingredients Storytelling Slide crafting Practicing Delivery</vt:lpstr>
      <vt:lpstr>Ingredient #1  Storytelling</vt:lpstr>
      <vt:lpstr>write for the stage</vt:lpstr>
      <vt:lpstr>Ditch the Bio  Weave it into the Story</vt:lpstr>
      <vt:lpstr>“You’ve got 30 seconds before they start asking the question, ‘Am I going to pay attention to you or not?’</vt:lpstr>
      <vt:lpstr>say it out loud</vt:lpstr>
      <vt:lpstr>have a point and purpose</vt:lpstr>
      <vt:lpstr>“People don’t buy what you do, they buy why you do it”</vt:lpstr>
      <vt:lpstr>Start With Why</vt:lpstr>
      <vt:lpstr>The Golden Circle - What</vt:lpstr>
      <vt:lpstr>The Golden Circle - How</vt:lpstr>
      <vt:lpstr>The Golden Circle - Why</vt:lpstr>
      <vt:lpstr>Be yourself</vt:lpstr>
      <vt:lpstr>Recap - Storytelling</vt:lpstr>
      <vt:lpstr>Ingredient #2  Slide Crafting</vt:lpstr>
      <vt:lpstr>Stay out of PowerPoint</vt:lpstr>
      <vt:lpstr>Create structure with mind maps</vt:lpstr>
      <vt:lpstr>PowerPoint Presentation</vt:lpstr>
      <vt:lpstr>https://coggle.it/</vt:lpstr>
      <vt:lpstr>Now its PowerPoint time</vt:lpstr>
      <vt:lpstr>PowerPoint is not Word</vt:lpstr>
      <vt:lpstr>1 . Fonts, Fonts, Fonts</vt:lpstr>
      <vt:lpstr>Pick appropriate font</vt:lpstr>
      <vt:lpstr>Fonts, Fonts, Fonts – 40 pt</vt:lpstr>
      <vt:lpstr>2 . Bullet Points</vt:lpstr>
      <vt:lpstr>Bullet Points</vt:lpstr>
      <vt:lpstr>One bullet per slide</vt:lpstr>
      <vt:lpstr>Flexible and Configurable</vt:lpstr>
      <vt:lpstr>3. Throw Out Bio Slide</vt:lpstr>
      <vt:lpstr>About Me</vt:lpstr>
      <vt:lpstr>My Intro for Mobile Web Dev</vt:lpstr>
      <vt:lpstr>PowerPoint Presentation</vt:lpstr>
      <vt:lpstr>I wanted to build a mobile app too!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That was way more powerful</vt:lpstr>
      <vt:lpstr>“The purpose of the first draft is not to get it right but to get it written.”</vt:lpstr>
      <vt:lpstr>Be yourself</vt:lpstr>
      <vt:lpstr>Recap – Slide Crafting</vt:lpstr>
      <vt:lpstr>Ingredient #3 Practicing</vt:lpstr>
      <vt:lpstr>“It is practice, not talent, that holds the key to success”</vt:lpstr>
      <vt:lpstr>Reduces nerves</vt:lpstr>
      <vt:lpstr>Prepares you for any issues</vt:lpstr>
      <vt:lpstr>Practice like you are going to present</vt:lpstr>
      <vt:lpstr>Don’t just read the slides</vt:lpstr>
      <vt:lpstr>Purchase a slide advancer</vt:lpstr>
      <vt:lpstr> Purchase a slide advancer Logitech R400 </vt:lpstr>
      <vt:lpstr>Record your practice  with screen and video</vt:lpstr>
      <vt:lpstr>Watch video for ticks</vt:lpstr>
      <vt:lpstr>Listen to video for filler words</vt:lpstr>
      <vt:lpstr>Listen for double taps</vt:lpstr>
      <vt:lpstr>Screen:  screencast-o-matic.com Camtasia Quicktime (mac only)</vt:lpstr>
      <vt:lpstr>Video: Cell Phone Web Cam Small Camcorder (Zoom Q4HD)</vt:lpstr>
      <vt:lpstr>http://bitly.com/iphone-tripod-camkix</vt:lpstr>
      <vt:lpstr>You need a place to practice  in front of people</vt:lpstr>
      <vt:lpstr>Toastmasters</vt:lpstr>
      <vt:lpstr>Be yourself</vt:lpstr>
      <vt:lpstr>Recap - Practice</vt:lpstr>
      <vt:lpstr>Ingredient #4 Delivery</vt:lpstr>
      <vt:lpstr>“The success of your presentation will be judged not by the knowledge you send but by what the listener receives”</vt:lpstr>
      <vt:lpstr>Be yourself</vt:lpstr>
      <vt:lpstr>Smile</vt:lpstr>
      <vt:lpstr>Make eye contact</vt:lpstr>
      <vt:lpstr>Have vocal variety</vt:lpstr>
      <vt:lpstr>Wear something comfortable</vt:lpstr>
      <vt:lpstr>Own the stage</vt:lpstr>
      <vt:lpstr>Silence is good</vt:lpstr>
      <vt:lpstr>Don’t step on your laughs</vt:lpstr>
      <vt:lpstr>Don’t hold hands in prayer position</vt:lpstr>
      <vt:lpstr>Don’t just read the slides</vt:lpstr>
      <vt:lpstr>Perform tech check</vt:lpstr>
      <vt:lpstr>Record your speech</vt:lpstr>
      <vt:lpstr>Huge secret about audience</vt:lpstr>
      <vt:lpstr>They want you to succeed  </vt:lpstr>
      <vt:lpstr>They want you to succeed They want to pay attention </vt:lpstr>
      <vt:lpstr>They want you to succeed They want to pay attention They want to remember your talk</vt:lpstr>
      <vt:lpstr>WARNING!!   </vt:lpstr>
      <vt:lpstr>WARNING!! It is not if something will go wrong  </vt:lpstr>
      <vt:lpstr>WARNING!! It is not if something will go wrong but  WHEN!</vt:lpstr>
      <vt:lpstr>S**t…I’m Out of Time</vt:lpstr>
      <vt:lpstr>Recap - Delivery</vt:lpstr>
      <vt:lpstr>We are all public speakers</vt:lpstr>
      <vt:lpstr>public speaking  isn’t just one skill,  it is a toolbox of skills</vt:lpstr>
      <vt:lpstr>4 ingredients Storytelling Slide Crafting Practicing Delivery</vt:lpstr>
      <vt:lpstr>It will become easier</vt:lpstr>
      <vt:lpstr>You will craft speeches quicker</vt:lpstr>
      <vt:lpstr>1st draft will be closer to final</vt:lpstr>
      <vt:lpstr>Don’t bail out and give up</vt:lpstr>
      <vt:lpstr>“I have not failed 10,000 times.  I have not failed once.  I have succeeded in proving that those 10,000 ways will not work”</vt:lpstr>
      <vt:lpstr>    Thank you slideshare.net/digitaldrummerj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Speaking</dc:title>
  <dc:creator>James, Justin</dc:creator>
  <cp:lastModifiedBy>Justin James</cp:lastModifiedBy>
  <cp:revision>529</cp:revision>
  <cp:lastPrinted>2017-06-15T14:52:23Z</cp:lastPrinted>
  <dcterms:created xsi:type="dcterms:W3CDTF">2017-05-31T02:52:37Z</dcterms:created>
  <dcterms:modified xsi:type="dcterms:W3CDTF">2017-10-14T20:08:01Z</dcterms:modified>
</cp:coreProperties>
</file>