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360" r:id="rId2"/>
    <p:sldId id="367" r:id="rId3"/>
    <p:sldId id="364" r:id="rId4"/>
    <p:sldId id="365" r:id="rId5"/>
    <p:sldId id="366" r:id="rId6"/>
    <p:sldId id="368" r:id="rId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 Matheson" initials="bd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F9"/>
    <a:srgbClr val="FFFFFF"/>
    <a:srgbClr val="52AEDC"/>
    <a:srgbClr val="ACE0F2"/>
    <a:srgbClr val="B3E3F3"/>
    <a:srgbClr val="61C0E0"/>
    <a:srgbClr val="59B1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7978" autoAdjust="0"/>
    <p:restoredTop sz="94645" autoAdjust="0"/>
  </p:normalViewPr>
  <p:slideViewPr>
    <p:cSldViewPr snapToGrid="0">
      <p:cViewPr>
        <p:scale>
          <a:sx n="110" d="100"/>
          <a:sy n="110" d="100"/>
        </p:scale>
        <p:origin x="-1968" y="-640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40" y="-10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EFBF5CA-A5E3-4B76-906D-6AF1CFF661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3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0CE04AD-B7A8-4EC6-B84D-111B1CB725E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CE04AD-B7A8-4EC6-B84D-111B1CB725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524625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  <a:cs typeface="+mn-cs"/>
              </a:rPr>
              <a:t>© 2009 VMware Inc. All rights reserved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81750"/>
            <a:ext cx="2133600" cy="476250"/>
          </a:xfr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t>Confidential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784225"/>
            <a:ext cx="8382000" cy="5006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F0482-1B0B-44EF-B983-F65CBEACDC00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60C5B-E97B-43F7-A778-89AB47913A2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AB4F2-661C-414E-BF2F-3BC7BD6ADB8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82827-303A-41FE-BE5E-89C605BFDE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4D7F-11EF-4023-843D-EDAA158BB39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95E0-9C1F-49C0-9C13-9EAD5A34633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1FF1-0AFA-4047-9C5F-0FFFA6ADB23C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CB03-1704-44D6-9A2F-841BD8660F5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784225"/>
            <a:ext cx="4114800" cy="5006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9625" y="784225"/>
            <a:ext cx="4114800" cy="242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9625" y="3363913"/>
            <a:ext cx="4114800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A1839-5D89-4FDA-9727-FA0D26938EC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b="0">
                <a:solidFill>
                  <a:srgbClr val="FFFFFF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0C2289B-53EA-4391-8659-EE17A4689CF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ea typeface="ＭＳ Ｐゴシック" pitchFamily="34" charset="-128"/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ea typeface="ＭＳ Ｐゴシック" pitchFamily="34" charset="-128"/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 b="0">
                <a:solidFill>
                  <a:schemeClr val="tx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Confidential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70" r:id="rId4"/>
    <p:sldLayoutId id="2147483671" r:id="rId5"/>
    <p:sldLayoutId id="2147483666" r:id="rId6"/>
    <p:sldLayoutId id="2147483665" r:id="rId7"/>
    <p:sldLayoutId id="2147483664" r:id="rId8"/>
    <p:sldLayoutId id="2147483663" r:id="rId9"/>
    <p:sldLayoutId id="2147483662" r:id="rId10"/>
  </p:sldLayoutIdLst>
  <p:transition xmlns:p14="http://schemas.microsoft.com/office/powerpoint/2010/main"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+mn-ea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  <a:cs typeface="ＭＳ Ｐゴシック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ctrTitle" idx="4294967295"/>
          </p:nvPr>
        </p:nvSpPr>
        <p:spPr>
          <a:xfrm>
            <a:off x="203058" y="639104"/>
            <a:ext cx="8659812" cy="2477601"/>
          </a:xfrm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Continuous Delivery &amp; Deployment with </a:t>
            </a:r>
            <a:r>
              <a:rPr lang="en-US" sz="2800" dirty="0" err="1" smtClean="0">
                <a:solidFill>
                  <a:schemeClr val="accent3"/>
                </a:solidFill>
              </a:rPr>
              <a:t>vFabric</a:t>
            </a:r>
            <a:r>
              <a:rPr lang="en-US" sz="2800" dirty="0" smtClean="0">
                <a:solidFill>
                  <a:schemeClr val="accent3"/>
                </a:solidFill>
              </a:rPr>
              <a:t>  </a:t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en-US" sz="2800" dirty="0" smtClean="0">
                <a:solidFill>
                  <a:schemeClr val="accent3"/>
                </a:solidFill>
              </a:rPr>
              <a:t/>
            </a:r>
            <a:br>
              <a:rPr lang="en-US" sz="28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by Emil </a:t>
            </a:r>
            <a:r>
              <a:rPr lang="en-US" sz="2000" dirty="0" smtClean="0">
                <a:solidFill>
                  <a:schemeClr val="accent3"/>
                </a:solidFill>
              </a:rPr>
              <a:t>Siemes,</a:t>
            </a:r>
            <a:br>
              <a:rPr lang="en-US" sz="2000" dirty="0" smtClean="0">
                <a:solidFill>
                  <a:schemeClr val="accent3"/>
                </a:solidFill>
              </a:rPr>
            </a:br>
            <a:r>
              <a:rPr lang="en-US" sz="2000" dirty="0" smtClean="0">
                <a:solidFill>
                  <a:schemeClr val="accent3"/>
                </a:solidFill>
              </a:rPr>
              <a:t>September </a:t>
            </a:r>
            <a:r>
              <a:rPr lang="en-US" sz="2000" dirty="0" smtClean="0">
                <a:solidFill>
                  <a:schemeClr val="accent3"/>
                </a:solidFill>
              </a:rPr>
              <a:t>2012</a:t>
            </a:r>
            <a:r>
              <a:rPr lang="en-US" sz="3100" dirty="0" smtClean="0">
                <a:solidFill>
                  <a:schemeClr val="accent3"/>
                </a:solidFill>
              </a:rPr>
              <a:t/>
            </a:r>
            <a:br>
              <a:rPr lang="en-US" sz="3100" dirty="0" smtClean="0">
                <a:solidFill>
                  <a:schemeClr val="accent3"/>
                </a:solidFill>
              </a:rPr>
            </a:br>
            <a:r>
              <a:rPr lang="en-US" sz="3100" dirty="0" smtClean="0">
                <a:solidFill>
                  <a:schemeClr val="tx2"/>
                </a:solidFill>
              </a:rPr>
              <a:t/>
            </a:r>
            <a:br>
              <a:rPr lang="en-US" sz="3100" dirty="0" smtClean="0">
                <a:solidFill>
                  <a:schemeClr val="tx2"/>
                </a:solidFill>
              </a:rPr>
            </a:br>
            <a:endParaRPr lang="en-US" sz="2800" b="0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...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/>
              <a:t>integration</a:t>
            </a:r>
            <a:r>
              <a:rPr lang="de-DE" b="0" dirty="0"/>
              <a:t>: </a:t>
            </a:r>
            <a:r>
              <a:rPr lang="de-DE" b="0" dirty="0" err="1" smtClean="0"/>
              <a:t>Your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builds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passes</a:t>
            </a:r>
            <a:r>
              <a:rPr lang="de-DE" b="0" dirty="0"/>
              <a:t> </a:t>
            </a:r>
            <a:r>
              <a:rPr lang="de-DE" b="0" dirty="0" err="1"/>
              <a:t>its</a:t>
            </a:r>
            <a:r>
              <a:rPr lang="de-DE" b="0" dirty="0"/>
              <a:t> </a:t>
            </a:r>
            <a:r>
              <a:rPr lang="de-DE" b="0" dirty="0" err="1"/>
              <a:t>tests</a:t>
            </a:r>
            <a:r>
              <a:rPr lang="de-DE" b="0" dirty="0"/>
              <a:t>, </a:t>
            </a:r>
            <a:r>
              <a:rPr lang="de-DE" b="0" dirty="0" err="1"/>
              <a:t>including</a:t>
            </a:r>
            <a:r>
              <a:rPr lang="de-DE" b="0" dirty="0"/>
              <a:t> all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pieces</a:t>
            </a:r>
            <a:r>
              <a:rPr lang="de-DE" b="0" dirty="0"/>
              <a:t> </a:t>
            </a:r>
            <a:r>
              <a:rPr lang="de-DE" b="0" dirty="0" err="1"/>
              <a:t>from</a:t>
            </a:r>
            <a:r>
              <a:rPr lang="de-DE" b="0" dirty="0"/>
              <a:t> different sub-teams.</a:t>
            </a:r>
          </a:p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/>
              <a:t>delivery</a:t>
            </a:r>
            <a:r>
              <a:rPr lang="de-DE" b="0" dirty="0"/>
              <a:t>: </a:t>
            </a:r>
            <a:r>
              <a:rPr lang="de-DE" b="0" dirty="0" err="1"/>
              <a:t>Y</a:t>
            </a:r>
            <a:r>
              <a:rPr lang="de-DE" b="0" dirty="0" err="1" smtClean="0"/>
              <a:t>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builds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deploys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a </a:t>
            </a:r>
            <a:r>
              <a:rPr lang="de-DE" b="0" dirty="0" err="1"/>
              <a:t>test</a:t>
            </a:r>
            <a:r>
              <a:rPr lang="de-DE" b="0" dirty="0"/>
              <a:t> </a:t>
            </a:r>
            <a:r>
              <a:rPr lang="de-DE" b="0" dirty="0" err="1"/>
              <a:t>environment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</a:t>
            </a:r>
            <a:r>
              <a:rPr lang="de-DE" b="0" dirty="0" err="1"/>
              <a:t>passes</a:t>
            </a:r>
            <a:r>
              <a:rPr lang="de-DE" b="0" dirty="0"/>
              <a:t> </a:t>
            </a:r>
            <a:r>
              <a:rPr lang="de-DE" b="0" dirty="0" err="1"/>
              <a:t>its</a:t>
            </a:r>
            <a:r>
              <a:rPr lang="de-DE" b="0" dirty="0"/>
              <a:t> </a:t>
            </a:r>
            <a:r>
              <a:rPr lang="de-DE" b="0" dirty="0" err="1"/>
              <a:t>tests</a:t>
            </a:r>
            <a:r>
              <a:rPr lang="de-DE" b="0" dirty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/>
              <a:t>deployment</a:t>
            </a:r>
            <a:r>
              <a:rPr lang="de-DE" b="0" dirty="0"/>
              <a:t>: </a:t>
            </a:r>
            <a:r>
              <a:rPr lang="de-DE" b="0" dirty="0" err="1"/>
              <a:t>Y</a:t>
            </a:r>
            <a:r>
              <a:rPr lang="de-DE" b="0" dirty="0" err="1" smtClean="0"/>
              <a:t>our</a:t>
            </a:r>
            <a:r>
              <a:rPr lang="de-DE" b="0" dirty="0" smtClean="0"/>
              <a:t> </a:t>
            </a:r>
            <a:r>
              <a:rPr lang="de-DE" b="0" dirty="0" err="1"/>
              <a:t>application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always</a:t>
            </a:r>
            <a:r>
              <a:rPr lang="de-DE" b="0" dirty="0"/>
              <a:t> </a:t>
            </a:r>
            <a:r>
              <a:rPr lang="de-DE" b="0" dirty="0" err="1"/>
              <a:t>ready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deploy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production</a:t>
            </a:r>
            <a:r>
              <a:rPr lang="de-DE" b="0" dirty="0"/>
              <a:t> </a:t>
            </a:r>
            <a:r>
              <a:rPr lang="de-DE" b="0" dirty="0" err="1"/>
              <a:t>through</a:t>
            </a:r>
            <a:r>
              <a:rPr lang="de-DE" b="0" dirty="0"/>
              <a:t> a </a:t>
            </a:r>
            <a:r>
              <a:rPr lang="de-DE" b="0" dirty="0" err="1"/>
              <a:t>largely</a:t>
            </a:r>
            <a:r>
              <a:rPr lang="de-DE" b="0" dirty="0"/>
              <a:t> </a:t>
            </a:r>
            <a:r>
              <a:rPr lang="de-DE" b="0" dirty="0" err="1"/>
              <a:t>automated</a:t>
            </a:r>
            <a:r>
              <a:rPr lang="de-DE" b="0" dirty="0"/>
              <a:t> </a:t>
            </a:r>
            <a:r>
              <a:rPr lang="de-DE" b="0" dirty="0" err="1"/>
              <a:t>process</a:t>
            </a:r>
            <a:r>
              <a:rPr lang="de-DE" b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1699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3186967" cy="333375"/>
          </a:xfrm>
        </p:spPr>
        <p:txBody>
          <a:bodyPr/>
          <a:lstStyle/>
          <a:p>
            <a:r>
              <a:rPr lang="de-DE" dirty="0" smtClean="0"/>
              <a:t>The App: </a:t>
            </a:r>
            <a:r>
              <a:rPr lang="de-DE" dirty="0" err="1" smtClean="0"/>
              <a:t>iiCaptain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5801751" y="-118403"/>
            <a:ext cx="822960" cy="822960"/>
          </a:xfrm>
          <a:prstGeom prst="line">
            <a:avLst/>
          </a:prstGeom>
          <a:solidFill>
            <a:srgbClr val="0095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76" y="3591314"/>
            <a:ext cx="3955064" cy="22209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69000" y="802072"/>
            <a:ext cx="6751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HTML5/JavaScript Client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Apps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for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iOS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Android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BlackBerry</a:t>
            </a:r>
            <a:r>
              <a:rPr lang="de-DE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&amp; Windows Phone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Spring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based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Server App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Server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generates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unique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maps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Demo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does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not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really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depend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on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App</a:t>
            </a:r>
          </a:p>
          <a:p>
            <a:pPr marL="800100" lvl="1" indent="-342900">
              <a:buFont typeface="Arial"/>
              <a:buChar char="•"/>
            </a:pP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Pick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own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>
              <a:buFont typeface="Arial"/>
              <a:buChar char="•"/>
            </a:pP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 algn="l">
              <a:buFont typeface="Arial"/>
              <a:buChar char="•"/>
            </a:pP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358835" y="5558812"/>
            <a:ext cx="349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1400" b="1" dirty="0">
                <a:solidFill>
                  <a:srgbClr val="333333"/>
                </a:solidFill>
              </a:rPr>
              <a:t>https://</a:t>
            </a:r>
            <a:r>
              <a:rPr lang="de-DE" sz="1400" b="1" dirty="0" err="1">
                <a:solidFill>
                  <a:srgbClr val="333333"/>
                </a:solidFill>
              </a:rPr>
              <a:t>github.com</a:t>
            </a:r>
            <a:r>
              <a:rPr lang="de-DE" sz="1400" b="1" dirty="0">
                <a:solidFill>
                  <a:srgbClr val="333333"/>
                </a:solidFill>
              </a:rPr>
              <a:t>/</a:t>
            </a:r>
            <a:r>
              <a:rPr lang="de-DE" sz="1400" b="1" dirty="0" err="1">
                <a:solidFill>
                  <a:srgbClr val="333333"/>
                </a:solidFill>
              </a:rPr>
              <a:t>digitalemil</a:t>
            </a:r>
            <a:r>
              <a:rPr lang="de-DE" sz="1400" b="1" dirty="0">
                <a:solidFill>
                  <a:srgbClr val="333333"/>
                </a:solidFill>
              </a:rPr>
              <a:t>/</a:t>
            </a:r>
            <a:r>
              <a:rPr lang="de-DE" sz="1400" b="1" dirty="0" err="1">
                <a:solidFill>
                  <a:srgbClr val="333333"/>
                </a:solidFill>
              </a:rPr>
              <a:t>iiCaptain</a:t>
            </a:r>
            <a:endParaRPr lang="de-DE" sz="1400" b="1" dirty="0">
              <a:solidFill>
                <a:srgbClr val="333333"/>
              </a:solidFill>
            </a:endParaRPr>
          </a:p>
          <a:p>
            <a:pPr algn="l"/>
            <a:endParaRPr lang="de-DE" sz="1400" b="1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064" y="781627"/>
            <a:ext cx="1231900" cy="838200"/>
          </a:xfrm>
          <a:prstGeom prst="rect">
            <a:avLst/>
          </a:prstGeom>
        </p:spPr>
      </p:pic>
      <p:pic>
        <p:nvPicPr>
          <p:cNvPr id="44" name="Bild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374" y="4338783"/>
            <a:ext cx="1352626" cy="660400"/>
          </a:xfrm>
          <a:prstGeom prst="rect">
            <a:avLst/>
          </a:prstGeom>
        </p:spPr>
      </p:pic>
      <p:pic>
        <p:nvPicPr>
          <p:cNvPr id="43" name="Bild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00" y="4046683"/>
            <a:ext cx="1252682" cy="12526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44" y="1093374"/>
            <a:ext cx="1838270" cy="99937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308" y="2742762"/>
            <a:ext cx="1016000" cy="10160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425" y="713959"/>
            <a:ext cx="1219200" cy="12192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 bwMode="auto">
          <a:xfrm>
            <a:off x="6975307" y="1885116"/>
            <a:ext cx="2015504" cy="1523693"/>
          </a:xfrm>
          <a:prstGeom prst="roundRect">
            <a:avLst/>
          </a:prstGeom>
          <a:solidFill>
            <a:srgbClr val="0095D3"/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vFabric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Application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Director</a:t>
            </a:r>
            <a:r>
              <a:rPr lang="de-DE" sz="1400" b="1" dirty="0" smtClean="0">
                <a:solidFill>
                  <a:schemeClr val="bg1"/>
                </a:solidFill>
              </a:rPr>
              <a:t> 5.0 Beta</a:t>
            </a:r>
            <a:endParaRPr lang="de-DE" sz="1400" b="1" dirty="0" smtClean="0">
              <a:solidFill>
                <a:schemeClr val="bg1"/>
              </a:solidFill>
            </a:endParaRPr>
          </a:p>
          <a:p>
            <a:pPr algn="ctr"/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871432" y="2583886"/>
            <a:ext cx="1172391" cy="6689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Blueprint</a:t>
            </a:r>
            <a:r>
              <a:rPr lang="de-DE" sz="1200" dirty="0" smtClean="0">
                <a:solidFill>
                  <a:schemeClr val="bg1"/>
                </a:solidFill>
              </a:rPr>
              <a:t> &amp; Profile</a:t>
            </a:r>
            <a:endParaRPr lang="de-DE" sz="1200" dirty="0">
              <a:solidFill>
                <a:schemeClr val="bg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1429846" y="2033047"/>
            <a:ext cx="954334" cy="718508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1024975" y="2450778"/>
            <a:ext cx="145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1.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vn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commit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18" name="Gerade Verbindung mit Pfeil 17"/>
          <p:cNvCxnSpPr/>
          <p:nvPr/>
        </p:nvCxnSpPr>
        <p:spPr bwMode="auto">
          <a:xfrm flipH="1">
            <a:off x="3086067" y="1949482"/>
            <a:ext cx="880140" cy="80207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feld 22"/>
          <p:cNvSpPr txBox="1"/>
          <p:nvPr/>
        </p:nvSpPr>
        <p:spPr>
          <a:xfrm>
            <a:off x="2707270" y="1916063"/>
            <a:ext cx="1496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2.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poll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vn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co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,</a:t>
            </a:r>
            <a:endParaRPr lang="de-DE" sz="1600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mvn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24436" y="768651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STS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985796" y="779792"/>
            <a:ext cx="1054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Jenkins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4924335" y="1938342"/>
            <a:ext cx="2083373" cy="77979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5280848" y="1845982"/>
            <a:ext cx="161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3. REST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deploy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32" name="Gerade Verbindung mit Pfeil 31"/>
          <p:cNvCxnSpPr/>
          <p:nvPr/>
        </p:nvCxnSpPr>
        <p:spPr bwMode="auto">
          <a:xfrm>
            <a:off x="4860636" y="1962727"/>
            <a:ext cx="1985819" cy="1939637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Abgerundetes Rechteck 32"/>
          <p:cNvSpPr/>
          <p:nvPr/>
        </p:nvSpPr>
        <p:spPr bwMode="auto">
          <a:xfrm>
            <a:off x="6764996" y="3873305"/>
            <a:ext cx="1259095" cy="6063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Server App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022272" y="3094182"/>
            <a:ext cx="123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5.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selenium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37" name="Gerade Verbindung mit Pfeil 36"/>
          <p:cNvCxnSpPr>
            <a:stCxn id="10" idx="2"/>
            <a:endCxn id="33" idx="0"/>
          </p:cNvCxnSpPr>
          <p:nvPr/>
        </p:nvCxnSpPr>
        <p:spPr bwMode="auto">
          <a:xfrm flipH="1">
            <a:off x="7394544" y="3252852"/>
            <a:ext cx="63084" cy="620453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7527641" y="3382825"/>
            <a:ext cx="1233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4.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provision</a:t>
            </a:r>
            <a:endParaRPr lang="de-DE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cxnSp>
        <p:nvCxnSpPr>
          <p:cNvPr id="49" name="Gerade Verbindung mit Pfeil 48"/>
          <p:cNvCxnSpPr/>
          <p:nvPr/>
        </p:nvCxnSpPr>
        <p:spPr bwMode="auto">
          <a:xfrm flipV="1">
            <a:off x="4938190" y="1270000"/>
            <a:ext cx="1781265" cy="139561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4953004" y="865919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 smtClean="0">
                <a:solidFill>
                  <a:srgbClr val="333333"/>
                </a:solidFill>
                <a:latin typeface="+mn-lt"/>
                <a:ea typeface="+mn-ea"/>
              </a:rPr>
              <a:t>6. Optional </a:t>
            </a:r>
            <a:r>
              <a:rPr lang="de-DE" sz="1400" dirty="0" err="1" smtClean="0">
                <a:solidFill>
                  <a:srgbClr val="333333"/>
                </a:solidFill>
                <a:latin typeface="+mn-lt"/>
                <a:ea typeface="+mn-ea"/>
              </a:rPr>
              <a:t>deployment</a:t>
            </a:r>
            <a:endParaRPr lang="de-DE" sz="14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53" name="Bild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0110" y="4479635"/>
            <a:ext cx="1520622" cy="1558637"/>
          </a:xfrm>
          <a:prstGeom prst="rect">
            <a:avLst/>
          </a:prstGeom>
        </p:spPr>
      </p:pic>
      <p:cxnSp>
        <p:nvCxnSpPr>
          <p:cNvPr id="54" name="Gerade Verbindung mit Pfeil 53"/>
          <p:cNvCxnSpPr/>
          <p:nvPr/>
        </p:nvCxnSpPr>
        <p:spPr bwMode="auto">
          <a:xfrm flipH="1">
            <a:off x="3775364" y="1988127"/>
            <a:ext cx="579581" cy="2722418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4017820" y="3960096"/>
            <a:ext cx="2519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7.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build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1600" dirty="0" err="1" smtClean="0">
                <a:solidFill>
                  <a:srgbClr val="333333"/>
                </a:solidFill>
                <a:latin typeface="+mn-lt"/>
                <a:ea typeface="+mn-ea"/>
              </a:rPr>
              <a:t>client</a:t>
            </a:r>
            <a:r>
              <a:rPr lang="de-DE" sz="1600" dirty="0" smtClean="0">
                <a:solidFill>
                  <a:srgbClr val="333333"/>
                </a:solidFill>
                <a:latin typeface="+mn-lt"/>
                <a:ea typeface="+mn-ea"/>
              </a:rPr>
              <a:t> App</a:t>
            </a:r>
            <a:endParaRPr lang="de-DE" sz="12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r>
              <a:rPr lang="de-DE" sz="1200" dirty="0" err="1" smtClean="0">
                <a:solidFill>
                  <a:srgbClr val="333333"/>
                </a:solidFill>
                <a:latin typeface="+mn-lt"/>
                <a:ea typeface="+mn-ea"/>
              </a:rPr>
              <a:t>Makes</a:t>
            </a:r>
            <a:r>
              <a:rPr lang="de-DE" sz="1200" dirty="0" smtClean="0">
                <a:solidFill>
                  <a:srgbClr val="333333"/>
                </a:solidFill>
                <a:latin typeface="+mn-lt"/>
                <a:ea typeface="+mn-ea"/>
              </a:rPr>
              <a:t> native App </a:t>
            </a:r>
            <a:r>
              <a:rPr lang="de-DE" sz="1200" dirty="0" err="1" smtClean="0">
                <a:solidFill>
                  <a:srgbClr val="333333"/>
                </a:solidFill>
                <a:latin typeface="+mn-lt"/>
                <a:ea typeface="+mn-ea"/>
              </a:rPr>
              <a:t>from</a:t>
            </a:r>
            <a:r>
              <a:rPr lang="de-DE" sz="1200" dirty="0" smtClean="0">
                <a:solidFill>
                  <a:srgbClr val="333333"/>
                </a:solidFill>
                <a:latin typeface="+mn-lt"/>
                <a:ea typeface="+mn-ea"/>
              </a:rPr>
              <a:t> HTML5/JS</a:t>
            </a:r>
            <a:endParaRPr lang="de-DE" sz="12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pic>
        <p:nvPicPr>
          <p:cNvPr id="57" name="Bild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8128" y="4747491"/>
            <a:ext cx="508924" cy="401782"/>
          </a:xfrm>
          <a:prstGeom prst="rect">
            <a:avLst/>
          </a:prstGeom>
        </p:spPr>
      </p:pic>
      <p:pic>
        <p:nvPicPr>
          <p:cNvPr id="58" name="Bild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5354" y="5134264"/>
            <a:ext cx="788555" cy="788555"/>
          </a:xfrm>
          <a:prstGeom prst="rect">
            <a:avLst/>
          </a:prstGeom>
        </p:spPr>
      </p:pic>
      <p:pic>
        <p:nvPicPr>
          <p:cNvPr id="59" name="Bild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0354" y="4926445"/>
            <a:ext cx="580736" cy="580736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1264" y="5516418"/>
            <a:ext cx="466199" cy="464127"/>
          </a:xfrm>
          <a:prstGeom prst="rect">
            <a:avLst/>
          </a:prstGeom>
        </p:spPr>
      </p:pic>
      <p:cxnSp>
        <p:nvCxnSpPr>
          <p:cNvPr id="61" name="Gerade Verbindung mit Pfeil 60"/>
          <p:cNvCxnSpPr/>
          <p:nvPr/>
        </p:nvCxnSpPr>
        <p:spPr bwMode="auto">
          <a:xfrm>
            <a:off x="3833091" y="5426364"/>
            <a:ext cx="681182" cy="69272"/>
          </a:xfrm>
          <a:prstGeom prst="straightConnector1">
            <a:avLst/>
          </a:prstGeom>
          <a:solidFill>
            <a:srgbClr val="0095D3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66633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54182" y="1085273"/>
            <a:ext cx="81164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Fully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automated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build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junit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provision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deploy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integration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To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make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a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Continuous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Delivery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would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update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war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file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after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successfully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passed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integration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tests</a:t>
            </a:r>
            <a:endParaRPr lang="de-DE" sz="2000" dirty="0" smtClean="0">
              <a:solidFill>
                <a:srgbClr val="333333"/>
              </a:solidFill>
              <a:latin typeface="+mn-lt"/>
              <a:ea typeface="+mn-ea"/>
            </a:endParaRP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can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extend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demo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with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APM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MongoDB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not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used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yet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-&gt;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replace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with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GFE 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can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make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even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more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Cloud-like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by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putting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sources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in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git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point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c9.io (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browser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based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ide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)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to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it.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Use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buildhive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(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from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cloudbees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)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can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develop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and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provision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whole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app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(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client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&amp;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server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)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from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without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leaving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your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browser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!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It‘s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a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better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together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demo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(CF &amp;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vFabric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Uploading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the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client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apps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to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Apple‘s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AppStore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, Google Play etc. still a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manual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de-DE" sz="2000" dirty="0" err="1" smtClean="0">
                <a:solidFill>
                  <a:srgbClr val="333333"/>
                </a:solidFill>
                <a:latin typeface="+mn-lt"/>
                <a:ea typeface="+mn-ea"/>
              </a:rPr>
              <a:t>step</a:t>
            </a:r>
            <a:r>
              <a:rPr lang="de-DE" sz="2000" dirty="0" smtClean="0">
                <a:solidFill>
                  <a:srgbClr val="333333"/>
                </a:solidFill>
                <a:latin typeface="+mn-lt"/>
                <a:ea typeface="+mn-ea"/>
              </a:rPr>
              <a:t>  </a:t>
            </a:r>
            <a:endParaRPr lang="de-DE" sz="2000" dirty="0">
              <a:solidFill>
                <a:srgbClr val="333333"/>
              </a:solidFill>
              <a:latin typeface="+mn-lt"/>
              <a:ea typeface="+mn-ea"/>
            </a:endParaRPr>
          </a:p>
          <a:p>
            <a:pPr algn="l"/>
            <a:endParaRPr lang="de-DE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2187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52425" y="1766454"/>
            <a:ext cx="8385048" cy="4030841"/>
          </a:xfrm>
        </p:spPr>
        <p:txBody>
          <a:bodyPr/>
          <a:lstStyle/>
          <a:p>
            <a:pPr algn="ctr"/>
            <a:r>
              <a:rPr lang="de-DE" sz="6600" dirty="0" err="1" smtClean="0"/>
              <a:t>Questions</a:t>
            </a:r>
            <a:r>
              <a:rPr lang="de-DE" sz="6600" dirty="0" smtClean="0"/>
              <a:t>?</a:t>
            </a:r>
          </a:p>
          <a:p>
            <a:pPr algn="ctr"/>
            <a:endParaRPr lang="de-DE" sz="6600" dirty="0"/>
          </a:p>
          <a:p>
            <a:pPr algn="ctr"/>
            <a:endParaRPr lang="de-DE" sz="2400" dirty="0" smtClean="0"/>
          </a:p>
          <a:p>
            <a:pPr algn="ctr"/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here</a:t>
            </a:r>
            <a:r>
              <a:rPr lang="de-DE" sz="2400" dirty="0" smtClean="0"/>
              <a:t>:</a:t>
            </a:r>
          </a:p>
          <a:p>
            <a:pPr marL="0" lvl="1" indent="0" algn="ctr">
              <a:buNone/>
            </a:pPr>
            <a:r>
              <a:rPr lang="de-DE" sz="2400" b="1" dirty="0"/>
              <a:t>https://</a:t>
            </a:r>
            <a:r>
              <a:rPr lang="de-DE" sz="2400" b="1" dirty="0" err="1"/>
              <a:t>github.com</a:t>
            </a:r>
            <a:r>
              <a:rPr lang="de-DE" sz="2400" b="1" dirty="0"/>
              <a:t>/</a:t>
            </a:r>
            <a:r>
              <a:rPr lang="de-DE" sz="2400" b="1" dirty="0" err="1"/>
              <a:t>digitalemil</a:t>
            </a:r>
            <a:r>
              <a:rPr lang="de-DE" sz="2400" b="1" dirty="0"/>
              <a:t>/</a:t>
            </a:r>
            <a:r>
              <a:rPr lang="de-DE" sz="2400" b="1" dirty="0" err="1"/>
              <a:t>iiCaptain</a:t>
            </a:r>
            <a:endParaRPr lang="de-DE" sz="2400" b="1" dirty="0"/>
          </a:p>
          <a:p>
            <a:endParaRPr lang="de-DE" sz="1400" dirty="0"/>
          </a:p>
          <a:p>
            <a:pPr algn="ctr"/>
            <a:endParaRPr lang="de-DE" sz="6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5560C5B-E97B-43F7-A778-89AB47913A2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497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VMware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0</TotalTime>
  <Words>318</Words>
  <Application>Microsoft Macintosh PowerPoint</Application>
  <PresentationFormat>Bildschirmpräsentation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VMware</vt:lpstr>
      <vt:lpstr>Continuous Delivery &amp; Deployment with vFabric    by Emil Siemes, September 2012  </vt:lpstr>
      <vt:lpstr>Continuous ...</vt:lpstr>
      <vt:lpstr>The App: iiCaptain</vt:lpstr>
      <vt:lpstr>Continuous Delivery</vt:lpstr>
      <vt:lpstr>Remarks</vt:lpstr>
      <vt:lpstr>PowerPoint-Präsentation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Emil  Siemes</cp:lastModifiedBy>
  <cp:revision>499</cp:revision>
  <dcterms:created xsi:type="dcterms:W3CDTF">2009-09-29T17:45:03Z</dcterms:created>
  <dcterms:modified xsi:type="dcterms:W3CDTF">2012-09-13T12:50:44Z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0x010100EB104E0F979AB64C818DCC88122BB19D</vt:lpwstr>
  </property>
  <property fmtid="{D5CDD505-2E9C-101B-9397-08002B2CF9AE}" pid="3" name="Order">
    <vt:r8>3500</vt:r8>
  </property>
  <property fmtid="{D5CDD505-2E9C-101B-9397-08002B2CF9AE}" pid="4" name="Num">
    <vt:lpwstr>4</vt:lpwstr>
  </property>
</Properties>
</file>