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360" r:id="rId2"/>
    <p:sldId id="369" r:id="rId3"/>
    <p:sldId id="370" r:id="rId4"/>
    <p:sldId id="367" r:id="rId5"/>
    <p:sldId id="372" r:id="rId6"/>
    <p:sldId id="364" r:id="rId7"/>
    <p:sldId id="365" r:id="rId8"/>
    <p:sldId id="368" r:id="rId9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/>
        <a:cs typeface="ＭＳ Ｐゴシック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 Matheson" initials="bdm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F9"/>
    <a:srgbClr val="FFFFFF"/>
    <a:srgbClr val="52AEDC"/>
    <a:srgbClr val="ACE0F2"/>
    <a:srgbClr val="B3E3F3"/>
    <a:srgbClr val="61C0E0"/>
    <a:srgbClr val="59B1D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7978" autoAdjust="0"/>
    <p:restoredTop sz="94645" autoAdjust="0"/>
  </p:normalViewPr>
  <p:slideViewPr>
    <p:cSldViewPr snapToGrid="0">
      <p:cViewPr>
        <p:scale>
          <a:sx n="95" d="100"/>
          <a:sy n="95" d="100"/>
        </p:scale>
        <p:origin x="-2552" y="-952"/>
      </p:cViewPr>
      <p:guideLst>
        <p:guide orient="horz" pos="4143"/>
        <p:guide orient="horz" pos="3243"/>
        <p:guide orient="horz" pos="1112"/>
        <p:guide pos="2880"/>
        <p:guide pos="1747"/>
        <p:guide pos="5526"/>
        <p:guide pos="4650"/>
        <p:guide pos="3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240" y="-108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0">
                <a:solidFill>
                  <a:schemeClr val="tx1"/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 b="0">
                <a:solidFill>
                  <a:schemeClr val="tx1"/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0">
                <a:solidFill>
                  <a:schemeClr val="tx1"/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 b="0">
                <a:solidFill>
                  <a:schemeClr val="tx1"/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EEFBF5CA-A5E3-4B76-906D-6AF1CFF6618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31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0">
                <a:solidFill>
                  <a:schemeClr val="tx1"/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 b="0">
                <a:solidFill>
                  <a:schemeClr val="tx1"/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0">
                <a:solidFill>
                  <a:schemeClr val="tx1"/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 b="0">
                <a:solidFill>
                  <a:schemeClr val="tx1"/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10CE04AD-B7A8-4EC6-B84D-111B1CB725E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49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CE04AD-B7A8-4EC6-B84D-111B1CB725E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aseline="0" dirty="0" smtClean="0"/>
              <a:t>Diverse nature in which applications live in today’s environment. It’s challenged along different dimensions </a:t>
            </a:r>
          </a:p>
          <a:p>
            <a:endParaRPr lang="en-US" baseline="0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From physical to virtual and now to Cloud infrastructure spanning from Private, Public and Hybrid Cloud.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Developers follow different development methodologies from Waterfall to Agile. That leads to frequent application releases.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Then there are diverse frameworks – Java,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and some other new frameworks that makes this entire space interesting or challenging.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Also, from single type of application to new application types like App as a Service, Smart phone app or Social application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All these are driven primarily by two models or a hybrid of both models 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Cloud Operating Model </a:t>
            </a:r>
          </a:p>
          <a:p>
            <a:pPr marL="10858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Customer who want to ride this cloud journey either using Private or Public Cloud offering </a:t>
            </a:r>
          </a:p>
          <a:p>
            <a:pPr marL="10858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In that there is a distinct owner Cloud Provider and Cloud consumer model.</a:t>
            </a:r>
          </a:p>
          <a:p>
            <a:pPr marL="10858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DevOps</a:t>
            </a:r>
            <a:r>
              <a:rPr lang="en-US" baseline="0" dirty="0" smtClean="0"/>
              <a:t> </a:t>
            </a:r>
          </a:p>
          <a:p>
            <a:pPr marL="10858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Agile methodologies, entire process starts with developers releasing code more frequently. </a:t>
            </a:r>
          </a:p>
          <a:p>
            <a:pPr marL="10858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This is driven mostly by Business, as they need agility and better response time.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82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As</a:t>
            </a:r>
            <a:r>
              <a:rPr lang="en-US" baseline="0" dirty="0" smtClean="0"/>
              <a:t> applications get virtualized and pushed into a cloud (Private or public) there is a very clear separation between the infrastructure management paradigm and the application management one – they are no more intertwined.</a:t>
            </a:r>
          </a:p>
          <a:p>
            <a:pPr>
              <a:buFontTx/>
              <a:buNone/>
            </a:pPr>
            <a:r>
              <a:rPr lang="en-US" baseline="0" dirty="0" smtClean="0"/>
              <a:t>The infrastructure managers are provider of compute platform for the VMs running on them and should not care what is in that VM.</a:t>
            </a:r>
          </a:p>
          <a:p>
            <a:pPr>
              <a:buFontTx/>
              <a:buNone/>
            </a:pPr>
            <a:r>
              <a:rPr lang="en-US" baseline="0" dirty="0" smtClean="0"/>
              <a:t>The Application owners do not care where physically or on which HW their applications are running</a:t>
            </a:r>
          </a:p>
          <a:p>
            <a:pPr>
              <a:buFontTx/>
              <a:buNone/>
            </a:pPr>
            <a:r>
              <a:rPr lang="en-US" baseline="0" dirty="0" smtClean="0"/>
              <a:t>There is however the need to provide visibility to both sides of the wall as to what is happening on the other side: Application owners need to know the platform is indeed providing adequately to the demand of the application (Compute power, I/O, disk latency etc..) in a clear aggregated matter. </a:t>
            </a:r>
          </a:p>
          <a:p>
            <a:pPr>
              <a:buFontTx/>
              <a:buNone/>
            </a:pPr>
            <a:r>
              <a:rPr lang="en-US" baseline="0" dirty="0" smtClean="0"/>
              <a:t>The Infrastructure owner will need to know the Application is running well if they conduct change to the platform</a:t>
            </a:r>
            <a:endParaRPr lang="en-US" dirty="0" smtClean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BC861D-3263-44D4-BE02-01F7B703406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 userDrawn="1"/>
        </p:nvSpPr>
        <p:spPr bwMode="gray">
          <a:xfrm>
            <a:off x="6524625" y="6696075"/>
            <a:ext cx="234315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Aft>
                <a:spcPct val="40000"/>
              </a:spcAft>
              <a:defRPr/>
            </a:pPr>
            <a:r>
              <a:rPr lang="en-US" sz="600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  <a:cs typeface="+mn-cs"/>
              </a:rPr>
              <a:t>© 2009 VMware Inc. All rights reserved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30200"/>
            <a:ext cx="8382000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381000" y="6381750"/>
            <a:ext cx="2133600" cy="476250"/>
          </a:xfrm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t>Confidential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1450"/>
            <a:ext cx="8382000" cy="3333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2425" y="784225"/>
            <a:ext cx="8382000" cy="50069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F0482-1B0B-44EF-B983-F65CBEACDC00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Confidential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60C5B-E97B-43F7-A778-89AB47913A2E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Confidential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AB4F2-661C-414E-BF2F-3BC7BD6ADB8B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Confidential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82827-303A-41FE-BE5E-89C605BFDE1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t>Confidential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94D7F-11EF-4023-843D-EDAA158BB393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t>Confidential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095E0-9C1F-49C0-9C13-9EAD5A346332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Confidential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41FF1-0AFA-4047-9C5F-0FFFA6ADB23C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Confidential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1450"/>
            <a:ext cx="8382000" cy="3333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784225"/>
            <a:ext cx="8382000" cy="5006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ECB03-1704-44D6-9A2F-841BD8660F55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Confidential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1450"/>
            <a:ext cx="8382000" cy="3333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784225"/>
            <a:ext cx="4114800" cy="5006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9625" y="784225"/>
            <a:ext cx="4114800" cy="242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9625" y="3363913"/>
            <a:ext cx="4114800" cy="242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A1839-5D89-4FDA-9727-FA0D26938EC1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Confidential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54025" y="644683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 b="0">
                <a:solidFill>
                  <a:srgbClr val="FFFFFF"/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40C2289B-53EA-4391-8659-EE17A4689CF4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>
              <a:ea typeface="ＭＳ Ｐゴシック" pitchFamily="34" charset="-128"/>
              <a:cs typeface="+mn-cs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>
              <a:ea typeface="ＭＳ Ｐゴシック" pitchFamily="34" charset="-128"/>
              <a:cs typeface="+mn-cs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825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 b="0">
                <a:solidFill>
                  <a:schemeClr val="tx1"/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 bwMode="white"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t>Confidential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8" r:id="rId2"/>
    <p:sldLayoutId id="2147483667" r:id="rId3"/>
    <p:sldLayoutId id="2147483670" r:id="rId4"/>
    <p:sldLayoutId id="2147483671" r:id="rId5"/>
    <p:sldLayoutId id="2147483666" r:id="rId6"/>
    <p:sldLayoutId id="2147483665" r:id="rId7"/>
    <p:sldLayoutId id="2147483664" r:id="rId8"/>
    <p:sldLayoutId id="2147483663" r:id="rId9"/>
    <p:sldLayoutId id="2147483662" r:id="rId10"/>
  </p:sldLayoutIdLst>
  <p:transition xmlns:p14="http://schemas.microsoft.com/office/powerpoint/2010/main">
    <p:fad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charset="0"/>
        <a:buChar char=" "/>
        <a:defRPr sz="2000" b="1">
          <a:solidFill>
            <a:srgbClr val="333333"/>
          </a:solidFill>
          <a:latin typeface="+mn-lt"/>
          <a:ea typeface="+mn-ea"/>
          <a:cs typeface="ＭＳ Ｐゴシック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/>
        <a:buChar char="•"/>
        <a:defRPr>
          <a:solidFill>
            <a:srgbClr val="333333"/>
          </a:solidFill>
          <a:latin typeface="+mn-lt"/>
          <a:ea typeface="+mn-ea"/>
          <a:cs typeface="ＭＳ Ｐゴシック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+mn-ea"/>
          <a:cs typeface="ＭＳ Ｐゴシック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  <a:cs typeface="ＭＳ Ｐゴシック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  <a:cs typeface="ＭＳ Ｐゴシック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Relationship Id="rId4" Type="http://schemas.openxmlformats.org/officeDocument/2006/relationships/image" Target="../media/image4.png"/><Relationship Id="rId5" Type="http://schemas.openxmlformats.org/officeDocument/2006/relationships/hyperlink" Target="http://en.wikipedia.org/wiki/Agile_software_development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jpeg"/><Relationship Id="rId14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3"/>
          <p:cNvSpPr>
            <a:spLocks noGrp="1"/>
          </p:cNvSpPr>
          <p:nvPr>
            <p:ph type="ctrTitle" idx="4294967295"/>
          </p:nvPr>
        </p:nvSpPr>
        <p:spPr>
          <a:xfrm>
            <a:off x="203058" y="423661"/>
            <a:ext cx="8659812" cy="2908488"/>
          </a:xfrm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</a:rPr>
              <a:t>Enabling </a:t>
            </a:r>
            <a:r>
              <a:rPr lang="en-US" sz="2800" dirty="0" err="1" smtClean="0">
                <a:solidFill>
                  <a:schemeClr val="accent3"/>
                </a:solidFill>
              </a:rPr>
              <a:t>DevOps</a:t>
            </a:r>
            <a:r>
              <a:rPr lang="en-US" sz="2800" dirty="0" smtClean="0">
                <a:solidFill>
                  <a:schemeClr val="accent3"/>
                </a:solidFill>
              </a:rPr>
              <a:t> with </a:t>
            </a:r>
            <a:r>
              <a:rPr lang="en-US" sz="2800" dirty="0" err="1" smtClean="0">
                <a:solidFill>
                  <a:schemeClr val="accent3"/>
                </a:solidFill>
              </a:rPr>
              <a:t>vFabric</a:t>
            </a:r>
            <a:r>
              <a:rPr lang="en-US" sz="2800" dirty="0" smtClean="0">
                <a:solidFill>
                  <a:schemeClr val="accent3"/>
                </a:solidFill>
              </a:rPr>
              <a:t/>
            </a:r>
            <a:br>
              <a:rPr lang="en-US" sz="2800" dirty="0" smtClean="0">
                <a:solidFill>
                  <a:schemeClr val="accent3"/>
                </a:solidFill>
              </a:rPr>
            </a:br>
            <a:r>
              <a:rPr lang="en-US" sz="2000" dirty="0" smtClean="0">
                <a:solidFill>
                  <a:schemeClr val="accent3"/>
                </a:solidFill>
              </a:rPr>
              <a:t>Continuous Delivery &amp; Deployment Demo</a:t>
            </a:r>
            <a:r>
              <a:rPr lang="en-US" sz="2800" dirty="0" smtClean="0">
                <a:solidFill>
                  <a:schemeClr val="accent3"/>
                </a:solidFill>
              </a:rPr>
              <a:t/>
            </a:r>
            <a:br>
              <a:rPr lang="en-US" sz="2800" dirty="0" smtClean="0">
                <a:solidFill>
                  <a:schemeClr val="accent3"/>
                </a:solidFill>
              </a:rPr>
            </a:br>
            <a:r>
              <a:rPr lang="en-US" sz="2800" dirty="0" smtClean="0">
                <a:solidFill>
                  <a:schemeClr val="accent3"/>
                </a:solidFill>
              </a:rPr>
              <a:t/>
            </a:r>
            <a:br>
              <a:rPr lang="en-US" sz="2800" dirty="0" smtClean="0">
                <a:solidFill>
                  <a:schemeClr val="accent3"/>
                </a:solidFill>
              </a:rPr>
            </a:br>
            <a:r>
              <a:rPr lang="en-US" sz="2000" dirty="0" smtClean="0">
                <a:solidFill>
                  <a:schemeClr val="accent3"/>
                </a:solidFill>
              </a:rPr>
              <a:t>by Emil Siemes,</a:t>
            </a:r>
            <a:br>
              <a:rPr lang="en-US" sz="2000" dirty="0" smtClean="0">
                <a:solidFill>
                  <a:schemeClr val="accent3"/>
                </a:solidFill>
              </a:rPr>
            </a:br>
            <a:r>
              <a:rPr lang="en-US" sz="2000" dirty="0" smtClean="0">
                <a:solidFill>
                  <a:schemeClr val="accent3"/>
                </a:solidFill>
              </a:rPr>
              <a:t>September 2012</a:t>
            </a:r>
            <a:r>
              <a:rPr lang="en-US" sz="3100" dirty="0" smtClean="0">
                <a:solidFill>
                  <a:schemeClr val="accent3"/>
                </a:solidFill>
              </a:rPr>
              <a:t/>
            </a:r>
            <a:br>
              <a:rPr lang="en-US" sz="3100" dirty="0" smtClean="0">
                <a:solidFill>
                  <a:schemeClr val="accent3"/>
                </a:solidFill>
              </a:rPr>
            </a:br>
            <a:r>
              <a:rPr lang="en-US" sz="3100" dirty="0" smtClean="0">
                <a:solidFill>
                  <a:schemeClr val="tx2"/>
                </a:solidFill>
              </a:rPr>
              <a:t/>
            </a:r>
            <a:br>
              <a:rPr lang="en-US" sz="3100" dirty="0" smtClean="0">
                <a:solidFill>
                  <a:schemeClr val="tx2"/>
                </a:solidFill>
              </a:rPr>
            </a:br>
            <a:endParaRPr lang="en-US" sz="2800" b="0" i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4" descr="ICON_VirtTriangle_flat_Q408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4422" y="4307547"/>
            <a:ext cx="6785895" cy="59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Today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088" y="6128553"/>
            <a:ext cx="28722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" dirty="0" smtClean="0">
                <a:solidFill>
                  <a:srgbClr val="333333"/>
                </a:solidFill>
                <a:latin typeface="+mn-lt"/>
                <a:ea typeface="+mn-ea"/>
              </a:rPr>
              <a:t>Source: </a:t>
            </a:r>
            <a:r>
              <a:rPr lang="en-US" sz="600" dirty="0" smtClean="0">
                <a:solidFill>
                  <a:srgbClr val="333333"/>
                </a:solidFill>
                <a:latin typeface="+mn-lt"/>
                <a:ea typeface="+mn-ea"/>
                <a:hlinkClick r:id="rId5"/>
              </a:rPr>
              <a:t>http://en.wikipedia.org/wiki/Agile_software_development</a:t>
            </a:r>
            <a:r>
              <a:rPr lang="en-US" sz="6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</a:p>
        </p:txBody>
      </p:sp>
      <p:grpSp>
        <p:nvGrpSpPr>
          <p:cNvPr id="3" name="Group 69"/>
          <p:cNvGrpSpPr/>
          <p:nvPr/>
        </p:nvGrpSpPr>
        <p:grpSpPr>
          <a:xfrm>
            <a:off x="323154" y="1712709"/>
            <a:ext cx="7275343" cy="928268"/>
            <a:chOff x="349622" y="1907144"/>
            <a:chExt cx="7275343" cy="928268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6" cstate="print"/>
            <a:srcRect t="9589" b="7722"/>
            <a:stretch/>
          </p:blipFill>
          <p:spPr bwMode="auto">
            <a:xfrm>
              <a:off x="6717802" y="1907144"/>
              <a:ext cx="907163" cy="928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349622" y="2048113"/>
              <a:ext cx="6355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 smtClean="0">
                  <a:solidFill>
                    <a:schemeClr val="accent1"/>
                  </a:solidFill>
                  <a:latin typeface="+mn-lt"/>
                  <a:ea typeface="+mn-ea"/>
                </a:rPr>
                <a:t>Developed with ‘agile’ or ‘iterative’ methodologies</a:t>
              </a:r>
              <a:r>
                <a:rPr lang="en-US" sz="2000" dirty="0">
                  <a:solidFill>
                    <a:schemeClr val="accent1"/>
                  </a:solidFill>
                  <a:latin typeface="+mn-lt"/>
                  <a:ea typeface="+mn-ea"/>
                </a:rPr>
                <a:t/>
              </a:r>
              <a:br>
                <a:rPr lang="en-US" sz="2000" dirty="0">
                  <a:solidFill>
                    <a:schemeClr val="accent1"/>
                  </a:solidFill>
                  <a:latin typeface="+mn-lt"/>
                  <a:ea typeface="+mn-ea"/>
                </a:rPr>
              </a:br>
              <a:r>
                <a:rPr lang="en-US" sz="1600" b="1" i="1" dirty="0" smtClean="0">
                  <a:solidFill>
                    <a:srgbClr val="333333"/>
                  </a:solidFill>
                  <a:latin typeface="+mn-lt"/>
                  <a:ea typeface="+mn-ea"/>
                </a:rPr>
                <a:t>Apps released early and often</a:t>
              </a:r>
              <a:endParaRPr lang="en-US" sz="1800" b="1" i="1" dirty="0" smtClean="0">
                <a:solidFill>
                  <a:srgbClr val="333333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" name="Group 67"/>
          <p:cNvGrpSpPr/>
          <p:nvPr/>
        </p:nvGrpSpPr>
        <p:grpSpPr>
          <a:xfrm>
            <a:off x="328312" y="3456765"/>
            <a:ext cx="8180455" cy="751026"/>
            <a:chOff x="349622" y="3778094"/>
            <a:chExt cx="8180455" cy="751026"/>
          </a:xfrm>
        </p:grpSpPr>
        <p:grpSp>
          <p:nvGrpSpPr>
            <p:cNvPr id="5" name="Group 33"/>
            <p:cNvGrpSpPr>
              <a:grpSpLocks noChangeAspect="1"/>
            </p:cNvGrpSpPr>
            <p:nvPr/>
          </p:nvGrpSpPr>
          <p:grpSpPr bwMode="auto">
            <a:xfrm>
              <a:off x="5747352" y="3861462"/>
              <a:ext cx="672487" cy="584291"/>
              <a:chOff x="5553239" y="2878443"/>
              <a:chExt cx="946418" cy="775831"/>
            </a:xfrm>
          </p:grpSpPr>
          <p:pic>
            <p:nvPicPr>
              <p:cNvPr id="21" name="Picture 79" descr="bberry.png"/>
              <p:cNvPicPr>
                <a:picLocks noChangeAspect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53239" y="2903569"/>
                <a:ext cx="456642" cy="7507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Picture 84" descr="Asus-Android-phone.png"/>
              <p:cNvPicPr>
                <a:picLocks noChangeAspect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6060486" y="2878443"/>
                <a:ext cx="439171" cy="7719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3" name="Picture 22" descr="ipad2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719818" y="3778094"/>
              <a:ext cx="608940" cy="751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7768405" y="3969112"/>
              <a:ext cx="761672" cy="368990"/>
              <a:chOff x="7429336" y="2272552"/>
              <a:chExt cx="941543" cy="457201"/>
            </a:xfrm>
          </p:grpSpPr>
          <p:pic>
            <p:nvPicPr>
              <p:cNvPr id="25" name="Picture 4" descr="http://t3.gstatic.com/images?q=tbn:ANd9GcTMRsaPOn4IadhtVPJ2-jRPHLkxtH7GNY2bTq8NXfZdXGE5O4wHw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7913679" y="2272552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" descr="http://t1.gstatic.com/images?q=tbn:ANd9GcR2-K57Ug9aA8EECRu-5CJO9CnjoHSjFS51LYu8E3lxHEqFiIXsb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7429336" y="2272553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2" name="TextBox 31"/>
            <p:cNvSpPr txBox="1"/>
            <p:nvPr/>
          </p:nvSpPr>
          <p:spPr>
            <a:xfrm>
              <a:off x="349622" y="3830442"/>
              <a:ext cx="5144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 smtClean="0">
                  <a:solidFill>
                    <a:schemeClr val="accent1"/>
                  </a:solidFill>
                  <a:latin typeface="+mn-lt"/>
                  <a:ea typeface="+mn-ea"/>
                </a:rPr>
                <a:t>Expanding into new application types</a:t>
              </a:r>
              <a:r>
                <a:rPr lang="en-US" sz="2000" dirty="0" smtClean="0">
                  <a:solidFill>
                    <a:srgbClr val="333333"/>
                  </a:solidFill>
                  <a:latin typeface="+mn-lt"/>
                  <a:ea typeface="+mn-ea"/>
                </a:rPr>
                <a:t/>
              </a:r>
              <a:br>
                <a:rPr lang="en-US" sz="2000" dirty="0" smtClean="0">
                  <a:solidFill>
                    <a:srgbClr val="333333"/>
                  </a:solidFill>
                  <a:latin typeface="+mn-lt"/>
                  <a:ea typeface="+mn-ea"/>
                </a:rPr>
              </a:br>
              <a:r>
                <a:rPr lang="en-US" sz="1600" b="1" i="1" dirty="0">
                  <a:solidFill>
                    <a:srgbClr val="333333"/>
                  </a:solidFill>
                  <a:latin typeface="+mn-lt"/>
                  <a:ea typeface="+mn-ea"/>
                </a:rPr>
                <a:t>Mobile, SaaS, </a:t>
              </a:r>
              <a:r>
                <a:rPr lang="en-US" sz="1600" b="1" i="1" dirty="0" smtClean="0">
                  <a:solidFill>
                    <a:srgbClr val="333333"/>
                  </a:solidFill>
                  <a:latin typeface="+mn-lt"/>
                  <a:ea typeface="+mn-ea"/>
                </a:rPr>
                <a:t>social</a:t>
              </a:r>
              <a:endParaRPr lang="en-US" sz="1800" dirty="0" smtClean="0">
                <a:solidFill>
                  <a:srgbClr val="333333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" name="Group 68"/>
          <p:cNvGrpSpPr/>
          <p:nvPr/>
        </p:nvGrpSpPr>
        <p:grpSpPr>
          <a:xfrm>
            <a:off x="323154" y="2689028"/>
            <a:ext cx="7896521" cy="719685"/>
            <a:chOff x="349622" y="2871881"/>
            <a:chExt cx="7896521" cy="719685"/>
          </a:xfrm>
        </p:grpSpPr>
        <p:grpSp>
          <p:nvGrpSpPr>
            <p:cNvPr id="8" name="Group 2"/>
            <p:cNvGrpSpPr/>
            <p:nvPr/>
          </p:nvGrpSpPr>
          <p:grpSpPr>
            <a:xfrm>
              <a:off x="5927698" y="2871881"/>
              <a:ext cx="2318445" cy="719685"/>
              <a:chOff x="5989477" y="3626529"/>
              <a:chExt cx="2991296" cy="928549"/>
            </a:xfrm>
          </p:grpSpPr>
          <p:pic>
            <p:nvPicPr>
              <p:cNvPr id="28" name="Picture 4" descr="springLogoNew"/>
              <p:cNvPicPr>
                <a:picLocks noChangeAspect="1" noChangeArrowheads="1"/>
              </p:cNvPicPr>
              <p:nvPr/>
            </p:nvPicPr>
            <p:blipFill>
              <a:blip r:embed="rId1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989477" y="3761156"/>
                <a:ext cx="1269937" cy="79392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8193539" y="3626529"/>
                <a:ext cx="629233" cy="635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7416053" y="3810125"/>
                <a:ext cx="490278" cy="6331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3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8079826" y="4316901"/>
                <a:ext cx="900947" cy="238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349622" y="2908558"/>
              <a:ext cx="5857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 smtClean="0">
                  <a:solidFill>
                    <a:schemeClr val="accent1"/>
                  </a:solidFill>
                  <a:latin typeface="+mn-lt"/>
                  <a:ea typeface="+mn-ea"/>
                </a:rPr>
                <a:t>Written in diverse frameworks</a:t>
              </a:r>
              <a:br>
                <a:rPr lang="en-US" sz="2000" dirty="0" smtClean="0">
                  <a:solidFill>
                    <a:schemeClr val="accent1"/>
                  </a:solidFill>
                  <a:latin typeface="+mn-lt"/>
                  <a:ea typeface="+mn-ea"/>
                </a:rPr>
              </a:br>
              <a:r>
                <a:rPr lang="en-US" sz="1600" b="1" i="1" dirty="0" smtClean="0">
                  <a:solidFill>
                    <a:srgbClr val="333333"/>
                  </a:solidFill>
                  <a:latin typeface="+mn-lt"/>
                  <a:ea typeface="+mn-ea"/>
                </a:rPr>
                <a:t>Traditional (Java</a:t>
              </a:r>
              <a:r>
                <a:rPr lang="en-US" sz="1600" b="1" i="1" dirty="0">
                  <a:solidFill>
                    <a:srgbClr val="333333"/>
                  </a:solidFill>
                  <a:latin typeface="+mn-lt"/>
                  <a:ea typeface="+mn-ea"/>
                </a:rPr>
                <a:t>, .</a:t>
              </a:r>
              <a:r>
                <a:rPr lang="en-US" sz="1600" b="1" i="1" dirty="0" smtClean="0">
                  <a:solidFill>
                    <a:srgbClr val="333333"/>
                  </a:solidFill>
                  <a:latin typeface="+mn-lt"/>
                  <a:ea typeface="+mn-ea"/>
                </a:rPr>
                <a:t>Net) and Modern Frameworks</a:t>
              </a:r>
              <a:endParaRPr lang="en-US" sz="1800" dirty="0" smtClean="0">
                <a:solidFill>
                  <a:srgbClr val="333333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" name="Group 70"/>
          <p:cNvGrpSpPr/>
          <p:nvPr/>
        </p:nvGrpSpPr>
        <p:grpSpPr>
          <a:xfrm>
            <a:off x="349622" y="855725"/>
            <a:ext cx="8188480" cy="808933"/>
            <a:chOff x="349622" y="939092"/>
            <a:chExt cx="8188480" cy="808933"/>
          </a:xfrm>
        </p:grpSpPr>
        <p:sp>
          <p:nvSpPr>
            <p:cNvPr id="13" name="TextBox 12"/>
            <p:cNvSpPr txBox="1"/>
            <p:nvPr/>
          </p:nvSpPr>
          <p:spPr>
            <a:xfrm>
              <a:off x="349622" y="1020393"/>
              <a:ext cx="6024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 smtClean="0">
                  <a:solidFill>
                    <a:schemeClr val="accent1"/>
                  </a:solidFill>
                  <a:latin typeface="+mn-lt"/>
                  <a:ea typeface="+mn-ea"/>
                </a:rPr>
                <a:t>Deployed on virtual and cloud infrastructure</a:t>
              </a:r>
              <a:r>
                <a:rPr lang="en-US" sz="2000" dirty="0" smtClean="0">
                  <a:solidFill>
                    <a:srgbClr val="333333"/>
                  </a:solidFill>
                  <a:latin typeface="+mn-lt"/>
                  <a:ea typeface="+mn-ea"/>
                </a:rPr>
                <a:t/>
              </a:r>
              <a:br>
                <a:rPr lang="en-US" sz="2000" dirty="0" smtClean="0">
                  <a:solidFill>
                    <a:srgbClr val="333333"/>
                  </a:solidFill>
                  <a:latin typeface="+mn-lt"/>
                  <a:ea typeface="+mn-ea"/>
                </a:rPr>
              </a:br>
              <a:r>
                <a:rPr lang="en-US" sz="1600" b="1" i="1" dirty="0" smtClean="0">
                  <a:solidFill>
                    <a:srgbClr val="333333"/>
                  </a:solidFill>
                  <a:latin typeface="+mn-lt"/>
                  <a:ea typeface="+mn-ea"/>
                </a:rPr>
                <a:t>Span across Private, Public and Hybrid Clouds</a:t>
              </a:r>
              <a:endParaRPr lang="en-US" sz="1800" b="1" i="1" dirty="0" smtClean="0">
                <a:solidFill>
                  <a:srgbClr val="333333"/>
                </a:solidFill>
                <a:latin typeface="+mn-lt"/>
                <a:ea typeface="+mn-ea"/>
              </a:endParaRPr>
            </a:p>
          </p:txBody>
        </p:sp>
        <p:grpSp>
          <p:nvGrpSpPr>
            <p:cNvPr id="10" name="Group 48"/>
            <p:cNvGrpSpPr/>
            <p:nvPr/>
          </p:nvGrpSpPr>
          <p:grpSpPr>
            <a:xfrm>
              <a:off x="5808612" y="939092"/>
              <a:ext cx="2729490" cy="808933"/>
              <a:chOff x="662987" y="3752850"/>
              <a:chExt cx="7355476" cy="2179933"/>
            </a:xfrm>
            <a:effectLst/>
          </p:grpSpPr>
          <p:grpSp>
            <p:nvGrpSpPr>
              <p:cNvPr id="11" name="Group 5"/>
              <p:cNvGrpSpPr>
                <a:grpSpLocks/>
              </p:cNvGrpSpPr>
              <p:nvPr>
                <p:custDataLst>
                  <p:tags r:id="rId1"/>
                </p:custDataLst>
              </p:nvPr>
            </p:nvGrpSpPr>
            <p:grpSpPr bwMode="auto">
              <a:xfrm>
                <a:off x="662987" y="3752850"/>
                <a:ext cx="7355476" cy="2179933"/>
                <a:chOff x="662987" y="3048000"/>
                <a:chExt cx="7355476" cy="2179933"/>
              </a:xfrm>
            </p:grpSpPr>
            <p:pic>
              <p:nvPicPr>
                <p:cNvPr id="52" name="Picture 51" descr="ICON_Cloud_Q308"/>
                <p:cNvPicPr>
                  <a:picLocks noChangeAspect="1" noChangeArrowheads="1"/>
                </p:cNvPicPr>
                <p:nvPr/>
              </p:nvPicPr>
              <p:blipFill>
                <a:blip r:embed="rId1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9175" y="3098800"/>
                  <a:ext cx="1919288" cy="13081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3" name="Picture 52" descr="ICON_Cloud_Q308"/>
                <p:cNvPicPr>
                  <a:picLocks noChangeAspect="1" noChangeArrowheads="1"/>
                </p:cNvPicPr>
                <p:nvPr/>
              </p:nvPicPr>
              <p:blipFill>
                <a:blip r:embed="rId1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41863" y="3403600"/>
                  <a:ext cx="1919287" cy="13081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4" name="Picture 53" descr="ICON_Cloud_Q308"/>
                <p:cNvPicPr>
                  <a:picLocks noChangeAspect="1" noChangeArrowheads="1"/>
                </p:cNvPicPr>
                <p:nvPr/>
              </p:nvPicPr>
              <p:blipFill>
                <a:blip r:embed="rId17" cstate="email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00" y="3157539"/>
                  <a:ext cx="2351088" cy="16033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55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662987" y="4678095"/>
                  <a:ext cx="2226849" cy="5498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Aft>
                      <a:spcPct val="40000"/>
                    </a:spcAft>
                  </a:pPr>
                  <a:r>
                    <a:rPr lang="en-US" sz="900" dirty="0">
                      <a:solidFill>
                        <a:srgbClr val="333333"/>
                      </a:solidFill>
                    </a:rPr>
                    <a:t>Private Clouds</a:t>
                  </a:r>
                </a:p>
              </p:txBody>
            </p:sp>
            <p:pic>
              <p:nvPicPr>
                <p:cNvPr id="56" name="Picture 6" descr="ICON_Datacenter_wStorage_3up_Q408"/>
                <p:cNvPicPr>
                  <a:picLocks noChangeAspect="1" noChangeArrowheads="1"/>
                </p:cNvPicPr>
                <p:nvPr/>
              </p:nvPicPr>
              <p:blipFill>
                <a:blip r:embed="rId18" cstate="email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00800" y="3086100"/>
                  <a:ext cx="552450" cy="8001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7" name="Picture 6" descr="ICON_Datacenter_wStorage_3up_Q408"/>
                <p:cNvPicPr>
                  <a:picLocks noChangeAspect="1" noChangeArrowheads="1"/>
                </p:cNvPicPr>
                <p:nvPr/>
              </p:nvPicPr>
              <p:blipFill>
                <a:blip r:embed="rId18" cstate="email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30375" y="3090863"/>
                  <a:ext cx="552450" cy="8001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8" name="Picture 6" descr="ICON_Datacenter_wStorage_3up_Q408"/>
                <p:cNvPicPr>
                  <a:picLocks noChangeAspect="1" noChangeArrowheads="1"/>
                </p:cNvPicPr>
                <p:nvPr/>
              </p:nvPicPr>
              <p:blipFill>
                <a:blip r:embed="rId18" cstate="email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23963" y="3090863"/>
                  <a:ext cx="552450" cy="8001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2" name="Group 57"/>
                <p:cNvGrpSpPr>
                  <a:grpSpLocks/>
                </p:cNvGrpSpPr>
                <p:nvPr/>
              </p:nvGrpSpPr>
              <p:grpSpPr bwMode="auto">
                <a:xfrm>
                  <a:off x="2744787" y="3522332"/>
                  <a:ext cx="2519862" cy="1608136"/>
                  <a:chOff x="2789065" y="2723543"/>
                  <a:chExt cx="2519415" cy="1609453"/>
                </a:xfrm>
              </p:grpSpPr>
              <p:grpSp>
                <p:nvGrpSpPr>
                  <p:cNvPr id="14" name="Group 57"/>
                  <p:cNvGrpSpPr/>
                  <p:nvPr/>
                </p:nvGrpSpPr>
                <p:grpSpPr>
                  <a:xfrm>
                    <a:off x="2789065" y="2723543"/>
                    <a:ext cx="2363367" cy="1609453"/>
                    <a:chOff x="7585353" y="25443"/>
                    <a:chExt cx="2363367" cy="1609453"/>
                  </a:xfrm>
                  <a:effectLst>
                    <a:outerShdw blurRad="152400" dist="317500" dir="5400000" sx="90000" sy="-19000" rotWithShape="0">
                      <a:prstClr val="black">
                        <a:alpha val="15000"/>
                      </a:prstClr>
                    </a:outerShdw>
                  </a:effectLst>
                </p:grpSpPr>
                <p:pic>
                  <p:nvPicPr>
                    <p:cNvPr id="64" name="Picture 63" descr="ICON_Cloud_Q30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9" cstate="email">
                      <a:grayscl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585353" y="32442"/>
                      <a:ext cx="1172822" cy="16024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pic>
                  <p:nvPicPr>
                    <p:cNvPr id="65" name="Picture 64" descr="ICON_Cloud_Q30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0" cstate="email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723868" y="25443"/>
                      <a:ext cx="1224852" cy="16024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</p:grpSp>
              <p:sp>
                <p:nvSpPr>
                  <p:cNvPr id="63" name="Rectangle 62"/>
                  <p:cNvSpPr/>
                  <p:nvPr/>
                </p:nvSpPr>
                <p:spPr bwMode="auto">
                  <a:xfrm>
                    <a:off x="2815941" y="3259297"/>
                    <a:ext cx="2492539" cy="805096"/>
                  </a:xfrm>
                  <a:prstGeom prst="rect">
                    <a:avLst/>
                  </a:prstGeom>
                  <a:noFill/>
                  <a:ln w="12700">
                    <a:noFill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 w="38100" h="12700"/>
                  </a:sp3d>
                </p:spPr>
                <p:style>
                  <a:lnRef idx="1">
                    <a:schemeClr val="accent4"/>
                  </a:lnRef>
                  <a:fillRef idx="3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>
                      <a:spcAft>
                        <a:spcPct val="40000"/>
                      </a:spcAft>
                      <a:defRPr/>
                    </a:pPr>
                    <a:r>
                      <a:rPr lang="en-US" sz="1000" b="1" dirty="0">
                        <a:solidFill>
                          <a:srgbClr val="003D79"/>
                        </a:solidFill>
                      </a:rPr>
                      <a:t>Public/Private/Hybrid Cloud</a:t>
                    </a:r>
                  </a:p>
                </p:txBody>
              </p:sp>
            </p:grpSp>
            <p:pic>
              <p:nvPicPr>
                <p:cNvPr id="60" name="Picture 6" descr="ICON_Datacenter_wStorage_3up_Q408"/>
                <p:cNvPicPr>
                  <a:picLocks noChangeAspect="1" noChangeArrowheads="1"/>
                </p:cNvPicPr>
                <p:nvPr/>
              </p:nvPicPr>
              <p:blipFill>
                <a:blip r:embed="rId18" cstate="email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86000" y="3048000"/>
                  <a:ext cx="552450" cy="8001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1" name="Picture 6" descr="ICON_Datacenter_wStorage_3up_Q408"/>
                <p:cNvPicPr>
                  <a:picLocks noChangeAspect="1" noChangeArrowheads="1"/>
                </p:cNvPicPr>
                <p:nvPr/>
              </p:nvPicPr>
              <p:blipFill>
                <a:blip r:embed="rId18" cstate="email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86400" y="3048000"/>
                  <a:ext cx="552450" cy="8001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1" name="TextBox 32"/>
              <p:cNvSpPr txBox="1">
                <a:spLocks noChangeArrowheads="1"/>
              </p:cNvSpPr>
              <p:nvPr/>
            </p:nvSpPr>
            <p:spPr bwMode="auto">
              <a:xfrm>
                <a:off x="5585423" y="5382945"/>
                <a:ext cx="2119932" cy="5498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ct val="40000"/>
                  </a:spcAft>
                </a:pPr>
                <a:r>
                  <a:rPr lang="en-US" sz="900" dirty="0">
                    <a:solidFill>
                      <a:srgbClr val="333333"/>
                    </a:solidFill>
                  </a:rPr>
                  <a:t>Public Clouds</a:t>
                </a:r>
              </a:p>
            </p:txBody>
          </p:sp>
        </p:grpSp>
      </p:grpSp>
      <p:sp>
        <p:nvSpPr>
          <p:cNvPr id="66" name="TextBox 65"/>
          <p:cNvSpPr txBox="1"/>
          <p:nvPr/>
        </p:nvSpPr>
        <p:spPr>
          <a:xfrm>
            <a:off x="197502" y="4969001"/>
            <a:ext cx="3735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333333"/>
                </a:solidFill>
                <a:latin typeface="+mn-lt"/>
                <a:ea typeface="+mn-ea"/>
              </a:rPr>
              <a:t>Cloud Operating Model</a:t>
            </a:r>
          </a:p>
          <a:p>
            <a:pPr marL="171450" indent="-171450" algn="l"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i="1" dirty="0" smtClean="0">
                <a:solidFill>
                  <a:srgbClr val="333333"/>
                </a:solidFill>
                <a:latin typeface="+mn-lt"/>
                <a:ea typeface="+mn-ea"/>
              </a:rPr>
              <a:t>Driven by the Cloud Journey </a:t>
            </a:r>
          </a:p>
          <a:p>
            <a:pPr marL="171450" indent="-171450" algn="l"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i="1" dirty="0" smtClean="0">
                <a:solidFill>
                  <a:srgbClr val="333333"/>
                </a:solidFill>
                <a:latin typeface="+mn-lt"/>
                <a:ea typeface="+mn-ea"/>
              </a:rPr>
              <a:t>Leads to distinction of ownership and collaboration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18522" y="4969001"/>
            <a:ext cx="359580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333333"/>
                </a:solidFill>
                <a:latin typeface="+mn-lt"/>
                <a:ea typeface="+mn-ea"/>
              </a:rPr>
              <a:t>DevOps</a:t>
            </a:r>
            <a:endParaRPr lang="en-US" b="1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marL="171450" indent="-171450" algn="l"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i="1" dirty="0" smtClean="0">
                <a:solidFill>
                  <a:srgbClr val="333333"/>
                </a:solidFill>
                <a:latin typeface="+mn-lt"/>
                <a:ea typeface="+mn-ea"/>
              </a:rPr>
              <a:t>Apps released early and often</a:t>
            </a:r>
          </a:p>
          <a:p>
            <a:pPr marL="171450" indent="-171450" algn="l"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i="1" dirty="0" smtClean="0">
                <a:solidFill>
                  <a:srgbClr val="333333"/>
                </a:solidFill>
                <a:latin typeface="+mn-lt"/>
                <a:ea typeface="+mn-ea"/>
              </a:rPr>
              <a:t>Businesses need frequent changes and expect higher service level.</a:t>
            </a:r>
          </a:p>
        </p:txBody>
      </p:sp>
    </p:spTree>
    <p:extLst>
      <p:ext uri="{BB962C8B-B14F-4D97-AF65-F5344CB8AC3E}">
        <p14:creationId xmlns:p14="http://schemas.microsoft.com/office/powerpoint/2010/main" val="9689310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Paradigm Shift – Separate the Layers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3406" y="1682883"/>
            <a:ext cx="1169363" cy="12422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114300" indent="-114300">
              <a:spcAft>
                <a:spcPts val="0"/>
              </a:spcAft>
            </a:pPr>
            <a:r>
              <a:rPr lang="en-US" sz="1100" b="1" dirty="0">
                <a:solidFill>
                  <a:schemeClr val="tx1">
                    <a:lumMod val="75000"/>
                  </a:schemeClr>
                </a:solidFill>
              </a:rPr>
              <a:t>Application</a:t>
            </a:r>
          </a:p>
          <a:p>
            <a:pPr marL="114300" indent="-114300">
              <a:spcAft>
                <a:spcPts val="0"/>
              </a:spcAft>
            </a:pPr>
            <a:r>
              <a:rPr lang="en-US" sz="1100" b="1" dirty="0">
                <a:solidFill>
                  <a:schemeClr val="tx1">
                    <a:lumMod val="75000"/>
                  </a:schemeClr>
                </a:solidFill>
              </a:rPr>
              <a:t>Developers</a:t>
            </a:r>
          </a:p>
          <a:p>
            <a:pPr marL="114300" indent="-114300" algn="l">
              <a:spcAft>
                <a:spcPts val="0"/>
              </a:spcAft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Performance</a:t>
            </a:r>
            <a:endParaRPr lang="en-US" sz="1100" dirty="0">
              <a:solidFill>
                <a:schemeClr val="tx1"/>
              </a:solidFill>
            </a:endParaRPr>
          </a:p>
          <a:p>
            <a:pPr marL="114300" indent="-114300" algn="l">
              <a:spcAft>
                <a:spcPts val="0"/>
              </a:spcAft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Availability</a:t>
            </a:r>
          </a:p>
          <a:p>
            <a:pPr marL="114300" indent="-114300" algn="l">
              <a:spcAft>
                <a:spcPts val="0"/>
              </a:spcAft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Usage</a:t>
            </a:r>
          </a:p>
          <a:p>
            <a:pPr marL="114300" indent="-114300" algn="l">
              <a:spcAft>
                <a:spcPts val="0"/>
              </a:spcAft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4651" y="661057"/>
            <a:ext cx="369332" cy="235131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Cloud Consumers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4651" y="3426029"/>
            <a:ext cx="369332" cy="235131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Cloud Providers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72878" y="4119173"/>
            <a:ext cx="5303045" cy="1909765"/>
            <a:chOff x="2663537" y="4315350"/>
            <a:chExt cx="5303045" cy="1909765"/>
          </a:xfrm>
        </p:grpSpPr>
        <p:pic>
          <p:nvPicPr>
            <p:cNvPr id="51" name="Picture 50" descr="ICON_Cloud_Q308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</a:blip>
            <a:srcRect/>
            <a:stretch>
              <a:fillRect/>
            </a:stretch>
          </p:blipFill>
          <p:spPr bwMode="auto">
            <a:xfrm>
              <a:off x="5742138" y="4380666"/>
              <a:ext cx="2224444" cy="1419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177800" dir="5400000" sx="89999" sy="-19000" rotWithShape="0">
                <a:srgbClr val="000000">
                  <a:alpha val="14998"/>
                </a:srgbClr>
              </a:outerShdw>
            </a:effectLst>
          </p:spPr>
        </p:pic>
        <p:pic>
          <p:nvPicPr>
            <p:cNvPr id="42" name="Picture 41" descr="ICON_Cloud_Q30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3537" y="4315350"/>
              <a:ext cx="2203971" cy="1406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177800" dir="5400000" sx="89999" sy="-19000" rotWithShape="0">
                <a:srgbClr val="000000">
                  <a:alpha val="14998"/>
                </a:srgbClr>
              </a:outerShdw>
            </a:effectLst>
          </p:spPr>
        </p:pic>
        <p:sp>
          <p:nvSpPr>
            <p:cNvPr id="62" name="TextBox 61"/>
            <p:cNvSpPr txBox="1"/>
            <p:nvPr/>
          </p:nvSpPr>
          <p:spPr>
            <a:xfrm>
              <a:off x="6615950" y="5873500"/>
              <a:ext cx="1070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3">
                      <a:lumMod val="75000"/>
                    </a:schemeClr>
                  </a:solidFill>
                  <a:latin typeface="+mn-lt"/>
                  <a:ea typeface="+mn-ea"/>
                </a:rPr>
                <a:t>Public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77788" y="5886561"/>
              <a:ext cx="1070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3">
                      <a:lumMod val="75000"/>
                    </a:schemeClr>
                  </a:solidFill>
                  <a:latin typeface="+mn-lt"/>
                  <a:ea typeface="+mn-ea"/>
                </a:rPr>
                <a:t>Private</a:t>
              </a:r>
            </a:p>
          </p:txBody>
        </p:sp>
        <p:sp>
          <p:nvSpPr>
            <p:cNvPr id="4" name="Left-Right Arrow 3"/>
            <p:cNvSpPr/>
            <p:nvPr/>
          </p:nvSpPr>
          <p:spPr bwMode="auto">
            <a:xfrm>
              <a:off x="4917759" y="4781006"/>
              <a:ext cx="933154" cy="586100"/>
            </a:xfrm>
            <a:prstGeom prst="leftRightArrow">
              <a:avLst/>
            </a:prstGeom>
            <a:solidFill>
              <a:schemeClr val="accent3"/>
            </a:solidFill>
            <a:ln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Relaxed" fov="7200000">
                <a:rot lat="18000000" lon="0" rev="21594000"/>
              </a:camera>
              <a:lightRig rig="threePt" dir="t"/>
            </a:scene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l"/>
              <a:endParaRPr lang="en-US" sz="1000" dirty="0">
                <a:solidFill>
                  <a:srgbClr val="FFFFFF"/>
                </a:solidFill>
              </a:endParaRPr>
            </a:p>
          </p:txBody>
        </p:sp>
        <p:pic>
          <p:nvPicPr>
            <p:cNvPr id="125" name="Picture 13" descr="ICON_Storage_1up_Q308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81986" y="4990010"/>
              <a:ext cx="442416" cy="540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6" name="Picture 5" descr="ICON_NetworkSwitch_Q30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02130" y="4493623"/>
              <a:ext cx="606292" cy="432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7" name="Picture 13" descr="ICON_Storage_1up_Q308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69026" y="4985656"/>
              <a:ext cx="442416" cy="540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8" name="Picture 5" descr="ICON_NetworkSwitch_Q30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28358" y="4593772"/>
              <a:ext cx="606292" cy="432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0" name="Picture 5" descr="ICON_Datacenter_3_R2_Q30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88678" y="4925807"/>
              <a:ext cx="492585" cy="596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1" name="Picture 5" descr="ICON_Datacenter_3_R2_Q30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154096" y="4999829"/>
              <a:ext cx="492585" cy="596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59"/>
          <p:cNvGrpSpPr/>
          <p:nvPr/>
        </p:nvGrpSpPr>
        <p:grpSpPr>
          <a:xfrm>
            <a:off x="1783023" y="828219"/>
            <a:ext cx="5882754" cy="1337735"/>
            <a:chOff x="325515" y="3552621"/>
            <a:chExt cx="8492511" cy="1931192"/>
          </a:xfrm>
        </p:grpSpPr>
        <p:grpSp>
          <p:nvGrpSpPr>
            <p:cNvPr id="7" name="Group 80"/>
            <p:cNvGrpSpPr/>
            <p:nvPr/>
          </p:nvGrpSpPr>
          <p:grpSpPr>
            <a:xfrm>
              <a:off x="1602564" y="3552621"/>
              <a:ext cx="7215462" cy="1782322"/>
              <a:chOff x="1602564" y="3063998"/>
              <a:chExt cx="7215462" cy="1782322"/>
            </a:xfrm>
          </p:grpSpPr>
          <p:grpSp>
            <p:nvGrpSpPr>
              <p:cNvPr id="8" name="Group 82"/>
              <p:cNvGrpSpPr/>
              <p:nvPr/>
            </p:nvGrpSpPr>
            <p:grpSpPr>
              <a:xfrm>
                <a:off x="1602564" y="3063998"/>
                <a:ext cx="7215462" cy="1782322"/>
                <a:chOff x="1602564" y="3063998"/>
                <a:chExt cx="7215462" cy="178232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5" name="Oval 84"/>
                <p:cNvSpPr/>
                <p:nvPr/>
              </p:nvSpPr>
              <p:spPr bwMode="auto">
                <a:xfrm>
                  <a:off x="7172106" y="3200400"/>
                  <a:ext cx="1645920" cy="164592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lIns="0" tIns="0" rIns="0" bIns="0" rtlCol="0" anchor="ctr"/>
                <a:lstStyle/>
                <a:p>
                  <a:endParaRPr lang="en-US" sz="14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Right Arrow 85"/>
                <p:cNvSpPr/>
                <p:nvPr/>
              </p:nvSpPr>
              <p:spPr bwMode="auto">
                <a:xfrm flipH="1">
                  <a:off x="1602564" y="3063998"/>
                  <a:ext cx="6586360" cy="1138567"/>
                </a:xfrm>
                <a:prstGeom prst="rightArrow">
                  <a:avLst>
                    <a:gd name="adj1" fmla="val 74447"/>
                    <a:gd name="adj2" fmla="val 64658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lIns="0" tIns="0" rIns="0" bIns="0" rtlCol="0" anchor="ctr"/>
                <a:lstStyle/>
                <a:p>
                  <a:endParaRPr lang="en-US" sz="14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 bwMode="auto">
                <a:xfrm>
                  <a:off x="7172106" y="4405801"/>
                  <a:ext cx="924144" cy="44051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0" marR="0" indent="0" algn="ctr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sz="1400" dirty="0" smtClean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2367217" y="3293089"/>
                <a:ext cx="58217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Optimize</a:t>
                </a:r>
              </a:p>
            </p:txBody>
          </p:sp>
        </p:grpSp>
        <p:grpSp>
          <p:nvGrpSpPr>
            <p:cNvPr id="10" name="Group 64"/>
            <p:cNvGrpSpPr/>
            <p:nvPr/>
          </p:nvGrpSpPr>
          <p:grpSpPr>
            <a:xfrm>
              <a:off x="4895744" y="4345246"/>
              <a:ext cx="2957764" cy="1138567"/>
              <a:chOff x="4895744" y="3856623"/>
              <a:chExt cx="2957764" cy="1138567"/>
            </a:xfrm>
          </p:grpSpPr>
          <p:sp>
            <p:nvSpPr>
              <p:cNvPr id="76" name="Right Arrow 75"/>
              <p:cNvSpPr/>
              <p:nvPr/>
            </p:nvSpPr>
            <p:spPr bwMode="auto">
              <a:xfrm>
                <a:off x="4895744" y="3856623"/>
                <a:ext cx="2957764" cy="1138567"/>
              </a:xfrm>
              <a:prstGeom prst="rightArrow">
                <a:avLst>
                  <a:gd name="adj1" fmla="val 74447"/>
                  <a:gd name="adj2" fmla="val 64658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 anchor="ctr"/>
              <a:lstStyle/>
              <a:p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211250" y="4221135"/>
                <a:ext cx="2368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333333"/>
                    </a:solidFill>
                    <a:latin typeface="+mn-lt"/>
                    <a:ea typeface="+mn-ea"/>
                  </a:rPr>
                  <a:t>Monitor</a:t>
                </a:r>
              </a:p>
            </p:txBody>
          </p:sp>
        </p:grpSp>
        <p:grpSp>
          <p:nvGrpSpPr>
            <p:cNvPr id="11" name="Group 65"/>
            <p:cNvGrpSpPr/>
            <p:nvPr/>
          </p:nvGrpSpPr>
          <p:grpSpPr>
            <a:xfrm>
              <a:off x="2469574" y="4325141"/>
              <a:ext cx="3101946" cy="1138567"/>
              <a:chOff x="2469574" y="3836518"/>
              <a:chExt cx="3101946" cy="1138567"/>
            </a:xfrm>
          </p:grpSpPr>
          <p:sp>
            <p:nvSpPr>
              <p:cNvPr id="71" name="Right Arrow 70"/>
              <p:cNvSpPr/>
              <p:nvPr/>
            </p:nvSpPr>
            <p:spPr bwMode="auto">
              <a:xfrm>
                <a:off x="2469574" y="3836518"/>
                <a:ext cx="3101946" cy="1138567"/>
              </a:xfrm>
              <a:prstGeom prst="rightArrow">
                <a:avLst>
                  <a:gd name="adj1" fmla="val 74447"/>
                  <a:gd name="adj2" fmla="val 64658"/>
                </a:avLst>
              </a:prstGeom>
              <a:solidFill>
                <a:schemeClr val="accent4"/>
              </a:solidFill>
              <a:ln w="12700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 anchor="ctr"/>
              <a:lstStyle/>
              <a:p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86050" y="4221135"/>
                <a:ext cx="25485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333333"/>
                    </a:solidFill>
                    <a:latin typeface="+mn-lt"/>
                    <a:ea typeface="+mn-ea"/>
                  </a:rPr>
                  <a:t>Deploy</a:t>
                </a:r>
              </a:p>
            </p:txBody>
          </p:sp>
        </p:grpSp>
        <p:grpSp>
          <p:nvGrpSpPr>
            <p:cNvPr id="12" name="Group 67"/>
            <p:cNvGrpSpPr/>
            <p:nvPr/>
          </p:nvGrpSpPr>
          <p:grpSpPr>
            <a:xfrm>
              <a:off x="325515" y="4325141"/>
              <a:ext cx="2854166" cy="1138567"/>
              <a:chOff x="325515" y="3836518"/>
              <a:chExt cx="2854166" cy="1138567"/>
            </a:xfrm>
          </p:grpSpPr>
          <p:sp>
            <p:nvSpPr>
              <p:cNvPr id="69" name="Right Arrow 68"/>
              <p:cNvSpPr/>
              <p:nvPr/>
            </p:nvSpPr>
            <p:spPr bwMode="auto">
              <a:xfrm>
                <a:off x="325516" y="3836518"/>
                <a:ext cx="2854165" cy="1138567"/>
              </a:xfrm>
              <a:prstGeom prst="rightArrow">
                <a:avLst>
                  <a:gd name="adj1" fmla="val 74447"/>
                  <a:gd name="adj2" fmla="val 64658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 anchor="ctr"/>
              <a:lstStyle/>
              <a:p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25515" y="4221135"/>
                <a:ext cx="25540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333333"/>
                    </a:solidFill>
                    <a:latin typeface="+mn-lt"/>
                    <a:ea typeface="+mn-ea"/>
                  </a:rPr>
                  <a:t>Build</a:t>
                </a:r>
              </a:p>
            </p:txBody>
          </p:sp>
        </p:grpSp>
      </p:grpSp>
      <p:pic>
        <p:nvPicPr>
          <p:cNvPr id="88" name="Picture 214" descr="ICON_People_Green_Q40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6300" y="872158"/>
            <a:ext cx="663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216" descr="ICON_People_MedBlue_Q40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966582" y="872158"/>
            <a:ext cx="714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Rectangle 89"/>
          <p:cNvSpPr/>
          <p:nvPr/>
        </p:nvSpPr>
        <p:spPr>
          <a:xfrm>
            <a:off x="7803645" y="1682883"/>
            <a:ext cx="1169363" cy="12422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114300" indent="-114300">
              <a:spcAft>
                <a:spcPts val="0"/>
              </a:spcAft>
            </a:pPr>
            <a:r>
              <a:rPr lang="en-US" sz="1100" b="1" dirty="0">
                <a:solidFill>
                  <a:schemeClr val="tx1">
                    <a:lumMod val="75000"/>
                  </a:schemeClr>
                </a:solidFill>
              </a:rPr>
              <a:t>Application</a:t>
            </a:r>
          </a:p>
          <a:p>
            <a:pPr marL="114300" indent="-114300">
              <a:spcAft>
                <a:spcPts val="0"/>
              </a:spcAft>
            </a:pPr>
            <a:r>
              <a:rPr lang="en-US" sz="1100" b="1" dirty="0" smtClean="0">
                <a:solidFill>
                  <a:schemeClr val="tx1">
                    <a:lumMod val="75000"/>
                  </a:schemeClr>
                </a:solidFill>
              </a:rPr>
              <a:t>Operations</a:t>
            </a:r>
            <a:endParaRPr lang="en-US" sz="1100" b="1" dirty="0">
              <a:solidFill>
                <a:schemeClr val="tx1">
                  <a:lumMod val="75000"/>
                </a:schemeClr>
              </a:solidFill>
            </a:endParaRPr>
          </a:p>
          <a:p>
            <a:pPr marL="114300" indent="-114300" algn="l">
              <a:spcAft>
                <a:spcPts val="0"/>
              </a:spcAft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Performance</a:t>
            </a:r>
            <a:endParaRPr lang="en-US" sz="1100" dirty="0">
              <a:solidFill>
                <a:schemeClr val="tx1"/>
              </a:solidFill>
            </a:endParaRPr>
          </a:p>
          <a:p>
            <a:pPr marL="114300" indent="-114300" algn="l">
              <a:spcAft>
                <a:spcPts val="0"/>
              </a:spcAft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Availability</a:t>
            </a:r>
          </a:p>
          <a:p>
            <a:pPr marL="114300" indent="-114300" algn="l">
              <a:spcAft>
                <a:spcPts val="0"/>
              </a:spcAft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Usage</a:t>
            </a:r>
          </a:p>
          <a:p>
            <a:pPr marL="114300" indent="-114300" algn="l">
              <a:spcAft>
                <a:spcPts val="0"/>
              </a:spcAft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Cost</a:t>
            </a:r>
          </a:p>
        </p:txBody>
      </p:sp>
      <p:pic>
        <p:nvPicPr>
          <p:cNvPr id="91" name="Picture 215" descr="ICON_People_LtBlue_Q40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21537" y="3901757"/>
            <a:ext cx="6731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Rectangle 91"/>
          <p:cNvSpPr/>
          <p:nvPr/>
        </p:nvSpPr>
        <p:spPr>
          <a:xfrm>
            <a:off x="573406" y="4771988"/>
            <a:ext cx="1169363" cy="12422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114300" indent="-114300">
              <a:spcAft>
                <a:spcPts val="0"/>
              </a:spcAft>
            </a:pPr>
            <a:r>
              <a:rPr lang="en-US" sz="1100" b="1" dirty="0" smtClean="0">
                <a:solidFill>
                  <a:schemeClr val="tx1">
                    <a:lumMod val="75000"/>
                  </a:schemeClr>
                </a:solidFill>
              </a:rPr>
              <a:t>Cloud Ops</a:t>
            </a:r>
          </a:p>
          <a:p>
            <a:pPr marL="114300" indent="-114300">
              <a:spcAft>
                <a:spcPts val="0"/>
              </a:spcAft>
            </a:pPr>
            <a:r>
              <a:rPr lang="en-US" sz="1100" b="1" dirty="0" smtClean="0">
                <a:solidFill>
                  <a:schemeClr val="tx1">
                    <a:lumMod val="75000"/>
                  </a:schemeClr>
                </a:solidFill>
              </a:rPr>
              <a:t>(Infra-NOC)</a:t>
            </a:r>
            <a:endParaRPr lang="en-US" sz="1100" b="1" dirty="0">
              <a:solidFill>
                <a:schemeClr val="tx1">
                  <a:lumMod val="75000"/>
                </a:schemeClr>
              </a:solidFill>
            </a:endParaRPr>
          </a:p>
          <a:p>
            <a:pPr marL="114300" indent="-114300" algn="l">
              <a:spcAft>
                <a:spcPts val="0"/>
              </a:spcAft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Performance</a:t>
            </a:r>
          </a:p>
          <a:p>
            <a:pPr marL="114300" indent="-114300" algn="l">
              <a:spcAft>
                <a:spcPts val="0"/>
              </a:spcAft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Capacity</a:t>
            </a:r>
          </a:p>
          <a:p>
            <a:pPr marL="114300" indent="-114300" algn="l">
              <a:spcAft>
                <a:spcPts val="0"/>
              </a:spcAft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Config</a:t>
            </a:r>
          </a:p>
          <a:p>
            <a:pPr marL="114300" indent="-114300" algn="l">
              <a:spcAft>
                <a:spcPts val="0"/>
              </a:spcAft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50364" y="2925097"/>
            <a:ext cx="1615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 algn="l">
              <a:spcAft>
                <a:spcPts val="0"/>
              </a:spcAft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n-lt"/>
                <a:ea typeface="+mn-ea"/>
              </a:rPr>
              <a:t>Utilization</a:t>
            </a:r>
          </a:p>
          <a:p>
            <a:pPr marL="114300" indent="-114300" algn="l">
              <a:spcAft>
                <a:spcPts val="0"/>
              </a:spcAft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n-lt"/>
                <a:ea typeface="+mn-ea"/>
              </a:rPr>
              <a:t>Application Visibility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10295" y="3519009"/>
            <a:ext cx="18157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 algn="l">
              <a:spcAft>
                <a:spcPts val="0"/>
              </a:spcAft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n-lt"/>
                <a:ea typeface="+mn-ea"/>
              </a:rPr>
              <a:t>Infrastructure Service</a:t>
            </a:r>
          </a:p>
          <a:p>
            <a:pPr marL="114300" indent="-114300" algn="l">
              <a:spcAft>
                <a:spcPts val="0"/>
              </a:spcAft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n-lt"/>
                <a:ea typeface="+mn-ea"/>
              </a:rPr>
              <a:t> Health</a:t>
            </a:r>
          </a:p>
          <a:p>
            <a:pPr marL="114300" indent="-114300" algn="l">
              <a:spcAft>
                <a:spcPts val="0"/>
              </a:spcAft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n-lt"/>
                <a:ea typeface="+mn-ea"/>
              </a:rPr>
              <a:t>Cost</a:t>
            </a:r>
          </a:p>
        </p:txBody>
      </p:sp>
      <p:pic>
        <p:nvPicPr>
          <p:cNvPr id="99" name="Picture 7" descr="C:\Users\Abject-3D\Desktop\VMWare Files\FINAL diagrams\Basic Virtualization\3D PNGs\VMW_09Q2_DGRM_AppSpeed_R2-(2)_6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07123" y="2011459"/>
            <a:ext cx="1416558" cy="9136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56839" y="2592103"/>
            <a:ext cx="1264269" cy="294996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 rotWithShape="1">
          <a:blip r:embed="rId12" cstate="print"/>
          <a:srcRect t="29947" b="29933"/>
          <a:stretch/>
        </p:blipFill>
        <p:spPr>
          <a:xfrm>
            <a:off x="3515648" y="2508977"/>
            <a:ext cx="1149684" cy="461247"/>
          </a:xfrm>
          <a:prstGeom prst="rect">
            <a:avLst/>
          </a:prstGeom>
        </p:spPr>
      </p:pic>
      <p:pic>
        <p:nvPicPr>
          <p:cNvPr id="108" name="Picture 8" descr="http://41monkeys.com/images/ruby240x240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785690" y="2201369"/>
            <a:ext cx="304800" cy="304800"/>
          </a:xfrm>
          <a:prstGeom prst="rect">
            <a:avLst/>
          </a:prstGeom>
          <a:noFill/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42157" y="2165954"/>
            <a:ext cx="1377950" cy="46367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 bwMode="auto">
          <a:xfrm>
            <a:off x="6010517" y="3248337"/>
            <a:ext cx="457200" cy="914400"/>
          </a:xfrm>
          <a:prstGeom prst="downArrow">
            <a:avLst>
              <a:gd name="adj1" fmla="val 72857"/>
              <a:gd name="adj2" fmla="val 53279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51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0"/>
            <a:tileRect/>
          </a:gradFill>
          <a:ln w="12700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52" name="Down Arrow 51"/>
          <p:cNvSpPr/>
          <p:nvPr/>
        </p:nvSpPr>
        <p:spPr bwMode="auto">
          <a:xfrm flipV="1">
            <a:off x="3156051" y="2866955"/>
            <a:ext cx="457200" cy="914400"/>
          </a:xfrm>
          <a:prstGeom prst="downArrow">
            <a:avLst>
              <a:gd name="adj1" fmla="val 72857"/>
              <a:gd name="adj2" fmla="val 53279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51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0"/>
            <a:tileRect/>
          </a:gradFill>
          <a:ln w="12700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42925" y="3432242"/>
            <a:ext cx="2557493" cy="0"/>
          </a:xfrm>
          <a:prstGeom prst="line">
            <a:avLst/>
          </a:prstGeom>
          <a:solidFill>
            <a:srgbClr val="0095D3"/>
          </a:solidFill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6523350" y="3432242"/>
            <a:ext cx="2557493" cy="0"/>
          </a:xfrm>
          <a:prstGeom prst="line">
            <a:avLst/>
          </a:prstGeom>
          <a:solidFill>
            <a:srgbClr val="0095D3"/>
          </a:solidFill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3668884" y="3432242"/>
            <a:ext cx="2286000" cy="0"/>
          </a:xfrm>
          <a:prstGeom prst="line">
            <a:avLst/>
          </a:prstGeom>
          <a:solidFill>
            <a:srgbClr val="0095D3"/>
          </a:solidFill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469484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/>
              <a:t>I</a:t>
            </a:r>
            <a:r>
              <a:rPr lang="de-DE" dirty="0" smtClean="0"/>
              <a:t>ntegration</a:t>
            </a:r>
            <a:r>
              <a:rPr lang="de-DE" b="0" dirty="0"/>
              <a:t>: </a:t>
            </a:r>
            <a:r>
              <a:rPr lang="de-DE" b="0" dirty="0" err="1" smtClean="0"/>
              <a:t>Your</a:t>
            </a:r>
            <a:r>
              <a:rPr lang="de-DE" b="0" dirty="0" smtClean="0"/>
              <a:t> </a:t>
            </a:r>
            <a:r>
              <a:rPr lang="de-DE" b="0" dirty="0" err="1"/>
              <a:t>application</a:t>
            </a:r>
            <a:r>
              <a:rPr lang="de-DE" b="0" dirty="0"/>
              <a:t> </a:t>
            </a:r>
            <a:r>
              <a:rPr lang="de-DE" b="0" dirty="0" err="1"/>
              <a:t>always</a:t>
            </a:r>
            <a:r>
              <a:rPr lang="de-DE" b="0" dirty="0"/>
              <a:t> </a:t>
            </a:r>
            <a:r>
              <a:rPr lang="de-DE" b="0" dirty="0" err="1"/>
              <a:t>builds</a:t>
            </a:r>
            <a:r>
              <a:rPr lang="de-DE" b="0" dirty="0"/>
              <a:t> </a:t>
            </a:r>
            <a:r>
              <a:rPr lang="de-DE" b="0" dirty="0" err="1"/>
              <a:t>and</a:t>
            </a:r>
            <a:r>
              <a:rPr lang="de-DE" b="0" dirty="0"/>
              <a:t> </a:t>
            </a:r>
            <a:r>
              <a:rPr lang="de-DE" b="0" dirty="0" err="1"/>
              <a:t>passes</a:t>
            </a:r>
            <a:r>
              <a:rPr lang="de-DE" b="0" dirty="0"/>
              <a:t> </a:t>
            </a:r>
            <a:r>
              <a:rPr lang="de-DE" b="0" dirty="0" err="1"/>
              <a:t>its</a:t>
            </a:r>
            <a:r>
              <a:rPr lang="de-DE" b="0" dirty="0"/>
              <a:t> </a:t>
            </a:r>
            <a:r>
              <a:rPr lang="de-DE" b="0" dirty="0" err="1"/>
              <a:t>tests</a:t>
            </a:r>
            <a:r>
              <a:rPr lang="de-DE" b="0" dirty="0"/>
              <a:t>, </a:t>
            </a:r>
            <a:r>
              <a:rPr lang="de-DE" b="0" dirty="0" err="1"/>
              <a:t>including</a:t>
            </a:r>
            <a:r>
              <a:rPr lang="de-DE" b="0" dirty="0"/>
              <a:t> all </a:t>
            </a:r>
            <a:r>
              <a:rPr lang="de-DE" b="0" dirty="0" err="1"/>
              <a:t>the</a:t>
            </a:r>
            <a:r>
              <a:rPr lang="de-DE" b="0" dirty="0"/>
              <a:t> </a:t>
            </a:r>
            <a:r>
              <a:rPr lang="de-DE" b="0" dirty="0" err="1"/>
              <a:t>pieces</a:t>
            </a:r>
            <a:r>
              <a:rPr lang="de-DE" b="0" dirty="0"/>
              <a:t> </a:t>
            </a:r>
            <a:r>
              <a:rPr lang="de-DE" b="0" dirty="0" err="1"/>
              <a:t>from</a:t>
            </a:r>
            <a:r>
              <a:rPr lang="de-DE" b="0" dirty="0"/>
              <a:t> different sub-teams.</a:t>
            </a:r>
          </a:p>
          <a:p>
            <a:endParaRPr lang="de-DE" dirty="0" smtClean="0"/>
          </a:p>
          <a:p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r>
              <a:rPr lang="de-DE" b="0" dirty="0"/>
              <a:t>: </a:t>
            </a:r>
            <a:r>
              <a:rPr lang="de-DE" b="0" dirty="0" err="1"/>
              <a:t>Y</a:t>
            </a:r>
            <a:r>
              <a:rPr lang="de-DE" b="0" dirty="0" err="1" smtClean="0"/>
              <a:t>our</a:t>
            </a:r>
            <a:r>
              <a:rPr lang="de-DE" b="0" dirty="0" smtClean="0"/>
              <a:t> </a:t>
            </a:r>
            <a:r>
              <a:rPr lang="de-DE" b="0" dirty="0" err="1"/>
              <a:t>application</a:t>
            </a:r>
            <a:r>
              <a:rPr lang="de-DE" b="0" dirty="0"/>
              <a:t> </a:t>
            </a:r>
            <a:r>
              <a:rPr lang="de-DE" b="0" dirty="0" err="1"/>
              <a:t>always</a:t>
            </a:r>
            <a:r>
              <a:rPr lang="de-DE" b="0" dirty="0"/>
              <a:t> </a:t>
            </a:r>
            <a:r>
              <a:rPr lang="de-DE" b="0" dirty="0" err="1"/>
              <a:t>builds</a:t>
            </a:r>
            <a:r>
              <a:rPr lang="de-DE" b="0" dirty="0"/>
              <a:t> </a:t>
            </a:r>
            <a:r>
              <a:rPr lang="de-DE" b="0" dirty="0" err="1"/>
              <a:t>and</a:t>
            </a:r>
            <a:r>
              <a:rPr lang="de-DE" b="0" dirty="0"/>
              <a:t> </a:t>
            </a:r>
            <a:r>
              <a:rPr lang="de-DE" b="0" dirty="0" err="1"/>
              <a:t>deploys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a </a:t>
            </a:r>
            <a:r>
              <a:rPr lang="de-DE" b="0" dirty="0" err="1"/>
              <a:t>test</a:t>
            </a:r>
            <a:r>
              <a:rPr lang="de-DE" b="0" dirty="0"/>
              <a:t> </a:t>
            </a:r>
            <a:r>
              <a:rPr lang="de-DE" b="0" dirty="0" err="1"/>
              <a:t>environment</a:t>
            </a:r>
            <a:r>
              <a:rPr lang="de-DE" b="0" dirty="0"/>
              <a:t> </a:t>
            </a:r>
            <a:r>
              <a:rPr lang="de-DE" b="0" dirty="0" err="1"/>
              <a:t>and</a:t>
            </a:r>
            <a:r>
              <a:rPr lang="de-DE" b="0" dirty="0"/>
              <a:t> </a:t>
            </a:r>
            <a:r>
              <a:rPr lang="de-DE" b="0" dirty="0" err="1"/>
              <a:t>passes</a:t>
            </a:r>
            <a:r>
              <a:rPr lang="de-DE" b="0" dirty="0"/>
              <a:t> </a:t>
            </a:r>
            <a:r>
              <a:rPr lang="de-DE" b="0" dirty="0" err="1"/>
              <a:t>its</a:t>
            </a:r>
            <a:r>
              <a:rPr lang="de-DE" b="0" dirty="0"/>
              <a:t> </a:t>
            </a:r>
            <a:r>
              <a:rPr lang="de-DE" b="0" dirty="0" err="1"/>
              <a:t>tests</a:t>
            </a:r>
            <a:r>
              <a:rPr lang="de-DE" b="0" dirty="0"/>
              <a:t>.</a:t>
            </a:r>
          </a:p>
          <a:p>
            <a:endParaRPr lang="de-DE" dirty="0" smtClean="0"/>
          </a:p>
          <a:p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Deployment</a:t>
            </a:r>
            <a:r>
              <a:rPr lang="de-DE" b="0" dirty="0"/>
              <a:t>: </a:t>
            </a:r>
            <a:r>
              <a:rPr lang="de-DE" b="0" dirty="0" err="1"/>
              <a:t>Y</a:t>
            </a:r>
            <a:r>
              <a:rPr lang="de-DE" b="0" dirty="0" err="1" smtClean="0"/>
              <a:t>our</a:t>
            </a:r>
            <a:r>
              <a:rPr lang="de-DE" b="0" dirty="0" smtClean="0"/>
              <a:t> </a:t>
            </a:r>
            <a:r>
              <a:rPr lang="de-DE" b="0" dirty="0" err="1"/>
              <a:t>application</a:t>
            </a:r>
            <a:r>
              <a:rPr lang="de-DE" b="0" dirty="0"/>
              <a:t> </a:t>
            </a:r>
            <a:r>
              <a:rPr lang="de-DE" b="0" dirty="0" err="1"/>
              <a:t>is</a:t>
            </a:r>
            <a:r>
              <a:rPr lang="de-DE" b="0" dirty="0"/>
              <a:t> </a:t>
            </a:r>
            <a:r>
              <a:rPr lang="de-DE" b="0" dirty="0" err="1"/>
              <a:t>always</a:t>
            </a:r>
            <a:r>
              <a:rPr lang="de-DE" b="0" dirty="0"/>
              <a:t> </a:t>
            </a:r>
            <a:r>
              <a:rPr lang="de-DE" b="0" dirty="0" err="1"/>
              <a:t>ready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</a:t>
            </a:r>
            <a:r>
              <a:rPr lang="de-DE" b="0" dirty="0" err="1"/>
              <a:t>deploy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</a:t>
            </a:r>
            <a:r>
              <a:rPr lang="de-DE" b="0" dirty="0" err="1"/>
              <a:t>production</a:t>
            </a:r>
            <a:r>
              <a:rPr lang="de-DE" b="0" dirty="0"/>
              <a:t> </a:t>
            </a:r>
            <a:r>
              <a:rPr lang="de-DE" b="0" dirty="0" err="1"/>
              <a:t>through</a:t>
            </a:r>
            <a:r>
              <a:rPr lang="de-DE" b="0" dirty="0"/>
              <a:t> a </a:t>
            </a:r>
            <a:r>
              <a:rPr lang="de-DE" b="0" dirty="0" err="1"/>
              <a:t>largely</a:t>
            </a:r>
            <a:r>
              <a:rPr lang="de-DE" b="0" dirty="0"/>
              <a:t> </a:t>
            </a:r>
            <a:r>
              <a:rPr lang="de-DE" b="0" dirty="0" err="1"/>
              <a:t>automated</a:t>
            </a:r>
            <a:r>
              <a:rPr lang="de-DE" b="0" dirty="0"/>
              <a:t> </a:t>
            </a:r>
            <a:r>
              <a:rPr lang="de-DE" b="0" dirty="0" err="1"/>
              <a:t>process</a:t>
            </a:r>
            <a:r>
              <a:rPr lang="de-DE" b="0" dirty="0" smtClean="0"/>
              <a:t>.</a:t>
            </a:r>
          </a:p>
          <a:p>
            <a:endParaRPr lang="de-DE" b="0" dirty="0"/>
          </a:p>
          <a:p>
            <a:endParaRPr lang="de-DE" b="0" dirty="0" smtClean="0"/>
          </a:p>
          <a:p>
            <a:r>
              <a:rPr lang="de-DE" dirty="0" err="1" smtClean="0"/>
              <a:t>vFabric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Director</a:t>
            </a:r>
            <a:r>
              <a:rPr lang="de-DE" dirty="0" smtClean="0"/>
              <a:t> </a:t>
            </a:r>
            <a:r>
              <a:rPr lang="de-DE" dirty="0" err="1" smtClean="0"/>
              <a:t>addresses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enables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DevOps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5560C5B-E97B-43F7-A778-89AB47913A2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16997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Demo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52425" y="2239818"/>
            <a:ext cx="8385048" cy="3557478"/>
          </a:xfrm>
        </p:spPr>
        <p:txBody>
          <a:bodyPr/>
          <a:lstStyle/>
          <a:p>
            <a:pPr algn="ctr"/>
            <a:r>
              <a:rPr lang="de-DE" sz="4400" dirty="0" smtClean="0"/>
              <a:t>Demo Time!</a:t>
            </a:r>
          </a:p>
          <a:p>
            <a:pPr algn="ctr"/>
            <a:endParaRPr lang="de-DE" sz="2400" b="0" dirty="0"/>
          </a:p>
          <a:p>
            <a:pPr algn="ctr"/>
            <a:r>
              <a:rPr lang="de-DE" sz="2400" b="0" dirty="0" smtClean="0"/>
              <a:t>But </a:t>
            </a:r>
            <a:r>
              <a:rPr lang="de-DE" sz="2400" b="0" dirty="0" err="1" smtClean="0"/>
              <a:t>first</a:t>
            </a:r>
            <a:r>
              <a:rPr lang="de-DE" sz="2400" b="0" dirty="0" smtClean="0"/>
              <a:t> a </a:t>
            </a:r>
            <a:r>
              <a:rPr lang="de-DE" sz="2400" b="0" dirty="0" err="1" smtClean="0"/>
              <a:t>short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explanation</a:t>
            </a:r>
            <a:endParaRPr lang="de-DE" sz="2400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5560C5B-E97B-43F7-A778-89AB47913A2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29285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1450"/>
            <a:ext cx="3186967" cy="333375"/>
          </a:xfrm>
        </p:spPr>
        <p:txBody>
          <a:bodyPr/>
          <a:lstStyle/>
          <a:p>
            <a:r>
              <a:rPr lang="de-DE" dirty="0" smtClean="0"/>
              <a:t>The App: </a:t>
            </a:r>
            <a:r>
              <a:rPr lang="de-DE" dirty="0" err="1" smtClean="0"/>
              <a:t>iiCaptain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5560C5B-E97B-43F7-A778-89AB47913A2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5801751" y="-118403"/>
            <a:ext cx="822960" cy="822960"/>
          </a:xfrm>
          <a:prstGeom prst="line">
            <a:avLst/>
          </a:prstGeom>
          <a:solidFill>
            <a:srgbClr val="0095D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76" y="3591314"/>
            <a:ext cx="3955064" cy="222096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69000" y="802072"/>
            <a:ext cx="67514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HTML5/JavaScript Client</a:t>
            </a:r>
          </a:p>
          <a:p>
            <a:pPr marL="800100" lvl="1" indent="-342900">
              <a:buFont typeface="Arial"/>
              <a:buChar char="•"/>
            </a:pP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Apps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for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iOS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,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Android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,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BlackBerry</a:t>
            </a:r>
            <a:r>
              <a:rPr lang="de-DE" sz="2000" dirty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&amp; Windows Phone</a:t>
            </a:r>
          </a:p>
          <a:p>
            <a:pPr marL="342900" indent="-342900" algn="l">
              <a:buFont typeface="Arial"/>
              <a:buChar char="•"/>
            </a:pP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Spring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based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Server App</a:t>
            </a:r>
          </a:p>
          <a:p>
            <a:pPr marL="800100" lvl="1" indent="-342900">
              <a:buFont typeface="Arial"/>
              <a:buChar char="•"/>
            </a:pP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Server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generates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unique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maps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consumed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by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the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client</a:t>
            </a:r>
            <a:endParaRPr lang="de-DE" sz="2000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marL="342900" indent="-342900">
              <a:buFont typeface="Arial"/>
              <a:buChar char="•"/>
            </a:pP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Demo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does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not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really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depend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on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the</a:t>
            </a:r>
            <a:r>
              <a:rPr lang="de-DE" sz="2000" dirty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App</a:t>
            </a:r>
          </a:p>
          <a:p>
            <a:pPr marL="800100" lvl="1" indent="-342900">
              <a:buFont typeface="Arial"/>
              <a:buChar char="•"/>
            </a:pP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Pick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your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own</a:t>
            </a:r>
            <a:endParaRPr lang="de-DE" sz="2000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marL="342900" indent="-342900">
              <a:buFont typeface="Arial"/>
              <a:buChar char="•"/>
            </a:pPr>
            <a:endParaRPr lang="de-DE" sz="2000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marL="342900" indent="-342900" algn="l">
              <a:buFont typeface="Arial"/>
              <a:buChar char="•"/>
            </a:pPr>
            <a:endParaRPr lang="de-DE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358835" y="5558812"/>
            <a:ext cx="3496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DE" sz="1400" b="1" dirty="0">
                <a:solidFill>
                  <a:srgbClr val="333333"/>
                </a:solidFill>
              </a:rPr>
              <a:t>https://</a:t>
            </a:r>
            <a:r>
              <a:rPr lang="de-DE" sz="1400" b="1" dirty="0" err="1">
                <a:solidFill>
                  <a:srgbClr val="333333"/>
                </a:solidFill>
              </a:rPr>
              <a:t>github.com</a:t>
            </a:r>
            <a:r>
              <a:rPr lang="de-DE" sz="1400" b="1" dirty="0">
                <a:solidFill>
                  <a:srgbClr val="333333"/>
                </a:solidFill>
              </a:rPr>
              <a:t>/</a:t>
            </a:r>
            <a:r>
              <a:rPr lang="de-DE" sz="1400" b="1" dirty="0" err="1">
                <a:solidFill>
                  <a:srgbClr val="333333"/>
                </a:solidFill>
              </a:rPr>
              <a:t>digitalemil</a:t>
            </a:r>
            <a:r>
              <a:rPr lang="de-DE" sz="1400" b="1" dirty="0">
                <a:solidFill>
                  <a:srgbClr val="333333"/>
                </a:solidFill>
              </a:rPr>
              <a:t>/</a:t>
            </a:r>
            <a:r>
              <a:rPr lang="de-DE" sz="1400" b="1" dirty="0" err="1">
                <a:solidFill>
                  <a:srgbClr val="333333"/>
                </a:solidFill>
              </a:rPr>
              <a:t>iiCaptain</a:t>
            </a:r>
            <a:endParaRPr lang="de-DE" sz="1400" b="1" dirty="0">
              <a:solidFill>
                <a:srgbClr val="333333"/>
              </a:solidFill>
            </a:endParaRPr>
          </a:p>
          <a:p>
            <a:pPr algn="l"/>
            <a:endParaRPr lang="de-DE" sz="1400" b="1" dirty="0" err="1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ild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374" y="4338783"/>
            <a:ext cx="1352626" cy="660400"/>
          </a:xfrm>
          <a:prstGeom prst="rect">
            <a:avLst/>
          </a:prstGeom>
        </p:spPr>
      </p:pic>
      <p:sp>
        <p:nvSpPr>
          <p:cNvPr id="33" name="Abgerundetes Rechteck 32"/>
          <p:cNvSpPr/>
          <p:nvPr/>
        </p:nvSpPr>
        <p:spPr bwMode="auto">
          <a:xfrm>
            <a:off x="6764996" y="3873305"/>
            <a:ext cx="1259095" cy="6063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Server App</a:t>
            </a:r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48" name="Bild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064" y="781627"/>
            <a:ext cx="1231900" cy="838200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180" y="4300675"/>
            <a:ext cx="1252682" cy="125268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vFabric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5560C5B-E97B-43F7-A778-89AB47913A2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44" y="1093374"/>
            <a:ext cx="1838270" cy="999377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2308" y="2742762"/>
            <a:ext cx="1016000" cy="101600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6425" y="713959"/>
            <a:ext cx="1219200" cy="121920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 bwMode="auto">
          <a:xfrm>
            <a:off x="6975307" y="1885116"/>
            <a:ext cx="2015504" cy="1523693"/>
          </a:xfrm>
          <a:prstGeom prst="roundRect">
            <a:avLst/>
          </a:prstGeom>
          <a:solidFill>
            <a:srgbClr val="0095D3"/>
          </a:solidFill>
          <a:ln w="9525">
            <a:noFill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de-DE" sz="1400" b="1" dirty="0" err="1" smtClean="0">
                <a:solidFill>
                  <a:schemeClr val="bg1"/>
                </a:solidFill>
              </a:rPr>
              <a:t>vFabric</a:t>
            </a: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r>
              <a:rPr lang="de-DE" sz="1400" b="1" dirty="0" err="1" smtClean="0">
                <a:solidFill>
                  <a:schemeClr val="bg1"/>
                </a:solidFill>
              </a:rPr>
              <a:t>Application</a:t>
            </a: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r>
              <a:rPr lang="de-DE" sz="1400" b="1" dirty="0" err="1" smtClean="0">
                <a:solidFill>
                  <a:schemeClr val="bg1"/>
                </a:solidFill>
              </a:rPr>
              <a:t>Director</a:t>
            </a: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r>
              <a:rPr lang="de-DE" sz="1400" b="1" dirty="0" smtClean="0">
                <a:solidFill>
                  <a:schemeClr val="bg1"/>
                </a:solidFill>
              </a:rPr>
              <a:t>5.0</a:t>
            </a:r>
            <a:endParaRPr lang="de-DE" sz="1400" b="1" dirty="0" smtClean="0">
              <a:solidFill>
                <a:schemeClr val="bg1"/>
              </a:solidFill>
            </a:endParaRPr>
          </a:p>
          <a:p>
            <a:pPr algn="ctr"/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6871432" y="2583886"/>
            <a:ext cx="1172391" cy="6689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Blueprint</a:t>
            </a:r>
            <a:r>
              <a:rPr lang="de-DE" sz="1200" dirty="0" smtClean="0">
                <a:solidFill>
                  <a:schemeClr val="bg1"/>
                </a:solidFill>
              </a:rPr>
              <a:t> &amp; Profile</a:t>
            </a:r>
            <a:endParaRPr lang="de-DE" sz="1200" dirty="0">
              <a:solidFill>
                <a:schemeClr val="bg1"/>
              </a:solidFill>
            </a:endParaRPr>
          </a:p>
        </p:txBody>
      </p:sp>
      <p:cxnSp>
        <p:nvCxnSpPr>
          <p:cNvPr id="13" name="Gerade Verbindung mit Pfeil 12"/>
          <p:cNvCxnSpPr/>
          <p:nvPr/>
        </p:nvCxnSpPr>
        <p:spPr bwMode="auto">
          <a:xfrm>
            <a:off x="1429846" y="2033047"/>
            <a:ext cx="954334" cy="718508"/>
          </a:xfrm>
          <a:prstGeom prst="straightConnector1">
            <a:avLst/>
          </a:prstGeom>
          <a:solidFill>
            <a:srgbClr val="0095D3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feld 16"/>
          <p:cNvSpPr txBox="1"/>
          <p:nvPr/>
        </p:nvSpPr>
        <p:spPr>
          <a:xfrm>
            <a:off x="1024975" y="2450778"/>
            <a:ext cx="1450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1. </a:t>
            </a:r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svn</a:t>
            </a:r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commit</a:t>
            </a:r>
            <a:endParaRPr lang="de-DE" sz="16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cxnSp>
        <p:nvCxnSpPr>
          <p:cNvPr id="18" name="Gerade Verbindung mit Pfeil 17"/>
          <p:cNvCxnSpPr/>
          <p:nvPr/>
        </p:nvCxnSpPr>
        <p:spPr bwMode="auto">
          <a:xfrm flipH="1">
            <a:off x="3086067" y="1949482"/>
            <a:ext cx="880140" cy="802073"/>
          </a:xfrm>
          <a:prstGeom prst="straightConnector1">
            <a:avLst/>
          </a:prstGeom>
          <a:solidFill>
            <a:srgbClr val="0095D3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feld 22"/>
          <p:cNvSpPr txBox="1"/>
          <p:nvPr/>
        </p:nvSpPr>
        <p:spPr>
          <a:xfrm>
            <a:off x="2707270" y="1916063"/>
            <a:ext cx="14962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2. </a:t>
            </a:r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poll</a:t>
            </a:r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, </a:t>
            </a:r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svn</a:t>
            </a:r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co</a:t>
            </a:r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,</a:t>
            </a:r>
            <a:endParaRPr lang="de-DE" sz="1600" dirty="0">
              <a:solidFill>
                <a:srgbClr val="333333"/>
              </a:solidFill>
              <a:latin typeface="+mn-lt"/>
              <a:ea typeface="+mn-ea"/>
            </a:endParaRPr>
          </a:p>
          <a:p>
            <a:pPr algn="l"/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mvn</a:t>
            </a:r>
            <a:endParaRPr lang="de-DE" sz="16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824436" y="768651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STS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985796" y="779792"/>
            <a:ext cx="1054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Jenkins</a:t>
            </a:r>
          </a:p>
        </p:txBody>
      </p:sp>
      <p:cxnSp>
        <p:nvCxnSpPr>
          <p:cNvPr id="26" name="Gerade Verbindung mit Pfeil 25"/>
          <p:cNvCxnSpPr/>
          <p:nvPr/>
        </p:nvCxnSpPr>
        <p:spPr bwMode="auto">
          <a:xfrm>
            <a:off x="4924335" y="1938342"/>
            <a:ext cx="2083373" cy="779793"/>
          </a:xfrm>
          <a:prstGeom prst="straightConnector1">
            <a:avLst/>
          </a:prstGeom>
          <a:solidFill>
            <a:srgbClr val="0095D3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feld 30"/>
          <p:cNvSpPr txBox="1"/>
          <p:nvPr/>
        </p:nvSpPr>
        <p:spPr>
          <a:xfrm>
            <a:off x="5280848" y="1845982"/>
            <a:ext cx="1617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3. REST </a:t>
            </a:r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deploy</a:t>
            </a:r>
            <a:endParaRPr lang="de-DE" sz="16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cxnSp>
        <p:nvCxnSpPr>
          <p:cNvPr id="32" name="Gerade Verbindung mit Pfeil 31"/>
          <p:cNvCxnSpPr/>
          <p:nvPr/>
        </p:nvCxnSpPr>
        <p:spPr bwMode="auto">
          <a:xfrm>
            <a:off x="4860636" y="1962727"/>
            <a:ext cx="1985819" cy="1939637"/>
          </a:xfrm>
          <a:prstGeom prst="straightConnector1">
            <a:avLst/>
          </a:prstGeom>
          <a:solidFill>
            <a:srgbClr val="0095D3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feld 35"/>
          <p:cNvSpPr txBox="1"/>
          <p:nvPr/>
        </p:nvSpPr>
        <p:spPr>
          <a:xfrm>
            <a:off x="5622612" y="2713197"/>
            <a:ext cx="1233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5. </a:t>
            </a:r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s</a:t>
            </a:r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elenium</a:t>
            </a:r>
            <a:endParaRPr lang="de-DE" sz="16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cxnSp>
        <p:nvCxnSpPr>
          <p:cNvPr id="37" name="Gerade Verbindung mit Pfeil 36"/>
          <p:cNvCxnSpPr>
            <a:stCxn id="10" idx="2"/>
            <a:endCxn id="33" idx="0"/>
          </p:cNvCxnSpPr>
          <p:nvPr/>
        </p:nvCxnSpPr>
        <p:spPr bwMode="auto">
          <a:xfrm flipH="1">
            <a:off x="7394544" y="3252852"/>
            <a:ext cx="63084" cy="620453"/>
          </a:xfrm>
          <a:prstGeom prst="straightConnector1">
            <a:avLst/>
          </a:prstGeom>
          <a:solidFill>
            <a:srgbClr val="0095D3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7527641" y="3382825"/>
            <a:ext cx="1233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4. </a:t>
            </a:r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provision</a:t>
            </a:r>
            <a:endParaRPr lang="de-DE" sz="16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cxnSp>
        <p:nvCxnSpPr>
          <p:cNvPr id="49" name="Gerade Verbindung mit Pfeil 48"/>
          <p:cNvCxnSpPr/>
          <p:nvPr/>
        </p:nvCxnSpPr>
        <p:spPr bwMode="auto">
          <a:xfrm flipV="1">
            <a:off x="4938190" y="1270000"/>
            <a:ext cx="1781265" cy="139561"/>
          </a:xfrm>
          <a:prstGeom prst="straightConnector1">
            <a:avLst/>
          </a:prstGeom>
          <a:solidFill>
            <a:srgbClr val="0095D3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feld 51"/>
          <p:cNvSpPr txBox="1"/>
          <p:nvPr/>
        </p:nvSpPr>
        <p:spPr>
          <a:xfrm>
            <a:off x="4953004" y="865919"/>
            <a:ext cx="228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>
                <a:solidFill>
                  <a:srgbClr val="333333"/>
                </a:solidFill>
                <a:latin typeface="+mn-lt"/>
                <a:ea typeface="+mn-ea"/>
              </a:rPr>
              <a:t>8</a:t>
            </a:r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. </a:t>
            </a:r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Optional </a:t>
            </a:r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deployment</a:t>
            </a:r>
            <a:endParaRPr lang="de-DE" sz="16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pic>
        <p:nvPicPr>
          <p:cNvPr id="53" name="Bild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1710" y="4479635"/>
            <a:ext cx="1520622" cy="1558637"/>
          </a:xfrm>
          <a:prstGeom prst="rect">
            <a:avLst/>
          </a:prstGeom>
        </p:spPr>
      </p:pic>
      <p:cxnSp>
        <p:nvCxnSpPr>
          <p:cNvPr id="54" name="Gerade Verbindung mit Pfeil 53"/>
          <p:cNvCxnSpPr/>
          <p:nvPr/>
        </p:nvCxnSpPr>
        <p:spPr bwMode="auto">
          <a:xfrm flipH="1">
            <a:off x="2847474" y="1988127"/>
            <a:ext cx="1507472" cy="2690820"/>
          </a:xfrm>
          <a:prstGeom prst="straightConnector1">
            <a:avLst/>
          </a:prstGeom>
          <a:solidFill>
            <a:srgbClr val="0095D3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feld 55"/>
          <p:cNvSpPr txBox="1"/>
          <p:nvPr/>
        </p:nvSpPr>
        <p:spPr>
          <a:xfrm>
            <a:off x="3242476" y="3960096"/>
            <a:ext cx="2519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>
                <a:solidFill>
                  <a:srgbClr val="333333"/>
                </a:solidFill>
                <a:latin typeface="+mn-lt"/>
                <a:ea typeface="+mn-ea"/>
              </a:rPr>
              <a:t>9</a:t>
            </a:r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. </a:t>
            </a:r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build</a:t>
            </a:r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client</a:t>
            </a:r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 App</a:t>
            </a:r>
            <a:endParaRPr lang="de-DE" sz="1200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algn="l"/>
            <a:r>
              <a:rPr lang="de-DE" sz="1200" dirty="0" err="1" smtClean="0">
                <a:solidFill>
                  <a:srgbClr val="333333"/>
                </a:solidFill>
                <a:latin typeface="+mn-lt"/>
                <a:ea typeface="+mn-ea"/>
              </a:rPr>
              <a:t>Makes</a:t>
            </a:r>
            <a:r>
              <a:rPr lang="de-DE" sz="1200" dirty="0" smtClean="0">
                <a:solidFill>
                  <a:srgbClr val="333333"/>
                </a:solidFill>
                <a:latin typeface="+mn-lt"/>
                <a:ea typeface="+mn-ea"/>
              </a:rPr>
              <a:t> native App </a:t>
            </a:r>
            <a:r>
              <a:rPr lang="de-DE" sz="1200" dirty="0" err="1" smtClean="0">
                <a:solidFill>
                  <a:srgbClr val="333333"/>
                </a:solidFill>
                <a:latin typeface="+mn-lt"/>
                <a:ea typeface="+mn-ea"/>
              </a:rPr>
              <a:t>from</a:t>
            </a:r>
            <a:r>
              <a:rPr lang="de-DE" sz="1200" dirty="0" smtClean="0">
                <a:solidFill>
                  <a:srgbClr val="333333"/>
                </a:solidFill>
                <a:latin typeface="+mn-lt"/>
                <a:ea typeface="+mn-ea"/>
              </a:rPr>
              <a:t> HTML5/JS</a:t>
            </a:r>
          </a:p>
        </p:txBody>
      </p:sp>
      <p:pic>
        <p:nvPicPr>
          <p:cNvPr id="57" name="Bild 5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9936" y="4747491"/>
            <a:ext cx="508924" cy="401782"/>
          </a:xfrm>
          <a:prstGeom prst="rect">
            <a:avLst/>
          </a:prstGeom>
        </p:spPr>
      </p:pic>
      <p:pic>
        <p:nvPicPr>
          <p:cNvPr id="58" name="Bild 5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4002" y="5134264"/>
            <a:ext cx="788555" cy="788555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09002" y="4926445"/>
            <a:ext cx="580736" cy="580736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39912" y="5516418"/>
            <a:ext cx="466199" cy="464127"/>
          </a:xfrm>
          <a:prstGeom prst="rect">
            <a:avLst/>
          </a:prstGeom>
        </p:spPr>
      </p:pic>
      <p:cxnSp>
        <p:nvCxnSpPr>
          <p:cNvPr id="61" name="Gerade Verbindung mit Pfeil 60"/>
          <p:cNvCxnSpPr/>
          <p:nvPr/>
        </p:nvCxnSpPr>
        <p:spPr bwMode="auto">
          <a:xfrm>
            <a:off x="3244899" y="5426364"/>
            <a:ext cx="681182" cy="69272"/>
          </a:xfrm>
          <a:prstGeom prst="straightConnector1">
            <a:avLst/>
          </a:prstGeom>
          <a:solidFill>
            <a:srgbClr val="0095D3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Abgerundetes Rechteck 34"/>
          <p:cNvSpPr/>
          <p:nvPr/>
        </p:nvSpPr>
        <p:spPr bwMode="auto">
          <a:xfrm>
            <a:off x="6365706" y="5500498"/>
            <a:ext cx="2056399" cy="755923"/>
          </a:xfrm>
          <a:prstGeom prst="roundRect">
            <a:avLst/>
          </a:prstGeom>
          <a:solidFill>
            <a:srgbClr val="0095D3"/>
          </a:solidFill>
          <a:ln w="9525">
            <a:noFill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de-DE" sz="1400" b="1" dirty="0" err="1" smtClean="0">
                <a:solidFill>
                  <a:schemeClr val="bg1"/>
                </a:solidFill>
              </a:rPr>
              <a:t>vFabric</a:t>
            </a: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r>
              <a:rPr lang="de-DE" sz="1400" b="1" dirty="0" smtClean="0">
                <a:solidFill>
                  <a:schemeClr val="bg1"/>
                </a:solidFill>
              </a:rPr>
              <a:t>APM</a:t>
            </a:r>
            <a:endParaRPr lang="de-DE" sz="1400" b="1" dirty="0" smtClean="0">
              <a:solidFill>
                <a:schemeClr val="bg1"/>
              </a:solidFill>
            </a:endParaRPr>
          </a:p>
          <a:p>
            <a:pPr algn="ctr"/>
            <a:endParaRPr lang="de-DE" sz="1400" b="1" dirty="0">
              <a:solidFill>
                <a:schemeClr val="bg1"/>
              </a:solidFill>
            </a:endParaRPr>
          </a:p>
        </p:txBody>
      </p:sp>
      <p:cxnSp>
        <p:nvCxnSpPr>
          <p:cNvPr id="38" name="Gerade Verbindung mit Pfeil 37"/>
          <p:cNvCxnSpPr/>
          <p:nvPr/>
        </p:nvCxnSpPr>
        <p:spPr bwMode="auto">
          <a:xfrm>
            <a:off x="4897586" y="1965042"/>
            <a:ext cx="1914232" cy="2399140"/>
          </a:xfrm>
          <a:prstGeom prst="straightConnector1">
            <a:avLst/>
          </a:prstGeom>
          <a:solidFill>
            <a:srgbClr val="0095D3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feld 6"/>
          <p:cNvSpPr txBox="1"/>
          <p:nvPr/>
        </p:nvSpPr>
        <p:spPr>
          <a:xfrm>
            <a:off x="5349191" y="3532909"/>
            <a:ext cx="982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6. </a:t>
            </a:r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jm</a:t>
            </a:r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eter</a:t>
            </a:r>
            <a:endParaRPr lang="de-DE" sz="16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cxnSp>
        <p:nvCxnSpPr>
          <p:cNvPr id="40" name="Gerade Verbindung mit Pfeil 39"/>
          <p:cNvCxnSpPr/>
          <p:nvPr/>
        </p:nvCxnSpPr>
        <p:spPr bwMode="auto">
          <a:xfrm flipH="1">
            <a:off x="6697580" y="4518526"/>
            <a:ext cx="147052" cy="1029369"/>
          </a:xfrm>
          <a:prstGeom prst="straightConnector1">
            <a:avLst/>
          </a:prstGeom>
          <a:solidFill>
            <a:srgbClr val="0095D3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5754989" y="4711647"/>
            <a:ext cx="15646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>
                <a:solidFill>
                  <a:srgbClr val="333333"/>
                </a:solidFill>
                <a:latin typeface="+mn-lt"/>
                <a:ea typeface="+mn-ea"/>
              </a:rPr>
              <a:t>7</a:t>
            </a:r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. </a:t>
            </a:r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performance</a:t>
            </a:r>
            <a:endParaRPr lang="de-DE" sz="1600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algn="l"/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data</a:t>
            </a:r>
            <a:endParaRPr lang="de-DE" sz="16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66336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52425" y="1766454"/>
            <a:ext cx="8385048" cy="4030841"/>
          </a:xfrm>
        </p:spPr>
        <p:txBody>
          <a:bodyPr/>
          <a:lstStyle/>
          <a:p>
            <a:pPr algn="ctr"/>
            <a:r>
              <a:rPr lang="de-DE" sz="6600" dirty="0" err="1" smtClean="0"/>
              <a:t>Questions</a:t>
            </a:r>
            <a:r>
              <a:rPr lang="de-DE" sz="6600" dirty="0" smtClean="0"/>
              <a:t>?</a:t>
            </a:r>
          </a:p>
          <a:p>
            <a:pPr algn="ctr"/>
            <a:endParaRPr lang="de-DE" sz="6600" dirty="0"/>
          </a:p>
          <a:p>
            <a:pPr algn="ctr"/>
            <a:endParaRPr lang="de-DE" sz="2400" dirty="0" smtClean="0"/>
          </a:p>
          <a:p>
            <a:pPr algn="ctr"/>
            <a:r>
              <a:rPr lang="de-DE" sz="2400" dirty="0" err="1" smtClean="0"/>
              <a:t>Get</a:t>
            </a:r>
            <a:r>
              <a:rPr lang="de-DE" sz="2400" dirty="0" smtClean="0"/>
              <a:t> 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err="1" smtClean="0"/>
              <a:t>here</a:t>
            </a:r>
            <a:r>
              <a:rPr lang="de-DE" sz="2400" dirty="0" smtClean="0"/>
              <a:t>:</a:t>
            </a:r>
          </a:p>
          <a:p>
            <a:pPr algn="ctr"/>
            <a:r>
              <a:rPr lang="de-DE" sz="2400" dirty="0"/>
              <a:t>https://</a:t>
            </a:r>
            <a:r>
              <a:rPr lang="de-DE" sz="2400" dirty="0" err="1"/>
              <a:t>www.vmware.com</a:t>
            </a:r>
            <a:r>
              <a:rPr lang="de-DE" sz="2400" dirty="0"/>
              <a:t>/</a:t>
            </a:r>
            <a:r>
              <a:rPr lang="de-DE" sz="2400" dirty="0" err="1"/>
              <a:t>products</a:t>
            </a:r>
            <a:r>
              <a:rPr lang="de-DE" sz="2400" dirty="0"/>
              <a:t>/</a:t>
            </a:r>
            <a:r>
              <a:rPr lang="de-DE" sz="2400" dirty="0" err="1"/>
              <a:t>application-platform</a:t>
            </a:r>
            <a:r>
              <a:rPr lang="de-DE" sz="2400" dirty="0"/>
              <a:t>/</a:t>
            </a:r>
            <a:r>
              <a:rPr lang="de-DE" sz="2400" dirty="0" err="1"/>
              <a:t>vfabric-application-director</a:t>
            </a:r>
            <a:r>
              <a:rPr lang="de-DE" sz="2400" dirty="0"/>
              <a:t>/</a:t>
            </a:r>
            <a:r>
              <a:rPr lang="de-DE" sz="2400" dirty="0" err="1"/>
              <a:t>overview.html</a:t>
            </a:r>
            <a:endParaRPr lang="de-DE" sz="2400" dirty="0" smtClean="0"/>
          </a:p>
          <a:p>
            <a:pPr marL="0" lvl="1" indent="0" algn="ctr">
              <a:buNone/>
            </a:pPr>
            <a:r>
              <a:rPr lang="de-DE" sz="2400" b="1" dirty="0"/>
              <a:t>https://</a:t>
            </a:r>
            <a:r>
              <a:rPr lang="de-DE" sz="2400" b="1" dirty="0" err="1"/>
              <a:t>github.com</a:t>
            </a:r>
            <a:r>
              <a:rPr lang="de-DE" sz="2400" b="1" dirty="0"/>
              <a:t>/</a:t>
            </a:r>
            <a:r>
              <a:rPr lang="de-DE" sz="2400" b="1" dirty="0" err="1"/>
              <a:t>digitalemil</a:t>
            </a:r>
            <a:r>
              <a:rPr lang="de-DE" sz="2400" b="1" dirty="0"/>
              <a:t>/</a:t>
            </a:r>
            <a:r>
              <a:rPr lang="de-DE" sz="2400" b="1" dirty="0" err="1"/>
              <a:t>iiCaptain</a:t>
            </a:r>
            <a:endParaRPr lang="de-DE" sz="2400" b="1" dirty="0"/>
          </a:p>
          <a:p>
            <a:endParaRPr lang="de-DE" sz="1400" dirty="0"/>
          </a:p>
          <a:p>
            <a:pPr algn="ctr"/>
            <a:endParaRPr lang="de-DE" sz="6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5560C5B-E97B-43F7-A778-89AB47913A2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84970"/>
      </p:ext>
    </p:extLst>
  </p:cSld>
  <p:clrMapOvr>
    <a:masterClrMapping/>
  </p:clrMapOvr>
  <p:transition xmlns:p14="http://schemas.microsoft.com/office/powerpoint/2010/main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0C74D18-C774-499B-B4BA-C874B7312FCD}&quot;/&gt;&lt;isInvalidForFieldText val=&quot;1&quot;/&gt;&lt;Image&gt;&lt;filename val=&quot;C:\Users\mboyzuck\AppData\Local\Temp\PR\data\asimages\{10C74D18-C774-499B-B4BA-C874B7312FCD}_5.png&quot;/&gt;&lt;left val=&quot;60&quot;/&gt;&lt;top val=&quot;276&quot;/&gt;&lt;width val=&quot;572&quot;/&gt;&lt;height val=&quot;243&quot;/&gt;&lt;hasText val=&quot;1&quot;/&gt;&lt;/Image&gt;&lt;/ThreeDShapeInfo&gt;"/>
</p:tagLst>
</file>

<file path=ppt/theme/theme1.xml><?xml version="1.0" encoding="utf-8"?>
<a:theme xmlns:a="http://schemas.openxmlformats.org/drawingml/2006/main" name="VMware">
  <a:themeElements>
    <a:clrScheme name="Custom 4">
      <a:dk1>
        <a:srgbClr val="333333"/>
      </a:dk1>
      <a:lt1>
        <a:srgbClr val="000000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95D3"/>
        </a:solidFill>
        <a:ln w="9525">
          <a:noFill/>
          <a:round/>
          <a:headEnd/>
          <a:tailEnd/>
        </a:ln>
      </a:spPr>
      <a:bodyPr wrap="none" lIns="0" tIns="0" rIns="0" bIns="0" anchor="ctr"/>
      <a:lstStyle>
        <a:defPPr marL="0" marR="0" indent="0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VMware_template_091002</Template>
  <TotalTime>0</TotalTime>
  <Words>702</Words>
  <Application>Microsoft Macintosh PowerPoint</Application>
  <PresentationFormat>Bildschirmpräsentation (4:3)</PresentationFormat>
  <Paragraphs>125</Paragraphs>
  <Slides>8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VMware</vt:lpstr>
      <vt:lpstr>Enabling DevOps with vFabric Continuous Delivery &amp; Deployment Demo  by Emil Siemes, September 2012  </vt:lpstr>
      <vt:lpstr>Applications Today</vt:lpstr>
      <vt:lpstr>The Paradigm Shift – Separate the Layers</vt:lpstr>
      <vt:lpstr>Continuous What?</vt:lpstr>
      <vt:lpstr>Continuous Delivery Demo</vt:lpstr>
      <vt:lpstr>The App: iiCaptain</vt:lpstr>
      <vt:lpstr>Continuous Delivery with vFabric</vt:lpstr>
      <vt:lpstr>PowerPoint-Präsentation</vt:lpstr>
    </vt:vector>
  </TitlesOfParts>
  <Company>—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presentation</dc:title>
  <dc:creator>—</dc:creator>
  <cp:lastModifiedBy>Emil  Siemes</cp:lastModifiedBy>
  <cp:revision>509</cp:revision>
  <dcterms:created xsi:type="dcterms:W3CDTF">2009-09-29T17:45:03Z</dcterms:created>
  <dcterms:modified xsi:type="dcterms:W3CDTF">2012-10-02T08:30:15Z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0x010100EB104E0F979AB64C818DCC88122BB19D</vt:lpwstr>
  </property>
  <property fmtid="{D5CDD505-2E9C-101B-9397-08002B2CF9AE}" pid="3" name="Order">
    <vt:r8>3500</vt:r8>
  </property>
  <property fmtid="{D5CDD505-2E9C-101B-9397-08002B2CF9AE}" pid="4" name="Num">
    <vt:lpwstr>4</vt:lpwstr>
  </property>
</Properties>
</file>