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1"/>
  </p:sldMasterIdLst>
  <p:notesMasterIdLst>
    <p:notesMasterId r:id="rId47"/>
  </p:notesMasterIdLst>
  <p:handoutMasterIdLst>
    <p:handoutMasterId r:id="rId48"/>
  </p:handoutMasterIdLst>
  <p:sldIdLst>
    <p:sldId id="379" r:id="rId2"/>
    <p:sldId id="739" r:id="rId3"/>
    <p:sldId id="412" r:id="rId4"/>
    <p:sldId id="413" r:id="rId5"/>
    <p:sldId id="414" r:id="rId6"/>
    <p:sldId id="502" r:id="rId7"/>
    <p:sldId id="416" r:id="rId8"/>
    <p:sldId id="540" r:id="rId9"/>
    <p:sldId id="418" r:id="rId10"/>
    <p:sldId id="419" r:id="rId11"/>
    <p:sldId id="420" r:id="rId12"/>
    <p:sldId id="422" r:id="rId13"/>
    <p:sldId id="421" r:id="rId14"/>
    <p:sldId id="506" r:id="rId15"/>
    <p:sldId id="496" r:id="rId16"/>
    <p:sldId id="507" r:id="rId17"/>
    <p:sldId id="425" r:id="rId18"/>
    <p:sldId id="427" r:id="rId19"/>
    <p:sldId id="436" r:id="rId20"/>
    <p:sldId id="454" r:id="rId21"/>
    <p:sldId id="455" r:id="rId22"/>
    <p:sldId id="724" r:id="rId23"/>
    <p:sldId id="725" r:id="rId24"/>
    <p:sldId id="726" r:id="rId25"/>
    <p:sldId id="741" r:id="rId26"/>
    <p:sldId id="742" r:id="rId27"/>
    <p:sldId id="652" r:id="rId28"/>
    <p:sldId id="653" r:id="rId29"/>
    <p:sldId id="670" r:id="rId30"/>
    <p:sldId id="654" r:id="rId31"/>
    <p:sldId id="744" r:id="rId32"/>
    <p:sldId id="655" r:id="rId33"/>
    <p:sldId id="671" r:id="rId34"/>
    <p:sldId id="656" r:id="rId35"/>
    <p:sldId id="738" r:id="rId36"/>
    <p:sldId id="673" r:id="rId37"/>
    <p:sldId id="679" r:id="rId38"/>
    <p:sldId id="661" r:id="rId39"/>
    <p:sldId id="662" r:id="rId40"/>
    <p:sldId id="666" r:id="rId41"/>
    <p:sldId id="667" r:id="rId42"/>
    <p:sldId id="745" r:id="rId43"/>
    <p:sldId id="386" r:id="rId44"/>
    <p:sldId id="381" r:id="rId45"/>
    <p:sldId id="582" r:id="rId46"/>
  </p:sldIdLst>
  <p:sldSz cx="9144000" cy="6858000" type="screen4x3"/>
  <p:notesSz cx="7099300" cy="10234613"/>
  <p:custDataLst>
    <p:tags r:id="rId49"/>
  </p:custDataLst>
  <p:defaultTextStyle>
    <a:defPPr>
      <a:defRPr lang="de-DE"/>
    </a:defPPr>
    <a:lvl1pPr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1pPr>
    <a:lvl2pPr marL="457200"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2pPr>
    <a:lvl3pPr marL="914400"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3pPr>
    <a:lvl4pPr marL="1371600"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4pPr>
    <a:lvl5pPr marL="1828800"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5pPr>
    <a:lvl6pPr marL="2286000" algn="l" defTabSz="914400" rtl="0" eaLnBrk="1" latinLnBrk="0" hangingPunct="1">
      <a:defRPr kern="1200">
        <a:solidFill>
          <a:schemeClr val="tx1"/>
        </a:solidFill>
        <a:latin typeface="Tele-GroteskFet" pitchFamily="2" charset="0"/>
        <a:ea typeface="+mn-ea"/>
        <a:cs typeface="+mn-cs"/>
      </a:defRPr>
    </a:lvl6pPr>
    <a:lvl7pPr marL="2743200" algn="l" defTabSz="914400" rtl="0" eaLnBrk="1" latinLnBrk="0" hangingPunct="1">
      <a:defRPr kern="1200">
        <a:solidFill>
          <a:schemeClr val="tx1"/>
        </a:solidFill>
        <a:latin typeface="Tele-GroteskFet" pitchFamily="2" charset="0"/>
        <a:ea typeface="+mn-ea"/>
        <a:cs typeface="+mn-cs"/>
      </a:defRPr>
    </a:lvl7pPr>
    <a:lvl8pPr marL="3200400" algn="l" defTabSz="914400" rtl="0" eaLnBrk="1" latinLnBrk="0" hangingPunct="1">
      <a:defRPr kern="1200">
        <a:solidFill>
          <a:schemeClr val="tx1"/>
        </a:solidFill>
        <a:latin typeface="Tele-GroteskFet" pitchFamily="2" charset="0"/>
        <a:ea typeface="+mn-ea"/>
        <a:cs typeface="+mn-cs"/>
      </a:defRPr>
    </a:lvl8pPr>
    <a:lvl9pPr marL="3657600" algn="l" defTabSz="914400" rtl="0" eaLnBrk="1" latinLnBrk="0" hangingPunct="1">
      <a:defRPr kern="1200">
        <a:solidFill>
          <a:schemeClr val="tx1"/>
        </a:solidFill>
        <a:latin typeface="Tele-GroteskFet" pitchFamily="2" charset="0"/>
        <a:ea typeface="+mn-ea"/>
        <a:cs typeface="+mn-cs"/>
      </a:defRPr>
    </a:lvl9pPr>
  </p:defaultTextStyle>
  <p:extLst>
    <p:ext uri="{EFAFB233-063F-42B5-8137-9DF3F51BA10A}">
      <p15:sldGuideLst xmlns:p15="http://schemas.microsoft.com/office/powerpoint/2012/main">
        <p15:guide id="1" orient="horz" pos="210">
          <p15:clr>
            <a:srgbClr val="A4A3A4"/>
          </p15:clr>
        </p15:guide>
        <p15:guide id="2" orient="horz" pos="710">
          <p15:clr>
            <a:srgbClr val="A4A3A4"/>
          </p15:clr>
        </p15:guide>
        <p15:guide id="3" orient="horz" pos="1117">
          <p15:clr>
            <a:srgbClr val="A4A3A4"/>
          </p15:clr>
        </p15:guide>
        <p15:guide id="4" orient="horz" pos="829">
          <p15:clr>
            <a:srgbClr val="A4A3A4"/>
          </p15:clr>
        </p15:guide>
        <p15:guide id="5" orient="horz" pos="3634">
          <p15:clr>
            <a:srgbClr val="A4A3A4"/>
          </p15:clr>
        </p15:guide>
        <p15:guide id="6" orient="horz" pos="3815">
          <p15:clr>
            <a:srgbClr val="A4A3A4"/>
          </p15:clr>
        </p15:guide>
        <p15:guide id="7" orient="horz" pos="4124">
          <p15:clr>
            <a:srgbClr val="A4A3A4"/>
          </p15:clr>
        </p15:guide>
        <p15:guide id="8" orient="horz" pos="3999">
          <p15:clr>
            <a:srgbClr val="A4A3A4"/>
          </p15:clr>
        </p15:guide>
        <p15:guide id="9" pos="2922">
          <p15:clr>
            <a:srgbClr val="A4A3A4"/>
          </p15:clr>
        </p15:guide>
        <p15:guide id="10" pos="201">
          <p15:clr>
            <a:srgbClr val="A4A3A4"/>
          </p15:clr>
        </p15:guide>
        <p15:guide id="11" pos="5556">
          <p15:clr>
            <a:srgbClr val="A4A3A4"/>
          </p15:clr>
        </p15:guide>
        <p15:guide id="12" pos="2838">
          <p15:clr>
            <a:srgbClr val="A4A3A4"/>
          </p15:clr>
        </p15:guide>
        <p15:guide id="13" pos="1560">
          <p15:clr>
            <a:srgbClr val="A4A3A4"/>
          </p15:clr>
        </p15:guide>
        <p15:guide id="14" pos="1470">
          <p15:clr>
            <a:srgbClr val="A4A3A4"/>
          </p15:clr>
        </p15:guide>
        <p15:guide id="15" pos="4197">
          <p15:clr>
            <a:srgbClr val="A4A3A4"/>
          </p15:clr>
        </p15:guide>
        <p15:guide id="16" pos="4282">
          <p15:clr>
            <a:srgbClr val="A4A3A4"/>
          </p15:clr>
        </p15:guide>
      </p15:sldGuideLst>
    </p:ext>
    <p:ext uri="{2D200454-40CA-4A62-9FC3-DE9A4176ACB9}">
      <p15:notesGuideLst xmlns:p15="http://schemas.microsoft.com/office/powerpoint/2012/main">
        <p15:guide id="1" orient="horz" pos="3224">
          <p15:clr>
            <a:srgbClr val="A4A3A4"/>
          </p15:clr>
        </p15:guide>
        <p15:guide id="2" pos="309">
          <p15:clr>
            <a:srgbClr val="A4A3A4"/>
          </p15:clr>
        </p15:guide>
        <p15:guide id="3" pos="4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B9E4"/>
    <a:srgbClr val="427BAB"/>
    <a:srgbClr val="666666"/>
    <a:srgbClr val="368F9A"/>
    <a:srgbClr val="9F4C97"/>
    <a:srgbClr val="EDA95A"/>
    <a:srgbClr val="FDD167"/>
    <a:srgbClr val="3C729E"/>
    <a:srgbClr val="BABD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6338" autoAdjust="0"/>
  </p:normalViewPr>
  <p:slideViewPr>
    <p:cSldViewPr snapToGrid="0" snapToObjects="1" showGuides="1">
      <p:cViewPr varScale="1">
        <p:scale>
          <a:sx n="81" d="100"/>
          <a:sy n="81" d="100"/>
        </p:scale>
        <p:origin x="840" y="67"/>
      </p:cViewPr>
      <p:guideLst>
        <p:guide orient="horz" pos="210"/>
        <p:guide orient="horz" pos="710"/>
        <p:guide orient="horz" pos="1117"/>
        <p:guide orient="horz" pos="829"/>
        <p:guide orient="horz" pos="3634"/>
        <p:guide orient="horz" pos="3815"/>
        <p:guide orient="horz" pos="4124"/>
        <p:guide orient="horz" pos="3999"/>
        <p:guide pos="2922"/>
        <p:guide pos="201"/>
        <p:guide pos="5556"/>
        <p:guide pos="2838"/>
        <p:guide pos="1560"/>
        <p:guide pos="1470"/>
        <p:guide pos="4197"/>
        <p:guide pos="428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93" d="100"/>
          <a:sy n="93" d="100"/>
        </p:scale>
        <p:origin x="-5484" y="-120"/>
      </p:cViewPr>
      <p:guideLst>
        <p:guide orient="horz" pos="3224"/>
        <p:guide pos="309"/>
        <p:guide pos="416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sz="quarter" idx="1"/>
          </p:nvPr>
        </p:nvSpPr>
        <p:spPr bwMode="gray">
          <a:xfrm>
            <a:off x="5068888" y="9647238"/>
            <a:ext cx="1150937" cy="288925"/>
          </a:xfrm>
          <a:prstGeom prst="rect">
            <a:avLst/>
          </a:prstGeom>
        </p:spPr>
        <p:txBody>
          <a:bodyPr vert="horz" wrap="square" lIns="0" tIns="0" rIns="0" bIns="0" numCol="1" anchor="ctr" anchorCtr="0" compatLnSpc="1">
            <a:prstTxWarp prst="textNoShape">
              <a:avLst/>
            </a:prstTxWarp>
          </a:bodyPr>
          <a:lstStyle>
            <a:lvl1pPr algn="ctr">
              <a:lnSpc>
                <a:spcPct val="100000"/>
              </a:lnSpc>
              <a:spcBef>
                <a:spcPct val="0"/>
              </a:spcBef>
              <a:buClrTx/>
              <a:buSzTx/>
              <a:buFontTx/>
              <a:buNone/>
              <a:defRPr sz="1200">
                <a:latin typeface="Tele-GroteskNor" pitchFamily="2" charset="0"/>
              </a:defRPr>
            </a:lvl1pPr>
          </a:lstStyle>
          <a:p>
            <a:fld id="{D864C663-5A34-40F6-9B5B-E6AF9D07141C}" type="datetimeFigureOut">
              <a:rPr lang="de-DE"/>
              <a:pPr/>
              <a:t>16.07.2020</a:t>
            </a:fld>
            <a:endParaRPr lang="de-DE"/>
          </a:p>
        </p:txBody>
      </p:sp>
      <p:sp>
        <p:nvSpPr>
          <p:cNvPr id="4" name="Fußzeilenplatzhalter 3"/>
          <p:cNvSpPr>
            <a:spLocks noGrp="1"/>
          </p:cNvSpPr>
          <p:nvPr>
            <p:ph type="ftr" sz="quarter" idx="2"/>
          </p:nvPr>
        </p:nvSpPr>
        <p:spPr bwMode="gray">
          <a:xfrm>
            <a:off x="492125" y="9647238"/>
            <a:ext cx="4679950" cy="288925"/>
          </a:xfrm>
          <a:prstGeom prst="rect">
            <a:avLst/>
          </a:prstGeom>
        </p:spPr>
        <p:txBody>
          <a:bodyPr vert="horz" wrap="square" lIns="0" tIns="0" rIns="0" bIns="0" numCol="1" anchor="ctr" anchorCtr="0" compatLnSpc="1">
            <a:prstTxWarp prst="textNoShape">
              <a:avLst/>
            </a:prstTxWarp>
          </a:bodyPr>
          <a:lstStyle>
            <a:lvl1pPr>
              <a:lnSpc>
                <a:spcPct val="100000"/>
              </a:lnSpc>
              <a:spcBef>
                <a:spcPct val="0"/>
              </a:spcBef>
              <a:buClrTx/>
              <a:buSzTx/>
              <a:buFontTx/>
              <a:buNone/>
              <a:defRPr sz="1200">
                <a:latin typeface="Tele-GroteskNor" pitchFamily="2" charset="0"/>
              </a:defRPr>
            </a:lvl1pPr>
          </a:lstStyle>
          <a:p>
            <a:r>
              <a:rPr lang="de-DE"/>
              <a:t>– Streng vertraulich, Vertraulich, Intern – Autor / Thema der Präsentation</a:t>
            </a:r>
          </a:p>
        </p:txBody>
      </p:sp>
      <p:sp>
        <p:nvSpPr>
          <p:cNvPr id="5" name="Foliennummernplatzhalter 4"/>
          <p:cNvSpPr>
            <a:spLocks noGrp="1"/>
          </p:cNvSpPr>
          <p:nvPr>
            <p:ph type="sldNum" sz="quarter" idx="3"/>
          </p:nvPr>
        </p:nvSpPr>
        <p:spPr bwMode="gray">
          <a:xfrm>
            <a:off x="6362700" y="9647238"/>
            <a:ext cx="490538" cy="288925"/>
          </a:xfrm>
          <a:prstGeom prst="rect">
            <a:avLst/>
          </a:prstGeom>
        </p:spPr>
        <p:txBody>
          <a:bodyPr vert="horz" lIns="0" tIns="0" rIns="0" bIns="0" rtlCol="0" anchor="ctr" anchorCtr="0"/>
          <a:lstStyle>
            <a:lvl1pPr algn="l" fontAlgn="auto">
              <a:lnSpc>
                <a:spcPct val="100000"/>
              </a:lnSpc>
              <a:spcBef>
                <a:spcPts val="0"/>
              </a:spcBef>
              <a:spcAft>
                <a:spcPts val="0"/>
              </a:spcAft>
              <a:buClrTx/>
              <a:buSzTx/>
              <a:buFontTx/>
              <a:buNone/>
              <a:defRPr sz="1200" smtClean="0">
                <a:latin typeface="+mn-lt"/>
              </a:defRPr>
            </a:lvl1pPr>
          </a:lstStyle>
          <a:p>
            <a:pPr>
              <a:defRPr/>
            </a:pPr>
            <a:fld id="{7B42A9D2-7084-448E-A231-6A2CD9EF7439}" type="slidenum">
              <a:rPr lang="de-DE"/>
              <a:pPr>
                <a:defRPr/>
              </a:pPr>
              <a:t>‹Nr.›</a:t>
            </a:fld>
            <a:endParaRPr lang="de-DE" dirty="0"/>
          </a:p>
        </p:txBody>
      </p:sp>
      <p:grpSp>
        <p:nvGrpSpPr>
          <p:cNvPr id="27653" name="Gruppieren 31"/>
          <p:cNvGrpSpPr>
            <a:grpSpLocks noChangeAspect="1"/>
          </p:cNvGrpSpPr>
          <p:nvPr/>
        </p:nvGrpSpPr>
        <p:grpSpPr bwMode="black">
          <a:xfrm>
            <a:off x="490538" y="169863"/>
            <a:ext cx="6118225" cy="266700"/>
            <a:chOff x="321317" y="6153149"/>
            <a:chExt cx="8498833" cy="371475"/>
          </a:xfrm>
        </p:grpSpPr>
        <p:sp>
          <p:nvSpPr>
            <p:cNvPr id="33" name="Freeform 9"/>
            <p:cNvSpPr>
              <a:spLocks noChangeAspect="1" noEditPoints="1"/>
            </p:cNvSpPr>
            <p:nvPr userDrawn="1"/>
          </p:nvSpPr>
          <p:spPr bwMode="black">
            <a:xfrm>
              <a:off x="7307384" y="6310141"/>
              <a:ext cx="1512766" cy="121615"/>
            </a:xfrm>
            <a:custGeom>
              <a:avLst/>
              <a:gdLst/>
              <a:ahLst/>
              <a:cxnLst>
                <a:cxn ang="0">
                  <a:pos x="72" y="69"/>
                </a:cxn>
                <a:cxn ang="0">
                  <a:pos x="72" y="280"/>
                </a:cxn>
                <a:cxn ang="0">
                  <a:pos x="383" y="156"/>
                </a:cxn>
                <a:cxn ang="0">
                  <a:pos x="344" y="64"/>
                </a:cxn>
                <a:cxn ang="0">
                  <a:pos x="478" y="30"/>
                </a:cxn>
                <a:cxn ang="0">
                  <a:pos x="504" y="243"/>
                </a:cxn>
                <a:cxn ang="0">
                  <a:pos x="441" y="322"/>
                </a:cxn>
                <a:cxn ang="0">
                  <a:pos x="344" y="210"/>
                </a:cxn>
                <a:cxn ang="0">
                  <a:pos x="645" y="8"/>
                </a:cxn>
                <a:cxn ang="0">
                  <a:pos x="818" y="341"/>
                </a:cxn>
                <a:cxn ang="0">
                  <a:pos x="890" y="140"/>
                </a:cxn>
                <a:cxn ang="0">
                  <a:pos x="1034" y="280"/>
                </a:cxn>
                <a:cxn ang="0">
                  <a:pos x="1243" y="274"/>
                </a:cxn>
                <a:cxn ang="0">
                  <a:pos x="1162" y="284"/>
                </a:cxn>
                <a:cxn ang="0">
                  <a:pos x="1228" y="70"/>
                </a:cxn>
                <a:cxn ang="0">
                  <a:pos x="1091" y="8"/>
                </a:cxn>
                <a:cxn ang="0">
                  <a:pos x="1269" y="160"/>
                </a:cxn>
                <a:cxn ang="0">
                  <a:pos x="1382" y="341"/>
                </a:cxn>
                <a:cxn ang="0">
                  <a:pos x="1454" y="140"/>
                </a:cxn>
                <a:cxn ang="0">
                  <a:pos x="1598" y="280"/>
                </a:cxn>
                <a:cxn ang="0">
                  <a:pos x="1727" y="8"/>
                </a:cxn>
                <a:cxn ang="0">
                  <a:pos x="1828" y="341"/>
                </a:cxn>
                <a:cxn ang="0">
                  <a:pos x="2030" y="325"/>
                </a:cxn>
                <a:cxn ang="0">
                  <a:pos x="1980" y="367"/>
                </a:cxn>
                <a:cxn ang="0">
                  <a:pos x="2153" y="8"/>
                </a:cxn>
                <a:cxn ang="0">
                  <a:pos x="2418" y="236"/>
                </a:cxn>
                <a:cxn ang="0">
                  <a:pos x="2341" y="114"/>
                </a:cxn>
                <a:cxn ang="0">
                  <a:pos x="2698" y="212"/>
                </a:cxn>
                <a:cxn ang="0">
                  <a:pos x="2808" y="341"/>
                </a:cxn>
                <a:cxn ang="0">
                  <a:pos x="2524" y="341"/>
                </a:cxn>
                <a:cxn ang="0">
                  <a:pos x="2941" y="292"/>
                </a:cxn>
                <a:cxn ang="0">
                  <a:pos x="2924" y="197"/>
                </a:cxn>
                <a:cxn ang="0">
                  <a:pos x="3026" y="43"/>
                </a:cxn>
                <a:cxn ang="0">
                  <a:pos x="2905" y="65"/>
                </a:cxn>
                <a:cxn ang="0">
                  <a:pos x="3058" y="246"/>
                </a:cxn>
                <a:cxn ang="0">
                  <a:pos x="3331" y="341"/>
                </a:cxn>
                <a:cxn ang="0">
                  <a:pos x="3350" y="8"/>
                </a:cxn>
                <a:cxn ang="0">
                  <a:pos x="3672" y="8"/>
                </a:cxn>
                <a:cxn ang="0">
                  <a:pos x="3659" y="198"/>
                </a:cxn>
                <a:cxn ang="0">
                  <a:pos x="3459" y="341"/>
                </a:cxn>
                <a:cxn ang="0">
                  <a:pos x="3880" y="71"/>
                </a:cxn>
                <a:cxn ang="0">
                  <a:pos x="3732" y="8"/>
                </a:cxn>
                <a:cxn ang="0">
                  <a:pos x="3921" y="183"/>
                </a:cxn>
                <a:cxn ang="0">
                  <a:pos x="3979" y="341"/>
                </a:cxn>
                <a:cxn ang="0">
                  <a:pos x="3866" y="212"/>
                </a:cxn>
                <a:cxn ang="0">
                  <a:pos x="4103" y="284"/>
                </a:cxn>
                <a:cxn ang="0">
                  <a:pos x="4139" y="192"/>
                </a:cxn>
                <a:cxn ang="0">
                  <a:pos x="4173" y="134"/>
                </a:cxn>
                <a:cxn ang="0">
                  <a:pos x="4103" y="142"/>
                </a:cxn>
                <a:cxn ang="0">
                  <a:pos x="4247" y="46"/>
                </a:cxn>
                <a:cxn ang="0">
                  <a:pos x="4162" y="341"/>
                </a:cxn>
                <a:cxn ang="0">
                  <a:pos x="4395" y="341"/>
                </a:cxn>
                <a:cxn ang="0">
                  <a:pos x="4637" y="222"/>
                </a:cxn>
                <a:cxn ang="0">
                  <a:pos x="4528" y="127"/>
                </a:cxn>
                <a:cxn ang="0">
                  <a:pos x="4929" y="262"/>
                </a:cxn>
                <a:cxn ang="0">
                  <a:pos x="4842" y="280"/>
                </a:cxn>
                <a:cxn ang="0">
                  <a:pos x="5027" y="174"/>
                </a:cxn>
                <a:cxn ang="0">
                  <a:pos x="5078" y="341"/>
                </a:cxn>
                <a:cxn ang="0">
                  <a:pos x="5150" y="140"/>
                </a:cxn>
                <a:cxn ang="0">
                  <a:pos x="5294" y="280"/>
                </a:cxn>
                <a:cxn ang="0">
                  <a:pos x="5329" y="69"/>
                </a:cxn>
                <a:cxn ang="0">
                  <a:pos x="5481" y="341"/>
                </a:cxn>
                <a:cxn ang="0">
                  <a:pos x="5571" y="269"/>
                </a:cxn>
              </a:cxnLst>
              <a:rect l="0" t="0" r="r" b="b"/>
              <a:pathLst>
                <a:path w="5644" h="419">
                  <a:moveTo>
                    <a:pt x="0" y="341"/>
                  </a:moveTo>
                  <a:lnTo>
                    <a:pt x="0" y="8"/>
                  </a:lnTo>
                  <a:lnTo>
                    <a:pt x="213" y="8"/>
                  </a:lnTo>
                  <a:lnTo>
                    <a:pt x="213" y="69"/>
                  </a:lnTo>
                  <a:lnTo>
                    <a:pt x="72" y="69"/>
                  </a:lnTo>
                  <a:lnTo>
                    <a:pt x="72" y="140"/>
                  </a:lnTo>
                  <a:lnTo>
                    <a:pt x="200" y="140"/>
                  </a:lnTo>
                  <a:lnTo>
                    <a:pt x="200" y="198"/>
                  </a:lnTo>
                  <a:lnTo>
                    <a:pt x="72" y="198"/>
                  </a:lnTo>
                  <a:lnTo>
                    <a:pt x="72" y="280"/>
                  </a:lnTo>
                  <a:lnTo>
                    <a:pt x="216" y="280"/>
                  </a:lnTo>
                  <a:lnTo>
                    <a:pt x="216" y="341"/>
                  </a:lnTo>
                  <a:lnTo>
                    <a:pt x="0" y="341"/>
                  </a:lnTo>
                  <a:close/>
                  <a:moveTo>
                    <a:pt x="344" y="156"/>
                  </a:moveTo>
                  <a:lnTo>
                    <a:pt x="383" y="156"/>
                  </a:lnTo>
                  <a:cubicBezTo>
                    <a:pt x="405" y="156"/>
                    <a:pt x="420" y="151"/>
                    <a:pt x="428" y="142"/>
                  </a:cubicBezTo>
                  <a:cubicBezTo>
                    <a:pt x="435" y="134"/>
                    <a:pt x="438" y="123"/>
                    <a:pt x="438" y="109"/>
                  </a:cubicBezTo>
                  <a:cubicBezTo>
                    <a:pt x="438" y="92"/>
                    <a:pt x="433" y="79"/>
                    <a:pt x="421" y="71"/>
                  </a:cubicBezTo>
                  <a:cubicBezTo>
                    <a:pt x="414" y="67"/>
                    <a:pt x="402" y="64"/>
                    <a:pt x="385" y="64"/>
                  </a:cubicBezTo>
                  <a:lnTo>
                    <a:pt x="344" y="64"/>
                  </a:lnTo>
                  <a:lnTo>
                    <a:pt x="344" y="156"/>
                  </a:lnTo>
                  <a:close/>
                  <a:moveTo>
                    <a:pt x="273" y="341"/>
                  </a:moveTo>
                  <a:lnTo>
                    <a:pt x="273" y="8"/>
                  </a:lnTo>
                  <a:lnTo>
                    <a:pt x="401" y="8"/>
                  </a:lnTo>
                  <a:cubicBezTo>
                    <a:pt x="434" y="8"/>
                    <a:pt x="460" y="15"/>
                    <a:pt x="478" y="30"/>
                  </a:cubicBezTo>
                  <a:cubicBezTo>
                    <a:pt x="500" y="46"/>
                    <a:pt x="510" y="70"/>
                    <a:pt x="510" y="101"/>
                  </a:cubicBezTo>
                  <a:cubicBezTo>
                    <a:pt x="510" y="126"/>
                    <a:pt x="503" y="147"/>
                    <a:pt x="488" y="164"/>
                  </a:cubicBezTo>
                  <a:cubicBezTo>
                    <a:pt x="481" y="172"/>
                    <a:pt x="473" y="178"/>
                    <a:pt x="462" y="183"/>
                  </a:cubicBezTo>
                  <a:cubicBezTo>
                    <a:pt x="476" y="187"/>
                    <a:pt x="486" y="196"/>
                    <a:pt x="494" y="209"/>
                  </a:cubicBezTo>
                  <a:cubicBezTo>
                    <a:pt x="498" y="216"/>
                    <a:pt x="502" y="228"/>
                    <a:pt x="504" y="243"/>
                  </a:cubicBezTo>
                  <a:cubicBezTo>
                    <a:pt x="505" y="249"/>
                    <a:pt x="507" y="265"/>
                    <a:pt x="508" y="293"/>
                  </a:cubicBezTo>
                  <a:cubicBezTo>
                    <a:pt x="510" y="311"/>
                    <a:pt x="512" y="322"/>
                    <a:pt x="514" y="328"/>
                  </a:cubicBezTo>
                  <a:cubicBezTo>
                    <a:pt x="515" y="332"/>
                    <a:pt x="517" y="336"/>
                    <a:pt x="520" y="341"/>
                  </a:cubicBezTo>
                  <a:lnTo>
                    <a:pt x="446" y="341"/>
                  </a:lnTo>
                  <a:cubicBezTo>
                    <a:pt x="444" y="335"/>
                    <a:pt x="442" y="329"/>
                    <a:pt x="441" y="322"/>
                  </a:cubicBezTo>
                  <a:cubicBezTo>
                    <a:pt x="441" y="318"/>
                    <a:pt x="440" y="303"/>
                    <a:pt x="438" y="279"/>
                  </a:cubicBezTo>
                  <a:cubicBezTo>
                    <a:pt x="436" y="256"/>
                    <a:pt x="433" y="240"/>
                    <a:pt x="429" y="233"/>
                  </a:cubicBezTo>
                  <a:cubicBezTo>
                    <a:pt x="424" y="222"/>
                    <a:pt x="417" y="215"/>
                    <a:pt x="407" y="212"/>
                  </a:cubicBezTo>
                  <a:cubicBezTo>
                    <a:pt x="402" y="211"/>
                    <a:pt x="394" y="210"/>
                    <a:pt x="385" y="210"/>
                  </a:cubicBezTo>
                  <a:lnTo>
                    <a:pt x="344" y="210"/>
                  </a:lnTo>
                  <a:lnTo>
                    <a:pt x="344" y="341"/>
                  </a:lnTo>
                  <a:lnTo>
                    <a:pt x="273" y="341"/>
                  </a:lnTo>
                  <a:close/>
                  <a:moveTo>
                    <a:pt x="573" y="341"/>
                  </a:moveTo>
                  <a:lnTo>
                    <a:pt x="573" y="8"/>
                  </a:lnTo>
                  <a:lnTo>
                    <a:pt x="645" y="8"/>
                  </a:lnTo>
                  <a:lnTo>
                    <a:pt x="645" y="279"/>
                  </a:lnTo>
                  <a:lnTo>
                    <a:pt x="775" y="279"/>
                  </a:lnTo>
                  <a:lnTo>
                    <a:pt x="775" y="341"/>
                  </a:lnTo>
                  <a:lnTo>
                    <a:pt x="573" y="341"/>
                  </a:lnTo>
                  <a:close/>
                  <a:moveTo>
                    <a:pt x="818" y="341"/>
                  </a:moveTo>
                  <a:lnTo>
                    <a:pt x="818" y="8"/>
                  </a:lnTo>
                  <a:lnTo>
                    <a:pt x="1031" y="8"/>
                  </a:lnTo>
                  <a:lnTo>
                    <a:pt x="1031" y="69"/>
                  </a:lnTo>
                  <a:lnTo>
                    <a:pt x="890" y="69"/>
                  </a:lnTo>
                  <a:lnTo>
                    <a:pt x="890" y="140"/>
                  </a:lnTo>
                  <a:lnTo>
                    <a:pt x="1018" y="140"/>
                  </a:lnTo>
                  <a:lnTo>
                    <a:pt x="1018" y="198"/>
                  </a:lnTo>
                  <a:lnTo>
                    <a:pt x="890" y="198"/>
                  </a:lnTo>
                  <a:lnTo>
                    <a:pt x="890" y="280"/>
                  </a:lnTo>
                  <a:lnTo>
                    <a:pt x="1034" y="280"/>
                  </a:lnTo>
                  <a:lnTo>
                    <a:pt x="1034" y="341"/>
                  </a:lnTo>
                  <a:lnTo>
                    <a:pt x="818" y="341"/>
                  </a:lnTo>
                  <a:close/>
                  <a:moveTo>
                    <a:pt x="1162" y="284"/>
                  </a:moveTo>
                  <a:lnTo>
                    <a:pt x="1201" y="284"/>
                  </a:lnTo>
                  <a:cubicBezTo>
                    <a:pt x="1221" y="284"/>
                    <a:pt x="1235" y="280"/>
                    <a:pt x="1243" y="274"/>
                  </a:cubicBezTo>
                  <a:cubicBezTo>
                    <a:pt x="1253" y="265"/>
                    <a:pt x="1259" y="253"/>
                    <a:pt x="1259" y="238"/>
                  </a:cubicBezTo>
                  <a:cubicBezTo>
                    <a:pt x="1259" y="219"/>
                    <a:pt x="1252" y="206"/>
                    <a:pt x="1238" y="199"/>
                  </a:cubicBezTo>
                  <a:cubicBezTo>
                    <a:pt x="1230" y="194"/>
                    <a:pt x="1216" y="192"/>
                    <a:pt x="1198" y="192"/>
                  </a:cubicBezTo>
                  <a:lnTo>
                    <a:pt x="1162" y="192"/>
                  </a:lnTo>
                  <a:lnTo>
                    <a:pt x="1162" y="284"/>
                  </a:lnTo>
                  <a:close/>
                  <a:moveTo>
                    <a:pt x="1162" y="142"/>
                  </a:moveTo>
                  <a:lnTo>
                    <a:pt x="1194" y="142"/>
                  </a:lnTo>
                  <a:cubicBezTo>
                    <a:pt x="1212" y="142"/>
                    <a:pt x="1224" y="140"/>
                    <a:pt x="1232" y="134"/>
                  </a:cubicBezTo>
                  <a:cubicBezTo>
                    <a:pt x="1242" y="127"/>
                    <a:pt x="1247" y="116"/>
                    <a:pt x="1247" y="102"/>
                  </a:cubicBezTo>
                  <a:cubicBezTo>
                    <a:pt x="1247" y="87"/>
                    <a:pt x="1241" y="76"/>
                    <a:pt x="1228" y="70"/>
                  </a:cubicBezTo>
                  <a:cubicBezTo>
                    <a:pt x="1222" y="66"/>
                    <a:pt x="1210" y="64"/>
                    <a:pt x="1194" y="64"/>
                  </a:cubicBezTo>
                  <a:lnTo>
                    <a:pt x="1162" y="64"/>
                  </a:lnTo>
                  <a:lnTo>
                    <a:pt x="1162" y="142"/>
                  </a:lnTo>
                  <a:close/>
                  <a:moveTo>
                    <a:pt x="1091" y="341"/>
                  </a:moveTo>
                  <a:lnTo>
                    <a:pt x="1091" y="8"/>
                  </a:lnTo>
                  <a:lnTo>
                    <a:pt x="1209" y="8"/>
                  </a:lnTo>
                  <a:cubicBezTo>
                    <a:pt x="1233" y="8"/>
                    <a:pt x="1251" y="10"/>
                    <a:pt x="1264" y="14"/>
                  </a:cubicBezTo>
                  <a:cubicBezTo>
                    <a:pt x="1283" y="21"/>
                    <a:pt x="1296" y="31"/>
                    <a:pt x="1305" y="46"/>
                  </a:cubicBezTo>
                  <a:cubicBezTo>
                    <a:pt x="1313" y="59"/>
                    <a:pt x="1317" y="73"/>
                    <a:pt x="1317" y="89"/>
                  </a:cubicBezTo>
                  <a:cubicBezTo>
                    <a:pt x="1317" y="122"/>
                    <a:pt x="1301" y="145"/>
                    <a:pt x="1269" y="160"/>
                  </a:cubicBezTo>
                  <a:cubicBezTo>
                    <a:pt x="1310" y="174"/>
                    <a:pt x="1330" y="201"/>
                    <a:pt x="1330" y="243"/>
                  </a:cubicBezTo>
                  <a:cubicBezTo>
                    <a:pt x="1330" y="279"/>
                    <a:pt x="1317" y="306"/>
                    <a:pt x="1289" y="324"/>
                  </a:cubicBezTo>
                  <a:cubicBezTo>
                    <a:pt x="1272" y="335"/>
                    <a:pt x="1249" y="341"/>
                    <a:pt x="1221" y="341"/>
                  </a:cubicBezTo>
                  <a:lnTo>
                    <a:pt x="1091" y="341"/>
                  </a:lnTo>
                  <a:close/>
                  <a:moveTo>
                    <a:pt x="1382" y="341"/>
                  </a:moveTo>
                  <a:lnTo>
                    <a:pt x="1382" y="8"/>
                  </a:lnTo>
                  <a:lnTo>
                    <a:pt x="1595" y="8"/>
                  </a:lnTo>
                  <a:lnTo>
                    <a:pt x="1595" y="69"/>
                  </a:lnTo>
                  <a:lnTo>
                    <a:pt x="1454" y="69"/>
                  </a:lnTo>
                  <a:lnTo>
                    <a:pt x="1454" y="140"/>
                  </a:lnTo>
                  <a:lnTo>
                    <a:pt x="1583" y="140"/>
                  </a:lnTo>
                  <a:lnTo>
                    <a:pt x="1583" y="198"/>
                  </a:lnTo>
                  <a:lnTo>
                    <a:pt x="1454" y="198"/>
                  </a:lnTo>
                  <a:lnTo>
                    <a:pt x="1454" y="280"/>
                  </a:lnTo>
                  <a:lnTo>
                    <a:pt x="1598" y="280"/>
                  </a:lnTo>
                  <a:lnTo>
                    <a:pt x="1598" y="341"/>
                  </a:lnTo>
                  <a:lnTo>
                    <a:pt x="1382" y="341"/>
                  </a:lnTo>
                  <a:close/>
                  <a:moveTo>
                    <a:pt x="1655" y="341"/>
                  </a:moveTo>
                  <a:lnTo>
                    <a:pt x="1655" y="8"/>
                  </a:lnTo>
                  <a:lnTo>
                    <a:pt x="1727" y="8"/>
                  </a:lnTo>
                  <a:lnTo>
                    <a:pt x="1831" y="222"/>
                  </a:lnTo>
                  <a:lnTo>
                    <a:pt x="1831" y="8"/>
                  </a:lnTo>
                  <a:lnTo>
                    <a:pt x="1900" y="8"/>
                  </a:lnTo>
                  <a:lnTo>
                    <a:pt x="1900" y="341"/>
                  </a:lnTo>
                  <a:lnTo>
                    <a:pt x="1828" y="341"/>
                  </a:lnTo>
                  <a:lnTo>
                    <a:pt x="1723" y="127"/>
                  </a:lnTo>
                  <a:lnTo>
                    <a:pt x="1723" y="341"/>
                  </a:lnTo>
                  <a:lnTo>
                    <a:pt x="1655" y="341"/>
                  </a:lnTo>
                  <a:close/>
                  <a:moveTo>
                    <a:pt x="2030" y="269"/>
                  </a:moveTo>
                  <a:lnTo>
                    <a:pt x="2030" y="325"/>
                  </a:lnTo>
                  <a:cubicBezTo>
                    <a:pt x="2030" y="347"/>
                    <a:pt x="2027" y="364"/>
                    <a:pt x="2021" y="377"/>
                  </a:cubicBezTo>
                  <a:cubicBezTo>
                    <a:pt x="2016" y="388"/>
                    <a:pt x="2006" y="398"/>
                    <a:pt x="1992" y="407"/>
                  </a:cubicBezTo>
                  <a:cubicBezTo>
                    <a:pt x="1982" y="413"/>
                    <a:pt x="1970" y="417"/>
                    <a:pt x="1957" y="419"/>
                  </a:cubicBezTo>
                  <a:lnTo>
                    <a:pt x="1957" y="384"/>
                  </a:lnTo>
                  <a:cubicBezTo>
                    <a:pt x="1967" y="381"/>
                    <a:pt x="1975" y="376"/>
                    <a:pt x="1980" y="367"/>
                  </a:cubicBezTo>
                  <a:cubicBezTo>
                    <a:pt x="1985" y="360"/>
                    <a:pt x="1988" y="351"/>
                    <a:pt x="1988" y="341"/>
                  </a:cubicBezTo>
                  <a:lnTo>
                    <a:pt x="1957" y="341"/>
                  </a:lnTo>
                  <a:lnTo>
                    <a:pt x="1957" y="269"/>
                  </a:lnTo>
                  <a:lnTo>
                    <a:pt x="2030" y="269"/>
                  </a:lnTo>
                  <a:close/>
                  <a:moveTo>
                    <a:pt x="2153" y="8"/>
                  </a:moveTo>
                  <a:lnTo>
                    <a:pt x="2225" y="8"/>
                  </a:lnTo>
                  <a:lnTo>
                    <a:pt x="2265" y="236"/>
                  </a:lnTo>
                  <a:lnTo>
                    <a:pt x="2308" y="8"/>
                  </a:lnTo>
                  <a:lnTo>
                    <a:pt x="2376" y="8"/>
                  </a:lnTo>
                  <a:lnTo>
                    <a:pt x="2418" y="236"/>
                  </a:lnTo>
                  <a:lnTo>
                    <a:pt x="2459" y="8"/>
                  </a:lnTo>
                  <a:lnTo>
                    <a:pt x="2530" y="8"/>
                  </a:lnTo>
                  <a:lnTo>
                    <a:pt x="2455" y="341"/>
                  </a:lnTo>
                  <a:lnTo>
                    <a:pt x="2383" y="341"/>
                  </a:lnTo>
                  <a:lnTo>
                    <a:pt x="2341" y="114"/>
                  </a:lnTo>
                  <a:lnTo>
                    <a:pt x="2300" y="341"/>
                  </a:lnTo>
                  <a:lnTo>
                    <a:pt x="2228" y="341"/>
                  </a:lnTo>
                  <a:lnTo>
                    <a:pt x="2153" y="8"/>
                  </a:lnTo>
                  <a:close/>
                  <a:moveTo>
                    <a:pt x="2634" y="212"/>
                  </a:moveTo>
                  <a:lnTo>
                    <a:pt x="2698" y="212"/>
                  </a:lnTo>
                  <a:lnTo>
                    <a:pt x="2666" y="97"/>
                  </a:lnTo>
                  <a:lnTo>
                    <a:pt x="2634" y="212"/>
                  </a:lnTo>
                  <a:close/>
                  <a:moveTo>
                    <a:pt x="2630" y="8"/>
                  </a:moveTo>
                  <a:lnTo>
                    <a:pt x="2703" y="8"/>
                  </a:lnTo>
                  <a:lnTo>
                    <a:pt x="2808" y="341"/>
                  </a:lnTo>
                  <a:lnTo>
                    <a:pt x="2734" y="341"/>
                  </a:lnTo>
                  <a:lnTo>
                    <a:pt x="2713" y="266"/>
                  </a:lnTo>
                  <a:lnTo>
                    <a:pt x="2618" y="266"/>
                  </a:lnTo>
                  <a:lnTo>
                    <a:pt x="2597" y="341"/>
                  </a:lnTo>
                  <a:lnTo>
                    <a:pt x="2524" y="341"/>
                  </a:lnTo>
                  <a:lnTo>
                    <a:pt x="2630" y="8"/>
                  </a:lnTo>
                  <a:close/>
                  <a:moveTo>
                    <a:pt x="2824" y="243"/>
                  </a:moveTo>
                  <a:lnTo>
                    <a:pt x="2896" y="243"/>
                  </a:lnTo>
                  <a:cubicBezTo>
                    <a:pt x="2898" y="256"/>
                    <a:pt x="2901" y="266"/>
                    <a:pt x="2905" y="272"/>
                  </a:cubicBezTo>
                  <a:cubicBezTo>
                    <a:pt x="2913" y="285"/>
                    <a:pt x="2925" y="292"/>
                    <a:pt x="2941" y="292"/>
                  </a:cubicBezTo>
                  <a:cubicBezTo>
                    <a:pt x="2956" y="292"/>
                    <a:pt x="2967" y="287"/>
                    <a:pt x="2974" y="279"/>
                  </a:cubicBezTo>
                  <a:cubicBezTo>
                    <a:pt x="2981" y="271"/>
                    <a:pt x="2985" y="262"/>
                    <a:pt x="2985" y="250"/>
                  </a:cubicBezTo>
                  <a:cubicBezTo>
                    <a:pt x="2985" y="238"/>
                    <a:pt x="2979" y="227"/>
                    <a:pt x="2968" y="218"/>
                  </a:cubicBezTo>
                  <a:cubicBezTo>
                    <a:pt x="2963" y="213"/>
                    <a:pt x="2956" y="210"/>
                    <a:pt x="2948" y="206"/>
                  </a:cubicBezTo>
                  <a:cubicBezTo>
                    <a:pt x="2946" y="205"/>
                    <a:pt x="2938" y="202"/>
                    <a:pt x="2924" y="197"/>
                  </a:cubicBezTo>
                  <a:cubicBezTo>
                    <a:pt x="2897" y="188"/>
                    <a:pt x="2877" y="178"/>
                    <a:pt x="2865" y="168"/>
                  </a:cubicBezTo>
                  <a:cubicBezTo>
                    <a:pt x="2840" y="149"/>
                    <a:pt x="2828" y="124"/>
                    <a:pt x="2828" y="93"/>
                  </a:cubicBezTo>
                  <a:cubicBezTo>
                    <a:pt x="2828" y="66"/>
                    <a:pt x="2837" y="45"/>
                    <a:pt x="2854" y="28"/>
                  </a:cubicBezTo>
                  <a:cubicBezTo>
                    <a:pt x="2872" y="9"/>
                    <a:pt x="2899" y="0"/>
                    <a:pt x="2932" y="0"/>
                  </a:cubicBezTo>
                  <a:cubicBezTo>
                    <a:pt x="2974" y="0"/>
                    <a:pt x="3005" y="14"/>
                    <a:pt x="3026" y="43"/>
                  </a:cubicBezTo>
                  <a:cubicBezTo>
                    <a:pt x="3035" y="56"/>
                    <a:pt x="3042" y="74"/>
                    <a:pt x="3045" y="95"/>
                  </a:cubicBezTo>
                  <a:lnTo>
                    <a:pt x="2975" y="95"/>
                  </a:lnTo>
                  <a:cubicBezTo>
                    <a:pt x="2973" y="83"/>
                    <a:pt x="2969" y="73"/>
                    <a:pt x="2963" y="67"/>
                  </a:cubicBezTo>
                  <a:cubicBezTo>
                    <a:pt x="2955" y="60"/>
                    <a:pt x="2945" y="57"/>
                    <a:pt x="2931" y="57"/>
                  </a:cubicBezTo>
                  <a:cubicBezTo>
                    <a:pt x="2920" y="57"/>
                    <a:pt x="2911" y="60"/>
                    <a:pt x="2905" y="65"/>
                  </a:cubicBezTo>
                  <a:cubicBezTo>
                    <a:pt x="2898" y="71"/>
                    <a:pt x="2894" y="80"/>
                    <a:pt x="2894" y="91"/>
                  </a:cubicBezTo>
                  <a:cubicBezTo>
                    <a:pt x="2894" y="103"/>
                    <a:pt x="2900" y="113"/>
                    <a:pt x="2911" y="121"/>
                  </a:cubicBezTo>
                  <a:cubicBezTo>
                    <a:pt x="2919" y="127"/>
                    <a:pt x="2935" y="134"/>
                    <a:pt x="2959" y="142"/>
                  </a:cubicBezTo>
                  <a:cubicBezTo>
                    <a:pt x="2987" y="151"/>
                    <a:pt x="3009" y="161"/>
                    <a:pt x="3024" y="174"/>
                  </a:cubicBezTo>
                  <a:cubicBezTo>
                    <a:pt x="3047" y="191"/>
                    <a:pt x="3058" y="215"/>
                    <a:pt x="3058" y="246"/>
                  </a:cubicBezTo>
                  <a:cubicBezTo>
                    <a:pt x="3058" y="276"/>
                    <a:pt x="3048" y="301"/>
                    <a:pt x="3027" y="319"/>
                  </a:cubicBezTo>
                  <a:cubicBezTo>
                    <a:pt x="3005" y="339"/>
                    <a:pt x="2976" y="349"/>
                    <a:pt x="2940" y="349"/>
                  </a:cubicBezTo>
                  <a:cubicBezTo>
                    <a:pt x="2897" y="349"/>
                    <a:pt x="2865" y="333"/>
                    <a:pt x="2844" y="300"/>
                  </a:cubicBezTo>
                  <a:cubicBezTo>
                    <a:pt x="2833" y="284"/>
                    <a:pt x="2826" y="265"/>
                    <a:pt x="2824" y="243"/>
                  </a:cubicBezTo>
                  <a:close/>
                  <a:moveTo>
                    <a:pt x="3331" y="341"/>
                  </a:moveTo>
                  <a:lnTo>
                    <a:pt x="3251" y="341"/>
                  </a:lnTo>
                  <a:lnTo>
                    <a:pt x="3160" y="8"/>
                  </a:lnTo>
                  <a:lnTo>
                    <a:pt x="3235" y="8"/>
                  </a:lnTo>
                  <a:lnTo>
                    <a:pt x="3293" y="248"/>
                  </a:lnTo>
                  <a:lnTo>
                    <a:pt x="3350" y="8"/>
                  </a:lnTo>
                  <a:lnTo>
                    <a:pt x="3423" y="8"/>
                  </a:lnTo>
                  <a:lnTo>
                    <a:pt x="3331" y="341"/>
                  </a:lnTo>
                  <a:close/>
                  <a:moveTo>
                    <a:pt x="3459" y="341"/>
                  </a:moveTo>
                  <a:lnTo>
                    <a:pt x="3459" y="8"/>
                  </a:lnTo>
                  <a:lnTo>
                    <a:pt x="3672" y="8"/>
                  </a:lnTo>
                  <a:lnTo>
                    <a:pt x="3672" y="69"/>
                  </a:lnTo>
                  <a:lnTo>
                    <a:pt x="3530" y="69"/>
                  </a:lnTo>
                  <a:lnTo>
                    <a:pt x="3530" y="140"/>
                  </a:lnTo>
                  <a:lnTo>
                    <a:pt x="3659" y="140"/>
                  </a:lnTo>
                  <a:lnTo>
                    <a:pt x="3659" y="198"/>
                  </a:lnTo>
                  <a:lnTo>
                    <a:pt x="3530" y="198"/>
                  </a:lnTo>
                  <a:lnTo>
                    <a:pt x="3530" y="280"/>
                  </a:lnTo>
                  <a:lnTo>
                    <a:pt x="3675" y="280"/>
                  </a:lnTo>
                  <a:lnTo>
                    <a:pt x="3675" y="341"/>
                  </a:lnTo>
                  <a:lnTo>
                    <a:pt x="3459" y="341"/>
                  </a:lnTo>
                  <a:close/>
                  <a:moveTo>
                    <a:pt x="3803" y="156"/>
                  </a:moveTo>
                  <a:lnTo>
                    <a:pt x="3842" y="156"/>
                  </a:lnTo>
                  <a:cubicBezTo>
                    <a:pt x="3864" y="156"/>
                    <a:pt x="3879" y="151"/>
                    <a:pt x="3887" y="142"/>
                  </a:cubicBezTo>
                  <a:cubicBezTo>
                    <a:pt x="3894" y="134"/>
                    <a:pt x="3897" y="123"/>
                    <a:pt x="3897" y="109"/>
                  </a:cubicBezTo>
                  <a:cubicBezTo>
                    <a:pt x="3897" y="92"/>
                    <a:pt x="3892" y="79"/>
                    <a:pt x="3880" y="71"/>
                  </a:cubicBezTo>
                  <a:cubicBezTo>
                    <a:pt x="3873" y="67"/>
                    <a:pt x="3861" y="64"/>
                    <a:pt x="3844" y="64"/>
                  </a:cubicBezTo>
                  <a:lnTo>
                    <a:pt x="3803" y="64"/>
                  </a:lnTo>
                  <a:lnTo>
                    <a:pt x="3803" y="156"/>
                  </a:lnTo>
                  <a:close/>
                  <a:moveTo>
                    <a:pt x="3732" y="341"/>
                  </a:moveTo>
                  <a:lnTo>
                    <a:pt x="3732" y="8"/>
                  </a:lnTo>
                  <a:lnTo>
                    <a:pt x="3860" y="8"/>
                  </a:lnTo>
                  <a:cubicBezTo>
                    <a:pt x="3893" y="8"/>
                    <a:pt x="3919" y="15"/>
                    <a:pt x="3937" y="30"/>
                  </a:cubicBezTo>
                  <a:cubicBezTo>
                    <a:pt x="3958" y="46"/>
                    <a:pt x="3969" y="70"/>
                    <a:pt x="3969" y="101"/>
                  </a:cubicBezTo>
                  <a:cubicBezTo>
                    <a:pt x="3969" y="126"/>
                    <a:pt x="3962" y="147"/>
                    <a:pt x="3947" y="164"/>
                  </a:cubicBezTo>
                  <a:cubicBezTo>
                    <a:pt x="3940" y="172"/>
                    <a:pt x="3932" y="178"/>
                    <a:pt x="3921" y="183"/>
                  </a:cubicBezTo>
                  <a:cubicBezTo>
                    <a:pt x="3935" y="187"/>
                    <a:pt x="3945" y="196"/>
                    <a:pt x="3953" y="209"/>
                  </a:cubicBezTo>
                  <a:cubicBezTo>
                    <a:pt x="3957" y="216"/>
                    <a:pt x="3961" y="228"/>
                    <a:pt x="3963" y="243"/>
                  </a:cubicBezTo>
                  <a:cubicBezTo>
                    <a:pt x="3964" y="249"/>
                    <a:pt x="3966" y="265"/>
                    <a:pt x="3967" y="293"/>
                  </a:cubicBezTo>
                  <a:cubicBezTo>
                    <a:pt x="3969" y="311"/>
                    <a:pt x="3971" y="322"/>
                    <a:pt x="3973" y="328"/>
                  </a:cubicBezTo>
                  <a:cubicBezTo>
                    <a:pt x="3974" y="332"/>
                    <a:pt x="3976" y="336"/>
                    <a:pt x="3979" y="341"/>
                  </a:cubicBezTo>
                  <a:lnTo>
                    <a:pt x="3905" y="341"/>
                  </a:lnTo>
                  <a:cubicBezTo>
                    <a:pt x="3903" y="335"/>
                    <a:pt x="3901" y="329"/>
                    <a:pt x="3900" y="322"/>
                  </a:cubicBezTo>
                  <a:cubicBezTo>
                    <a:pt x="3900" y="318"/>
                    <a:pt x="3899" y="303"/>
                    <a:pt x="3897" y="279"/>
                  </a:cubicBezTo>
                  <a:cubicBezTo>
                    <a:pt x="3895" y="256"/>
                    <a:pt x="3892" y="240"/>
                    <a:pt x="3888" y="233"/>
                  </a:cubicBezTo>
                  <a:cubicBezTo>
                    <a:pt x="3883" y="222"/>
                    <a:pt x="3876" y="215"/>
                    <a:pt x="3866" y="212"/>
                  </a:cubicBezTo>
                  <a:cubicBezTo>
                    <a:pt x="3861" y="211"/>
                    <a:pt x="3853" y="210"/>
                    <a:pt x="3844" y="210"/>
                  </a:cubicBezTo>
                  <a:lnTo>
                    <a:pt x="3803" y="210"/>
                  </a:lnTo>
                  <a:lnTo>
                    <a:pt x="3803" y="341"/>
                  </a:lnTo>
                  <a:lnTo>
                    <a:pt x="3732" y="341"/>
                  </a:lnTo>
                  <a:close/>
                  <a:moveTo>
                    <a:pt x="4103" y="284"/>
                  </a:moveTo>
                  <a:lnTo>
                    <a:pt x="4142" y="284"/>
                  </a:lnTo>
                  <a:cubicBezTo>
                    <a:pt x="4162" y="284"/>
                    <a:pt x="4176" y="280"/>
                    <a:pt x="4184" y="274"/>
                  </a:cubicBezTo>
                  <a:cubicBezTo>
                    <a:pt x="4195" y="265"/>
                    <a:pt x="4200" y="253"/>
                    <a:pt x="4200" y="238"/>
                  </a:cubicBezTo>
                  <a:cubicBezTo>
                    <a:pt x="4200" y="219"/>
                    <a:pt x="4193" y="206"/>
                    <a:pt x="4179" y="199"/>
                  </a:cubicBezTo>
                  <a:cubicBezTo>
                    <a:pt x="4171" y="194"/>
                    <a:pt x="4158" y="192"/>
                    <a:pt x="4139" y="192"/>
                  </a:cubicBezTo>
                  <a:lnTo>
                    <a:pt x="4103" y="192"/>
                  </a:lnTo>
                  <a:lnTo>
                    <a:pt x="4103" y="284"/>
                  </a:lnTo>
                  <a:close/>
                  <a:moveTo>
                    <a:pt x="4103" y="142"/>
                  </a:moveTo>
                  <a:lnTo>
                    <a:pt x="4135" y="142"/>
                  </a:lnTo>
                  <a:cubicBezTo>
                    <a:pt x="4153" y="142"/>
                    <a:pt x="4165" y="140"/>
                    <a:pt x="4173" y="134"/>
                  </a:cubicBezTo>
                  <a:cubicBezTo>
                    <a:pt x="4183" y="127"/>
                    <a:pt x="4188" y="116"/>
                    <a:pt x="4188" y="102"/>
                  </a:cubicBezTo>
                  <a:cubicBezTo>
                    <a:pt x="4188" y="87"/>
                    <a:pt x="4182" y="76"/>
                    <a:pt x="4170" y="70"/>
                  </a:cubicBezTo>
                  <a:cubicBezTo>
                    <a:pt x="4163" y="66"/>
                    <a:pt x="4152" y="64"/>
                    <a:pt x="4135" y="64"/>
                  </a:cubicBezTo>
                  <a:lnTo>
                    <a:pt x="4103" y="64"/>
                  </a:lnTo>
                  <a:lnTo>
                    <a:pt x="4103" y="142"/>
                  </a:lnTo>
                  <a:close/>
                  <a:moveTo>
                    <a:pt x="4032" y="341"/>
                  </a:moveTo>
                  <a:lnTo>
                    <a:pt x="4032" y="8"/>
                  </a:lnTo>
                  <a:lnTo>
                    <a:pt x="4151" y="8"/>
                  </a:lnTo>
                  <a:cubicBezTo>
                    <a:pt x="4174" y="8"/>
                    <a:pt x="4193" y="10"/>
                    <a:pt x="4205" y="14"/>
                  </a:cubicBezTo>
                  <a:cubicBezTo>
                    <a:pt x="4224" y="21"/>
                    <a:pt x="4238" y="31"/>
                    <a:pt x="4247" y="46"/>
                  </a:cubicBezTo>
                  <a:cubicBezTo>
                    <a:pt x="4255" y="59"/>
                    <a:pt x="4259" y="73"/>
                    <a:pt x="4259" y="89"/>
                  </a:cubicBezTo>
                  <a:cubicBezTo>
                    <a:pt x="4259" y="122"/>
                    <a:pt x="4243" y="145"/>
                    <a:pt x="4211" y="160"/>
                  </a:cubicBezTo>
                  <a:cubicBezTo>
                    <a:pt x="4251" y="174"/>
                    <a:pt x="4272" y="201"/>
                    <a:pt x="4272" y="243"/>
                  </a:cubicBezTo>
                  <a:cubicBezTo>
                    <a:pt x="4272" y="279"/>
                    <a:pt x="4258" y="306"/>
                    <a:pt x="4231" y="324"/>
                  </a:cubicBezTo>
                  <a:cubicBezTo>
                    <a:pt x="4214" y="335"/>
                    <a:pt x="4191" y="341"/>
                    <a:pt x="4162" y="341"/>
                  </a:cubicBezTo>
                  <a:lnTo>
                    <a:pt x="4032" y="341"/>
                  </a:lnTo>
                  <a:close/>
                  <a:moveTo>
                    <a:pt x="4323" y="341"/>
                  </a:moveTo>
                  <a:lnTo>
                    <a:pt x="4323" y="8"/>
                  </a:lnTo>
                  <a:lnTo>
                    <a:pt x="4395" y="8"/>
                  </a:lnTo>
                  <a:lnTo>
                    <a:pt x="4395" y="341"/>
                  </a:lnTo>
                  <a:lnTo>
                    <a:pt x="4323" y="341"/>
                  </a:lnTo>
                  <a:close/>
                  <a:moveTo>
                    <a:pt x="4460" y="341"/>
                  </a:moveTo>
                  <a:lnTo>
                    <a:pt x="4460" y="8"/>
                  </a:lnTo>
                  <a:lnTo>
                    <a:pt x="4532" y="8"/>
                  </a:lnTo>
                  <a:lnTo>
                    <a:pt x="4637" y="222"/>
                  </a:lnTo>
                  <a:lnTo>
                    <a:pt x="4637" y="8"/>
                  </a:lnTo>
                  <a:lnTo>
                    <a:pt x="4705" y="8"/>
                  </a:lnTo>
                  <a:lnTo>
                    <a:pt x="4705" y="341"/>
                  </a:lnTo>
                  <a:lnTo>
                    <a:pt x="4634" y="341"/>
                  </a:lnTo>
                  <a:lnTo>
                    <a:pt x="4528" y="127"/>
                  </a:lnTo>
                  <a:lnTo>
                    <a:pt x="4528" y="341"/>
                  </a:lnTo>
                  <a:lnTo>
                    <a:pt x="4460" y="341"/>
                  </a:lnTo>
                  <a:close/>
                  <a:moveTo>
                    <a:pt x="4842" y="280"/>
                  </a:moveTo>
                  <a:lnTo>
                    <a:pt x="4874" y="280"/>
                  </a:lnTo>
                  <a:cubicBezTo>
                    <a:pt x="4899" y="280"/>
                    <a:pt x="4918" y="274"/>
                    <a:pt x="4929" y="262"/>
                  </a:cubicBezTo>
                  <a:cubicBezTo>
                    <a:pt x="4947" y="243"/>
                    <a:pt x="4956" y="213"/>
                    <a:pt x="4956" y="173"/>
                  </a:cubicBezTo>
                  <a:cubicBezTo>
                    <a:pt x="4956" y="139"/>
                    <a:pt x="4948" y="113"/>
                    <a:pt x="4933" y="94"/>
                  </a:cubicBezTo>
                  <a:cubicBezTo>
                    <a:pt x="4920" y="77"/>
                    <a:pt x="4900" y="69"/>
                    <a:pt x="4872" y="69"/>
                  </a:cubicBezTo>
                  <a:lnTo>
                    <a:pt x="4842" y="69"/>
                  </a:lnTo>
                  <a:lnTo>
                    <a:pt x="4842" y="280"/>
                  </a:lnTo>
                  <a:close/>
                  <a:moveTo>
                    <a:pt x="4770" y="341"/>
                  </a:moveTo>
                  <a:lnTo>
                    <a:pt x="4770" y="8"/>
                  </a:lnTo>
                  <a:lnTo>
                    <a:pt x="4873" y="8"/>
                  </a:lnTo>
                  <a:cubicBezTo>
                    <a:pt x="4918" y="8"/>
                    <a:pt x="4954" y="20"/>
                    <a:pt x="4980" y="44"/>
                  </a:cubicBezTo>
                  <a:cubicBezTo>
                    <a:pt x="5011" y="73"/>
                    <a:pt x="5027" y="116"/>
                    <a:pt x="5027" y="174"/>
                  </a:cubicBezTo>
                  <a:cubicBezTo>
                    <a:pt x="5027" y="229"/>
                    <a:pt x="5012" y="272"/>
                    <a:pt x="4982" y="302"/>
                  </a:cubicBezTo>
                  <a:cubicBezTo>
                    <a:pt x="4966" y="319"/>
                    <a:pt x="4947" y="330"/>
                    <a:pt x="4926" y="335"/>
                  </a:cubicBezTo>
                  <a:cubicBezTo>
                    <a:pt x="4911" y="339"/>
                    <a:pt x="4893" y="341"/>
                    <a:pt x="4873" y="341"/>
                  </a:cubicBezTo>
                  <a:lnTo>
                    <a:pt x="4770" y="341"/>
                  </a:lnTo>
                  <a:close/>
                  <a:moveTo>
                    <a:pt x="5078" y="341"/>
                  </a:moveTo>
                  <a:lnTo>
                    <a:pt x="5078" y="8"/>
                  </a:lnTo>
                  <a:lnTo>
                    <a:pt x="5291" y="8"/>
                  </a:lnTo>
                  <a:lnTo>
                    <a:pt x="5291" y="69"/>
                  </a:lnTo>
                  <a:lnTo>
                    <a:pt x="5150" y="69"/>
                  </a:lnTo>
                  <a:lnTo>
                    <a:pt x="5150" y="140"/>
                  </a:lnTo>
                  <a:lnTo>
                    <a:pt x="5278" y="140"/>
                  </a:lnTo>
                  <a:lnTo>
                    <a:pt x="5278" y="198"/>
                  </a:lnTo>
                  <a:lnTo>
                    <a:pt x="5150" y="198"/>
                  </a:lnTo>
                  <a:lnTo>
                    <a:pt x="5150" y="280"/>
                  </a:lnTo>
                  <a:lnTo>
                    <a:pt x="5294" y="280"/>
                  </a:lnTo>
                  <a:lnTo>
                    <a:pt x="5294" y="341"/>
                  </a:lnTo>
                  <a:lnTo>
                    <a:pt x="5078" y="341"/>
                  </a:lnTo>
                  <a:close/>
                  <a:moveTo>
                    <a:pt x="5410" y="341"/>
                  </a:moveTo>
                  <a:lnTo>
                    <a:pt x="5410" y="69"/>
                  </a:lnTo>
                  <a:lnTo>
                    <a:pt x="5329" y="69"/>
                  </a:lnTo>
                  <a:lnTo>
                    <a:pt x="5329" y="8"/>
                  </a:lnTo>
                  <a:lnTo>
                    <a:pt x="5563" y="8"/>
                  </a:lnTo>
                  <a:lnTo>
                    <a:pt x="5563" y="69"/>
                  </a:lnTo>
                  <a:lnTo>
                    <a:pt x="5481" y="69"/>
                  </a:lnTo>
                  <a:lnTo>
                    <a:pt x="5481" y="341"/>
                  </a:lnTo>
                  <a:lnTo>
                    <a:pt x="5410" y="341"/>
                  </a:lnTo>
                  <a:close/>
                  <a:moveTo>
                    <a:pt x="5644" y="269"/>
                  </a:moveTo>
                  <a:lnTo>
                    <a:pt x="5644" y="341"/>
                  </a:lnTo>
                  <a:lnTo>
                    <a:pt x="5571" y="341"/>
                  </a:lnTo>
                  <a:lnTo>
                    <a:pt x="5571" y="269"/>
                  </a:lnTo>
                  <a:lnTo>
                    <a:pt x="5644" y="269"/>
                  </a:lnTo>
                  <a:close/>
                </a:path>
              </a:pathLst>
            </a:custGeom>
            <a:solidFill>
              <a:srgbClr val="E20074"/>
            </a:solidFill>
            <a:ln w="9525">
              <a:noFill/>
              <a:round/>
              <a:headEnd/>
              <a:tailEnd/>
            </a:ln>
          </p:spPr>
          <p:txBody>
            <a:bodyPr/>
            <a:lstStyle/>
            <a:p>
              <a:pPr fontAlgn="auto">
                <a:lnSpc>
                  <a:spcPct val="100000"/>
                </a:lnSpc>
                <a:spcBef>
                  <a:spcPts val="0"/>
                </a:spcBef>
                <a:spcAft>
                  <a:spcPts val="0"/>
                </a:spcAft>
                <a:buClrTx/>
                <a:buSzTx/>
                <a:buFontTx/>
                <a:buNone/>
                <a:defRPr/>
              </a:pPr>
              <a:endParaRPr lang="de-DE">
                <a:latin typeface="+mn-lt"/>
              </a:endParaRPr>
            </a:p>
          </p:txBody>
        </p:sp>
        <p:sp>
          <p:nvSpPr>
            <p:cNvPr id="34" name="Freeform 5"/>
            <p:cNvSpPr>
              <a:spLocks noChangeAspect="1" noEditPoints="1"/>
            </p:cNvSpPr>
            <p:nvPr userDrawn="1"/>
          </p:nvSpPr>
          <p:spPr bwMode="black">
            <a:xfrm>
              <a:off x="321317" y="6153149"/>
              <a:ext cx="760793" cy="371475"/>
            </a:xfrm>
            <a:custGeom>
              <a:avLst/>
              <a:gdLst/>
              <a:ahLst/>
              <a:cxnLst>
                <a:cxn ang="0">
                  <a:pos x="1" y="604"/>
                </a:cxn>
                <a:cxn ang="0">
                  <a:pos x="274" y="604"/>
                </a:cxn>
                <a:cxn ang="0">
                  <a:pos x="274" y="871"/>
                </a:cxn>
                <a:cxn ang="0">
                  <a:pos x="1" y="871"/>
                </a:cxn>
                <a:cxn ang="0">
                  <a:pos x="1" y="604"/>
                </a:cxn>
                <a:cxn ang="0">
                  <a:pos x="650" y="1032"/>
                </a:cxn>
                <a:cxn ang="0">
                  <a:pos x="688" y="1197"/>
                </a:cxn>
                <a:cxn ang="0">
                  <a:pos x="797" y="1237"/>
                </a:cxn>
                <a:cxn ang="0">
                  <a:pos x="875" y="1238"/>
                </a:cxn>
                <a:cxn ang="0">
                  <a:pos x="875" y="1313"/>
                </a:cxn>
                <a:cxn ang="0">
                  <a:pos x="219" y="1313"/>
                </a:cxn>
                <a:cxn ang="0">
                  <a:pos x="219" y="1238"/>
                </a:cxn>
                <a:cxn ang="0">
                  <a:pos x="335" y="1231"/>
                </a:cxn>
                <a:cxn ang="0">
                  <a:pos x="431" y="1144"/>
                </a:cxn>
                <a:cxn ang="0">
                  <a:pos x="442" y="1032"/>
                </a:cxn>
                <a:cxn ang="0">
                  <a:pos x="442" y="63"/>
                </a:cxn>
                <a:cxn ang="0">
                  <a:pos x="180" y="171"/>
                </a:cxn>
                <a:cxn ang="0">
                  <a:pos x="71" y="475"/>
                </a:cxn>
                <a:cxn ang="0">
                  <a:pos x="0" y="463"/>
                </a:cxn>
                <a:cxn ang="0">
                  <a:pos x="13" y="0"/>
                </a:cxn>
                <a:cxn ang="0">
                  <a:pos x="1081" y="0"/>
                </a:cxn>
                <a:cxn ang="0">
                  <a:pos x="1094" y="463"/>
                </a:cxn>
                <a:cxn ang="0">
                  <a:pos x="1023" y="475"/>
                </a:cxn>
                <a:cxn ang="0">
                  <a:pos x="913" y="171"/>
                </a:cxn>
                <a:cxn ang="0">
                  <a:pos x="650" y="63"/>
                </a:cxn>
                <a:cxn ang="0">
                  <a:pos x="650" y="1032"/>
                </a:cxn>
                <a:cxn ang="0">
                  <a:pos x="824" y="604"/>
                </a:cxn>
                <a:cxn ang="0">
                  <a:pos x="1096" y="604"/>
                </a:cxn>
                <a:cxn ang="0">
                  <a:pos x="1096" y="871"/>
                </a:cxn>
                <a:cxn ang="0">
                  <a:pos x="824" y="871"/>
                </a:cxn>
                <a:cxn ang="0">
                  <a:pos x="824" y="604"/>
                </a:cxn>
                <a:cxn ang="0">
                  <a:pos x="1641" y="604"/>
                </a:cxn>
                <a:cxn ang="0">
                  <a:pos x="1914" y="604"/>
                </a:cxn>
                <a:cxn ang="0">
                  <a:pos x="1914" y="871"/>
                </a:cxn>
                <a:cxn ang="0">
                  <a:pos x="1641" y="871"/>
                </a:cxn>
                <a:cxn ang="0">
                  <a:pos x="1641" y="604"/>
                </a:cxn>
                <a:cxn ang="0">
                  <a:pos x="2459" y="604"/>
                </a:cxn>
                <a:cxn ang="0">
                  <a:pos x="2731" y="604"/>
                </a:cxn>
                <a:cxn ang="0">
                  <a:pos x="2731" y="871"/>
                </a:cxn>
                <a:cxn ang="0">
                  <a:pos x="2459" y="871"/>
                </a:cxn>
                <a:cxn ang="0">
                  <a:pos x="2459" y="604"/>
                </a:cxn>
              </a:cxnLst>
              <a:rect l="0" t="0" r="r" b="b"/>
              <a:pathLst>
                <a:path w="2731" h="1313">
                  <a:moveTo>
                    <a:pt x="1" y="604"/>
                  </a:moveTo>
                  <a:lnTo>
                    <a:pt x="274" y="604"/>
                  </a:lnTo>
                  <a:lnTo>
                    <a:pt x="274" y="871"/>
                  </a:lnTo>
                  <a:lnTo>
                    <a:pt x="1" y="871"/>
                  </a:lnTo>
                  <a:lnTo>
                    <a:pt x="1" y="604"/>
                  </a:lnTo>
                  <a:close/>
                  <a:moveTo>
                    <a:pt x="650" y="1032"/>
                  </a:moveTo>
                  <a:cubicBezTo>
                    <a:pt x="650" y="1117"/>
                    <a:pt x="663" y="1171"/>
                    <a:pt x="688" y="1197"/>
                  </a:cubicBezTo>
                  <a:cubicBezTo>
                    <a:pt x="710" y="1218"/>
                    <a:pt x="746" y="1232"/>
                    <a:pt x="797" y="1237"/>
                  </a:cubicBezTo>
                  <a:cubicBezTo>
                    <a:pt x="813" y="1238"/>
                    <a:pt x="838" y="1238"/>
                    <a:pt x="875" y="1238"/>
                  </a:cubicBezTo>
                  <a:lnTo>
                    <a:pt x="875" y="1313"/>
                  </a:lnTo>
                  <a:lnTo>
                    <a:pt x="219" y="1313"/>
                  </a:lnTo>
                  <a:lnTo>
                    <a:pt x="219" y="1238"/>
                  </a:lnTo>
                  <a:cubicBezTo>
                    <a:pt x="271" y="1238"/>
                    <a:pt x="310" y="1236"/>
                    <a:pt x="335" y="1231"/>
                  </a:cubicBezTo>
                  <a:cubicBezTo>
                    <a:pt x="386" y="1221"/>
                    <a:pt x="418" y="1192"/>
                    <a:pt x="431" y="1144"/>
                  </a:cubicBezTo>
                  <a:cubicBezTo>
                    <a:pt x="438" y="1119"/>
                    <a:pt x="442" y="1082"/>
                    <a:pt x="442" y="1032"/>
                  </a:cubicBezTo>
                  <a:lnTo>
                    <a:pt x="442" y="63"/>
                  </a:lnTo>
                  <a:cubicBezTo>
                    <a:pt x="330" y="66"/>
                    <a:pt x="243" y="102"/>
                    <a:pt x="180" y="171"/>
                  </a:cubicBezTo>
                  <a:cubicBezTo>
                    <a:pt x="121" y="238"/>
                    <a:pt x="84" y="339"/>
                    <a:pt x="71" y="475"/>
                  </a:cubicBezTo>
                  <a:lnTo>
                    <a:pt x="0" y="463"/>
                  </a:lnTo>
                  <a:lnTo>
                    <a:pt x="13" y="0"/>
                  </a:lnTo>
                  <a:lnTo>
                    <a:pt x="1081" y="0"/>
                  </a:lnTo>
                  <a:lnTo>
                    <a:pt x="1094" y="463"/>
                  </a:lnTo>
                  <a:lnTo>
                    <a:pt x="1023" y="475"/>
                  </a:lnTo>
                  <a:cubicBezTo>
                    <a:pt x="1010" y="339"/>
                    <a:pt x="973" y="238"/>
                    <a:pt x="913" y="171"/>
                  </a:cubicBezTo>
                  <a:cubicBezTo>
                    <a:pt x="850" y="102"/>
                    <a:pt x="762" y="66"/>
                    <a:pt x="650" y="63"/>
                  </a:cubicBezTo>
                  <a:lnTo>
                    <a:pt x="650" y="1032"/>
                  </a:lnTo>
                  <a:close/>
                  <a:moveTo>
                    <a:pt x="824" y="604"/>
                  </a:moveTo>
                  <a:lnTo>
                    <a:pt x="1096" y="604"/>
                  </a:lnTo>
                  <a:lnTo>
                    <a:pt x="1096" y="871"/>
                  </a:lnTo>
                  <a:lnTo>
                    <a:pt x="824" y="871"/>
                  </a:lnTo>
                  <a:lnTo>
                    <a:pt x="824" y="604"/>
                  </a:lnTo>
                  <a:close/>
                  <a:moveTo>
                    <a:pt x="1641" y="604"/>
                  </a:moveTo>
                  <a:lnTo>
                    <a:pt x="1914" y="604"/>
                  </a:lnTo>
                  <a:lnTo>
                    <a:pt x="1914" y="871"/>
                  </a:lnTo>
                  <a:lnTo>
                    <a:pt x="1641" y="871"/>
                  </a:lnTo>
                  <a:lnTo>
                    <a:pt x="1641" y="604"/>
                  </a:lnTo>
                  <a:close/>
                  <a:moveTo>
                    <a:pt x="2459" y="604"/>
                  </a:moveTo>
                  <a:lnTo>
                    <a:pt x="2731" y="604"/>
                  </a:lnTo>
                  <a:lnTo>
                    <a:pt x="2731" y="871"/>
                  </a:lnTo>
                  <a:lnTo>
                    <a:pt x="2459" y="871"/>
                  </a:lnTo>
                  <a:lnTo>
                    <a:pt x="2459" y="604"/>
                  </a:lnTo>
                  <a:close/>
                </a:path>
              </a:pathLst>
            </a:custGeom>
            <a:solidFill>
              <a:srgbClr val="E20074"/>
            </a:solidFill>
            <a:ln w="9525">
              <a:noFill/>
              <a:round/>
              <a:headEnd/>
              <a:tailEnd/>
            </a:ln>
          </p:spPr>
          <p:txBody>
            <a:bodyPr/>
            <a:lstStyle/>
            <a:p>
              <a:pPr fontAlgn="auto">
                <a:lnSpc>
                  <a:spcPct val="100000"/>
                </a:lnSpc>
                <a:spcBef>
                  <a:spcPts val="0"/>
                </a:spcBef>
                <a:spcAft>
                  <a:spcPts val="0"/>
                </a:spcAft>
                <a:buClrTx/>
                <a:buSzTx/>
                <a:buFontTx/>
                <a:buNone/>
                <a:defRPr/>
              </a:pPr>
              <a:endParaRPr lang="de-DE">
                <a:latin typeface="+mn-lt"/>
              </a:endParaRPr>
            </a:p>
          </p:txBody>
        </p:sp>
      </p:grpSp>
    </p:spTree>
    <p:extLst>
      <p:ext uri="{BB962C8B-B14F-4D97-AF65-F5344CB8AC3E}">
        <p14:creationId xmlns:p14="http://schemas.microsoft.com/office/powerpoint/2010/main" val="159456240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bwMode="gray">
          <a:xfrm>
            <a:off x="477838" y="1012825"/>
            <a:ext cx="6113462" cy="4586288"/>
          </a:xfrm>
          <a:prstGeom prst="rect">
            <a:avLst/>
          </a:prstGeom>
          <a:noFill/>
          <a:ln w="3175">
            <a:solidFill>
              <a:schemeClr val="tx1"/>
            </a:solidFill>
          </a:ln>
        </p:spPr>
        <p:txBody>
          <a:bodyPr vert="horz" lIns="99048" tIns="49524" rIns="99048" bIns="49524" rtlCol="0" anchor="ctr"/>
          <a:lstStyle/>
          <a:p>
            <a:pPr lvl="0"/>
            <a:endParaRPr lang="de-DE" noProof="0"/>
          </a:p>
        </p:txBody>
      </p:sp>
      <p:sp>
        <p:nvSpPr>
          <p:cNvPr id="5" name="Notizenplatzhalter 4"/>
          <p:cNvSpPr>
            <a:spLocks noGrp="1"/>
          </p:cNvSpPr>
          <p:nvPr>
            <p:ph type="body" sz="quarter" idx="3"/>
          </p:nvPr>
        </p:nvSpPr>
        <p:spPr bwMode="gray">
          <a:xfrm>
            <a:off x="482600" y="5765800"/>
            <a:ext cx="6127750" cy="3743325"/>
          </a:xfrm>
          <a:prstGeom prst="rect">
            <a:avLst/>
          </a:prstGeom>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Datumsplatzhalter 2"/>
          <p:cNvSpPr>
            <a:spLocks noGrp="1"/>
          </p:cNvSpPr>
          <p:nvPr>
            <p:ph type="dt" sz="quarter" idx="1"/>
          </p:nvPr>
        </p:nvSpPr>
        <p:spPr bwMode="gray">
          <a:xfrm>
            <a:off x="5070475" y="9647238"/>
            <a:ext cx="1150938" cy="288925"/>
          </a:xfrm>
          <a:prstGeom prst="rect">
            <a:avLst/>
          </a:prstGeom>
        </p:spPr>
        <p:txBody>
          <a:bodyPr vert="horz" wrap="square" lIns="0" tIns="0" rIns="0" bIns="0" numCol="1" anchor="ctr" anchorCtr="0" compatLnSpc="1">
            <a:prstTxWarp prst="textNoShape">
              <a:avLst/>
            </a:prstTxWarp>
          </a:bodyPr>
          <a:lstStyle>
            <a:lvl1pPr algn="ctr">
              <a:lnSpc>
                <a:spcPct val="100000"/>
              </a:lnSpc>
              <a:spcBef>
                <a:spcPct val="0"/>
              </a:spcBef>
              <a:buClrTx/>
              <a:buSzTx/>
              <a:buFontTx/>
              <a:buNone/>
              <a:defRPr sz="1200">
                <a:latin typeface="Tele-GroteskNor" pitchFamily="2" charset="0"/>
              </a:defRPr>
            </a:lvl1pPr>
          </a:lstStyle>
          <a:p>
            <a:fld id="{D8F93F7F-962B-4F21-9AE5-E20B46B04728}" type="datetimeFigureOut">
              <a:rPr lang="de-DE"/>
              <a:pPr/>
              <a:t>16.07.2020</a:t>
            </a:fld>
            <a:endParaRPr lang="de-DE"/>
          </a:p>
        </p:txBody>
      </p:sp>
      <p:sp>
        <p:nvSpPr>
          <p:cNvPr id="9" name="Fußzeilenplatzhalter 3"/>
          <p:cNvSpPr>
            <a:spLocks noGrp="1"/>
          </p:cNvSpPr>
          <p:nvPr>
            <p:ph type="ftr" sz="quarter" idx="4"/>
          </p:nvPr>
        </p:nvSpPr>
        <p:spPr bwMode="gray">
          <a:xfrm>
            <a:off x="492125" y="9647238"/>
            <a:ext cx="4679950" cy="288925"/>
          </a:xfrm>
          <a:prstGeom prst="rect">
            <a:avLst/>
          </a:prstGeom>
        </p:spPr>
        <p:txBody>
          <a:bodyPr vert="horz" wrap="square" lIns="0" tIns="0" rIns="0" bIns="0" numCol="1" anchor="ctr" anchorCtr="0" compatLnSpc="1">
            <a:prstTxWarp prst="textNoShape">
              <a:avLst/>
            </a:prstTxWarp>
          </a:bodyPr>
          <a:lstStyle>
            <a:lvl1pPr>
              <a:lnSpc>
                <a:spcPct val="100000"/>
              </a:lnSpc>
              <a:spcBef>
                <a:spcPct val="0"/>
              </a:spcBef>
              <a:buClrTx/>
              <a:buSzTx/>
              <a:buFontTx/>
              <a:buNone/>
              <a:defRPr sz="1200">
                <a:latin typeface="Tele-GroteskNor" pitchFamily="2" charset="0"/>
              </a:defRPr>
            </a:lvl1pPr>
          </a:lstStyle>
          <a:p>
            <a:r>
              <a:rPr lang="de-DE"/>
              <a:t>– Streng vertraulich, Vertraulich, Intern – Autor / Thema der Präsentation</a:t>
            </a:r>
          </a:p>
        </p:txBody>
      </p:sp>
      <p:sp>
        <p:nvSpPr>
          <p:cNvPr id="10" name="Foliennummernplatzhalter 4"/>
          <p:cNvSpPr>
            <a:spLocks noGrp="1"/>
          </p:cNvSpPr>
          <p:nvPr>
            <p:ph type="sldNum" sz="quarter" idx="5"/>
          </p:nvPr>
        </p:nvSpPr>
        <p:spPr bwMode="gray">
          <a:xfrm>
            <a:off x="6364288" y="9647238"/>
            <a:ext cx="490537" cy="288925"/>
          </a:xfrm>
          <a:prstGeom prst="rect">
            <a:avLst/>
          </a:prstGeom>
        </p:spPr>
        <p:txBody>
          <a:bodyPr vert="horz" lIns="0" tIns="0" rIns="0" bIns="0" rtlCol="0" anchor="ctr" anchorCtr="0"/>
          <a:lstStyle>
            <a:lvl1pPr algn="l" fontAlgn="auto">
              <a:lnSpc>
                <a:spcPct val="100000"/>
              </a:lnSpc>
              <a:spcBef>
                <a:spcPts val="0"/>
              </a:spcBef>
              <a:spcAft>
                <a:spcPts val="0"/>
              </a:spcAft>
              <a:buClrTx/>
              <a:buSzTx/>
              <a:buFontTx/>
              <a:buNone/>
              <a:defRPr sz="1200" smtClean="0">
                <a:solidFill>
                  <a:schemeClr val="tx1"/>
                </a:solidFill>
                <a:latin typeface="+mn-lt"/>
              </a:defRPr>
            </a:lvl1pPr>
          </a:lstStyle>
          <a:p>
            <a:pPr>
              <a:defRPr/>
            </a:pPr>
            <a:fld id="{35FB5E73-64F8-4318-A630-D2C50FB79A4B}" type="slidenum">
              <a:rPr lang="de-DE"/>
              <a:pPr>
                <a:defRPr/>
              </a:pPr>
              <a:t>‹Nr.›</a:t>
            </a:fld>
            <a:endParaRPr lang="de-DE" dirty="0"/>
          </a:p>
        </p:txBody>
      </p:sp>
      <p:grpSp>
        <p:nvGrpSpPr>
          <p:cNvPr id="26631" name="Gruppieren 37"/>
          <p:cNvGrpSpPr>
            <a:grpSpLocks noChangeAspect="1"/>
          </p:cNvGrpSpPr>
          <p:nvPr/>
        </p:nvGrpSpPr>
        <p:grpSpPr bwMode="black">
          <a:xfrm>
            <a:off x="490538" y="169863"/>
            <a:ext cx="6118225" cy="266700"/>
            <a:chOff x="321317" y="6153149"/>
            <a:chExt cx="8498833" cy="371475"/>
          </a:xfrm>
        </p:grpSpPr>
        <p:sp>
          <p:nvSpPr>
            <p:cNvPr id="39" name="Freeform 9"/>
            <p:cNvSpPr>
              <a:spLocks noChangeAspect="1" noEditPoints="1"/>
            </p:cNvSpPr>
            <p:nvPr userDrawn="1"/>
          </p:nvSpPr>
          <p:spPr bwMode="black">
            <a:xfrm>
              <a:off x="7307384" y="6310141"/>
              <a:ext cx="1512766" cy="121615"/>
            </a:xfrm>
            <a:custGeom>
              <a:avLst/>
              <a:gdLst/>
              <a:ahLst/>
              <a:cxnLst>
                <a:cxn ang="0">
                  <a:pos x="72" y="69"/>
                </a:cxn>
                <a:cxn ang="0">
                  <a:pos x="72" y="280"/>
                </a:cxn>
                <a:cxn ang="0">
                  <a:pos x="383" y="156"/>
                </a:cxn>
                <a:cxn ang="0">
                  <a:pos x="344" y="64"/>
                </a:cxn>
                <a:cxn ang="0">
                  <a:pos x="478" y="30"/>
                </a:cxn>
                <a:cxn ang="0">
                  <a:pos x="504" y="243"/>
                </a:cxn>
                <a:cxn ang="0">
                  <a:pos x="441" y="322"/>
                </a:cxn>
                <a:cxn ang="0">
                  <a:pos x="344" y="210"/>
                </a:cxn>
                <a:cxn ang="0">
                  <a:pos x="645" y="8"/>
                </a:cxn>
                <a:cxn ang="0">
                  <a:pos x="818" y="341"/>
                </a:cxn>
                <a:cxn ang="0">
                  <a:pos x="890" y="140"/>
                </a:cxn>
                <a:cxn ang="0">
                  <a:pos x="1034" y="280"/>
                </a:cxn>
                <a:cxn ang="0">
                  <a:pos x="1243" y="274"/>
                </a:cxn>
                <a:cxn ang="0">
                  <a:pos x="1162" y="284"/>
                </a:cxn>
                <a:cxn ang="0">
                  <a:pos x="1228" y="70"/>
                </a:cxn>
                <a:cxn ang="0">
                  <a:pos x="1091" y="8"/>
                </a:cxn>
                <a:cxn ang="0">
                  <a:pos x="1269" y="160"/>
                </a:cxn>
                <a:cxn ang="0">
                  <a:pos x="1382" y="341"/>
                </a:cxn>
                <a:cxn ang="0">
                  <a:pos x="1454" y="140"/>
                </a:cxn>
                <a:cxn ang="0">
                  <a:pos x="1598" y="280"/>
                </a:cxn>
                <a:cxn ang="0">
                  <a:pos x="1727" y="8"/>
                </a:cxn>
                <a:cxn ang="0">
                  <a:pos x="1828" y="341"/>
                </a:cxn>
                <a:cxn ang="0">
                  <a:pos x="2030" y="325"/>
                </a:cxn>
                <a:cxn ang="0">
                  <a:pos x="1980" y="367"/>
                </a:cxn>
                <a:cxn ang="0">
                  <a:pos x="2153" y="8"/>
                </a:cxn>
                <a:cxn ang="0">
                  <a:pos x="2418" y="236"/>
                </a:cxn>
                <a:cxn ang="0">
                  <a:pos x="2341" y="114"/>
                </a:cxn>
                <a:cxn ang="0">
                  <a:pos x="2698" y="212"/>
                </a:cxn>
                <a:cxn ang="0">
                  <a:pos x="2808" y="341"/>
                </a:cxn>
                <a:cxn ang="0">
                  <a:pos x="2524" y="341"/>
                </a:cxn>
                <a:cxn ang="0">
                  <a:pos x="2941" y="292"/>
                </a:cxn>
                <a:cxn ang="0">
                  <a:pos x="2924" y="197"/>
                </a:cxn>
                <a:cxn ang="0">
                  <a:pos x="3026" y="43"/>
                </a:cxn>
                <a:cxn ang="0">
                  <a:pos x="2905" y="65"/>
                </a:cxn>
                <a:cxn ang="0">
                  <a:pos x="3058" y="246"/>
                </a:cxn>
                <a:cxn ang="0">
                  <a:pos x="3331" y="341"/>
                </a:cxn>
                <a:cxn ang="0">
                  <a:pos x="3350" y="8"/>
                </a:cxn>
                <a:cxn ang="0">
                  <a:pos x="3672" y="8"/>
                </a:cxn>
                <a:cxn ang="0">
                  <a:pos x="3659" y="198"/>
                </a:cxn>
                <a:cxn ang="0">
                  <a:pos x="3459" y="341"/>
                </a:cxn>
                <a:cxn ang="0">
                  <a:pos x="3880" y="71"/>
                </a:cxn>
                <a:cxn ang="0">
                  <a:pos x="3732" y="8"/>
                </a:cxn>
                <a:cxn ang="0">
                  <a:pos x="3921" y="183"/>
                </a:cxn>
                <a:cxn ang="0">
                  <a:pos x="3979" y="341"/>
                </a:cxn>
                <a:cxn ang="0">
                  <a:pos x="3866" y="212"/>
                </a:cxn>
                <a:cxn ang="0">
                  <a:pos x="4103" y="284"/>
                </a:cxn>
                <a:cxn ang="0">
                  <a:pos x="4139" y="192"/>
                </a:cxn>
                <a:cxn ang="0">
                  <a:pos x="4173" y="134"/>
                </a:cxn>
                <a:cxn ang="0">
                  <a:pos x="4103" y="142"/>
                </a:cxn>
                <a:cxn ang="0">
                  <a:pos x="4247" y="46"/>
                </a:cxn>
                <a:cxn ang="0">
                  <a:pos x="4162" y="341"/>
                </a:cxn>
                <a:cxn ang="0">
                  <a:pos x="4395" y="341"/>
                </a:cxn>
                <a:cxn ang="0">
                  <a:pos x="4637" y="222"/>
                </a:cxn>
                <a:cxn ang="0">
                  <a:pos x="4528" y="127"/>
                </a:cxn>
                <a:cxn ang="0">
                  <a:pos x="4929" y="262"/>
                </a:cxn>
                <a:cxn ang="0">
                  <a:pos x="4842" y="280"/>
                </a:cxn>
                <a:cxn ang="0">
                  <a:pos x="5027" y="174"/>
                </a:cxn>
                <a:cxn ang="0">
                  <a:pos x="5078" y="341"/>
                </a:cxn>
                <a:cxn ang="0">
                  <a:pos x="5150" y="140"/>
                </a:cxn>
                <a:cxn ang="0">
                  <a:pos x="5294" y="280"/>
                </a:cxn>
                <a:cxn ang="0">
                  <a:pos x="5329" y="69"/>
                </a:cxn>
                <a:cxn ang="0">
                  <a:pos x="5481" y="341"/>
                </a:cxn>
                <a:cxn ang="0">
                  <a:pos x="5571" y="269"/>
                </a:cxn>
              </a:cxnLst>
              <a:rect l="0" t="0" r="r" b="b"/>
              <a:pathLst>
                <a:path w="5644" h="419">
                  <a:moveTo>
                    <a:pt x="0" y="341"/>
                  </a:moveTo>
                  <a:lnTo>
                    <a:pt x="0" y="8"/>
                  </a:lnTo>
                  <a:lnTo>
                    <a:pt x="213" y="8"/>
                  </a:lnTo>
                  <a:lnTo>
                    <a:pt x="213" y="69"/>
                  </a:lnTo>
                  <a:lnTo>
                    <a:pt x="72" y="69"/>
                  </a:lnTo>
                  <a:lnTo>
                    <a:pt x="72" y="140"/>
                  </a:lnTo>
                  <a:lnTo>
                    <a:pt x="200" y="140"/>
                  </a:lnTo>
                  <a:lnTo>
                    <a:pt x="200" y="198"/>
                  </a:lnTo>
                  <a:lnTo>
                    <a:pt x="72" y="198"/>
                  </a:lnTo>
                  <a:lnTo>
                    <a:pt x="72" y="280"/>
                  </a:lnTo>
                  <a:lnTo>
                    <a:pt x="216" y="280"/>
                  </a:lnTo>
                  <a:lnTo>
                    <a:pt x="216" y="341"/>
                  </a:lnTo>
                  <a:lnTo>
                    <a:pt x="0" y="341"/>
                  </a:lnTo>
                  <a:close/>
                  <a:moveTo>
                    <a:pt x="344" y="156"/>
                  </a:moveTo>
                  <a:lnTo>
                    <a:pt x="383" y="156"/>
                  </a:lnTo>
                  <a:cubicBezTo>
                    <a:pt x="405" y="156"/>
                    <a:pt x="420" y="151"/>
                    <a:pt x="428" y="142"/>
                  </a:cubicBezTo>
                  <a:cubicBezTo>
                    <a:pt x="435" y="134"/>
                    <a:pt x="438" y="123"/>
                    <a:pt x="438" y="109"/>
                  </a:cubicBezTo>
                  <a:cubicBezTo>
                    <a:pt x="438" y="92"/>
                    <a:pt x="433" y="79"/>
                    <a:pt x="421" y="71"/>
                  </a:cubicBezTo>
                  <a:cubicBezTo>
                    <a:pt x="414" y="67"/>
                    <a:pt x="402" y="64"/>
                    <a:pt x="385" y="64"/>
                  </a:cubicBezTo>
                  <a:lnTo>
                    <a:pt x="344" y="64"/>
                  </a:lnTo>
                  <a:lnTo>
                    <a:pt x="344" y="156"/>
                  </a:lnTo>
                  <a:close/>
                  <a:moveTo>
                    <a:pt x="273" y="341"/>
                  </a:moveTo>
                  <a:lnTo>
                    <a:pt x="273" y="8"/>
                  </a:lnTo>
                  <a:lnTo>
                    <a:pt x="401" y="8"/>
                  </a:lnTo>
                  <a:cubicBezTo>
                    <a:pt x="434" y="8"/>
                    <a:pt x="460" y="15"/>
                    <a:pt x="478" y="30"/>
                  </a:cubicBezTo>
                  <a:cubicBezTo>
                    <a:pt x="500" y="46"/>
                    <a:pt x="510" y="70"/>
                    <a:pt x="510" y="101"/>
                  </a:cubicBezTo>
                  <a:cubicBezTo>
                    <a:pt x="510" y="126"/>
                    <a:pt x="503" y="147"/>
                    <a:pt x="488" y="164"/>
                  </a:cubicBezTo>
                  <a:cubicBezTo>
                    <a:pt x="481" y="172"/>
                    <a:pt x="473" y="178"/>
                    <a:pt x="462" y="183"/>
                  </a:cubicBezTo>
                  <a:cubicBezTo>
                    <a:pt x="476" y="187"/>
                    <a:pt x="486" y="196"/>
                    <a:pt x="494" y="209"/>
                  </a:cubicBezTo>
                  <a:cubicBezTo>
                    <a:pt x="498" y="216"/>
                    <a:pt x="502" y="228"/>
                    <a:pt x="504" y="243"/>
                  </a:cubicBezTo>
                  <a:cubicBezTo>
                    <a:pt x="505" y="249"/>
                    <a:pt x="507" y="265"/>
                    <a:pt x="508" y="293"/>
                  </a:cubicBezTo>
                  <a:cubicBezTo>
                    <a:pt x="510" y="311"/>
                    <a:pt x="512" y="322"/>
                    <a:pt x="514" y="328"/>
                  </a:cubicBezTo>
                  <a:cubicBezTo>
                    <a:pt x="515" y="332"/>
                    <a:pt x="517" y="336"/>
                    <a:pt x="520" y="341"/>
                  </a:cubicBezTo>
                  <a:lnTo>
                    <a:pt x="446" y="341"/>
                  </a:lnTo>
                  <a:cubicBezTo>
                    <a:pt x="444" y="335"/>
                    <a:pt x="442" y="329"/>
                    <a:pt x="441" y="322"/>
                  </a:cubicBezTo>
                  <a:cubicBezTo>
                    <a:pt x="441" y="318"/>
                    <a:pt x="440" y="303"/>
                    <a:pt x="438" y="279"/>
                  </a:cubicBezTo>
                  <a:cubicBezTo>
                    <a:pt x="436" y="256"/>
                    <a:pt x="433" y="240"/>
                    <a:pt x="429" y="233"/>
                  </a:cubicBezTo>
                  <a:cubicBezTo>
                    <a:pt x="424" y="222"/>
                    <a:pt x="417" y="215"/>
                    <a:pt x="407" y="212"/>
                  </a:cubicBezTo>
                  <a:cubicBezTo>
                    <a:pt x="402" y="211"/>
                    <a:pt x="394" y="210"/>
                    <a:pt x="385" y="210"/>
                  </a:cubicBezTo>
                  <a:lnTo>
                    <a:pt x="344" y="210"/>
                  </a:lnTo>
                  <a:lnTo>
                    <a:pt x="344" y="341"/>
                  </a:lnTo>
                  <a:lnTo>
                    <a:pt x="273" y="341"/>
                  </a:lnTo>
                  <a:close/>
                  <a:moveTo>
                    <a:pt x="573" y="341"/>
                  </a:moveTo>
                  <a:lnTo>
                    <a:pt x="573" y="8"/>
                  </a:lnTo>
                  <a:lnTo>
                    <a:pt x="645" y="8"/>
                  </a:lnTo>
                  <a:lnTo>
                    <a:pt x="645" y="279"/>
                  </a:lnTo>
                  <a:lnTo>
                    <a:pt x="775" y="279"/>
                  </a:lnTo>
                  <a:lnTo>
                    <a:pt x="775" y="341"/>
                  </a:lnTo>
                  <a:lnTo>
                    <a:pt x="573" y="341"/>
                  </a:lnTo>
                  <a:close/>
                  <a:moveTo>
                    <a:pt x="818" y="341"/>
                  </a:moveTo>
                  <a:lnTo>
                    <a:pt x="818" y="8"/>
                  </a:lnTo>
                  <a:lnTo>
                    <a:pt x="1031" y="8"/>
                  </a:lnTo>
                  <a:lnTo>
                    <a:pt x="1031" y="69"/>
                  </a:lnTo>
                  <a:lnTo>
                    <a:pt x="890" y="69"/>
                  </a:lnTo>
                  <a:lnTo>
                    <a:pt x="890" y="140"/>
                  </a:lnTo>
                  <a:lnTo>
                    <a:pt x="1018" y="140"/>
                  </a:lnTo>
                  <a:lnTo>
                    <a:pt x="1018" y="198"/>
                  </a:lnTo>
                  <a:lnTo>
                    <a:pt x="890" y="198"/>
                  </a:lnTo>
                  <a:lnTo>
                    <a:pt x="890" y="280"/>
                  </a:lnTo>
                  <a:lnTo>
                    <a:pt x="1034" y="280"/>
                  </a:lnTo>
                  <a:lnTo>
                    <a:pt x="1034" y="341"/>
                  </a:lnTo>
                  <a:lnTo>
                    <a:pt x="818" y="341"/>
                  </a:lnTo>
                  <a:close/>
                  <a:moveTo>
                    <a:pt x="1162" y="284"/>
                  </a:moveTo>
                  <a:lnTo>
                    <a:pt x="1201" y="284"/>
                  </a:lnTo>
                  <a:cubicBezTo>
                    <a:pt x="1221" y="284"/>
                    <a:pt x="1235" y="280"/>
                    <a:pt x="1243" y="274"/>
                  </a:cubicBezTo>
                  <a:cubicBezTo>
                    <a:pt x="1253" y="265"/>
                    <a:pt x="1259" y="253"/>
                    <a:pt x="1259" y="238"/>
                  </a:cubicBezTo>
                  <a:cubicBezTo>
                    <a:pt x="1259" y="219"/>
                    <a:pt x="1252" y="206"/>
                    <a:pt x="1238" y="199"/>
                  </a:cubicBezTo>
                  <a:cubicBezTo>
                    <a:pt x="1230" y="194"/>
                    <a:pt x="1216" y="192"/>
                    <a:pt x="1198" y="192"/>
                  </a:cubicBezTo>
                  <a:lnTo>
                    <a:pt x="1162" y="192"/>
                  </a:lnTo>
                  <a:lnTo>
                    <a:pt x="1162" y="284"/>
                  </a:lnTo>
                  <a:close/>
                  <a:moveTo>
                    <a:pt x="1162" y="142"/>
                  </a:moveTo>
                  <a:lnTo>
                    <a:pt x="1194" y="142"/>
                  </a:lnTo>
                  <a:cubicBezTo>
                    <a:pt x="1212" y="142"/>
                    <a:pt x="1224" y="140"/>
                    <a:pt x="1232" y="134"/>
                  </a:cubicBezTo>
                  <a:cubicBezTo>
                    <a:pt x="1242" y="127"/>
                    <a:pt x="1247" y="116"/>
                    <a:pt x="1247" y="102"/>
                  </a:cubicBezTo>
                  <a:cubicBezTo>
                    <a:pt x="1247" y="87"/>
                    <a:pt x="1241" y="76"/>
                    <a:pt x="1228" y="70"/>
                  </a:cubicBezTo>
                  <a:cubicBezTo>
                    <a:pt x="1222" y="66"/>
                    <a:pt x="1210" y="64"/>
                    <a:pt x="1194" y="64"/>
                  </a:cubicBezTo>
                  <a:lnTo>
                    <a:pt x="1162" y="64"/>
                  </a:lnTo>
                  <a:lnTo>
                    <a:pt x="1162" y="142"/>
                  </a:lnTo>
                  <a:close/>
                  <a:moveTo>
                    <a:pt x="1091" y="341"/>
                  </a:moveTo>
                  <a:lnTo>
                    <a:pt x="1091" y="8"/>
                  </a:lnTo>
                  <a:lnTo>
                    <a:pt x="1209" y="8"/>
                  </a:lnTo>
                  <a:cubicBezTo>
                    <a:pt x="1233" y="8"/>
                    <a:pt x="1251" y="10"/>
                    <a:pt x="1264" y="14"/>
                  </a:cubicBezTo>
                  <a:cubicBezTo>
                    <a:pt x="1283" y="21"/>
                    <a:pt x="1296" y="31"/>
                    <a:pt x="1305" y="46"/>
                  </a:cubicBezTo>
                  <a:cubicBezTo>
                    <a:pt x="1313" y="59"/>
                    <a:pt x="1317" y="73"/>
                    <a:pt x="1317" y="89"/>
                  </a:cubicBezTo>
                  <a:cubicBezTo>
                    <a:pt x="1317" y="122"/>
                    <a:pt x="1301" y="145"/>
                    <a:pt x="1269" y="160"/>
                  </a:cubicBezTo>
                  <a:cubicBezTo>
                    <a:pt x="1310" y="174"/>
                    <a:pt x="1330" y="201"/>
                    <a:pt x="1330" y="243"/>
                  </a:cubicBezTo>
                  <a:cubicBezTo>
                    <a:pt x="1330" y="279"/>
                    <a:pt x="1317" y="306"/>
                    <a:pt x="1289" y="324"/>
                  </a:cubicBezTo>
                  <a:cubicBezTo>
                    <a:pt x="1272" y="335"/>
                    <a:pt x="1249" y="341"/>
                    <a:pt x="1221" y="341"/>
                  </a:cubicBezTo>
                  <a:lnTo>
                    <a:pt x="1091" y="341"/>
                  </a:lnTo>
                  <a:close/>
                  <a:moveTo>
                    <a:pt x="1382" y="341"/>
                  </a:moveTo>
                  <a:lnTo>
                    <a:pt x="1382" y="8"/>
                  </a:lnTo>
                  <a:lnTo>
                    <a:pt x="1595" y="8"/>
                  </a:lnTo>
                  <a:lnTo>
                    <a:pt x="1595" y="69"/>
                  </a:lnTo>
                  <a:lnTo>
                    <a:pt x="1454" y="69"/>
                  </a:lnTo>
                  <a:lnTo>
                    <a:pt x="1454" y="140"/>
                  </a:lnTo>
                  <a:lnTo>
                    <a:pt x="1583" y="140"/>
                  </a:lnTo>
                  <a:lnTo>
                    <a:pt x="1583" y="198"/>
                  </a:lnTo>
                  <a:lnTo>
                    <a:pt x="1454" y="198"/>
                  </a:lnTo>
                  <a:lnTo>
                    <a:pt x="1454" y="280"/>
                  </a:lnTo>
                  <a:lnTo>
                    <a:pt x="1598" y="280"/>
                  </a:lnTo>
                  <a:lnTo>
                    <a:pt x="1598" y="341"/>
                  </a:lnTo>
                  <a:lnTo>
                    <a:pt x="1382" y="341"/>
                  </a:lnTo>
                  <a:close/>
                  <a:moveTo>
                    <a:pt x="1655" y="341"/>
                  </a:moveTo>
                  <a:lnTo>
                    <a:pt x="1655" y="8"/>
                  </a:lnTo>
                  <a:lnTo>
                    <a:pt x="1727" y="8"/>
                  </a:lnTo>
                  <a:lnTo>
                    <a:pt x="1831" y="222"/>
                  </a:lnTo>
                  <a:lnTo>
                    <a:pt x="1831" y="8"/>
                  </a:lnTo>
                  <a:lnTo>
                    <a:pt x="1900" y="8"/>
                  </a:lnTo>
                  <a:lnTo>
                    <a:pt x="1900" y="341"/>
                  </a:lnTo>
                  <a:lnTo>
                    <a:pt x="1828" y="341"/>
                  </a:lnTo>
                  <a:lnTo>
                    <a:pt x="1723" y="127"/>
                  </a:lnTo>
                  <a:lnTo>
                    <a:pt x="1723" y="341"/>
                  </a:lnTo>
                  <a:lnTo>
                    <a:pt x="1655" y="341"/>
                  </a:lnTo>
                  <a:close/>
                  <a:moveTo>
                    <a:pt x="2030" y="269"/>
                  </a:moveTo>
                  <a:lnTo>
                    <a:pt x="2030" y="325"/>
                  </a:lnTo>
                  <a:cubicBezTo>
                    <a:pt x="2030" y="347"/>
                    <a:pt x="2027" y="364"/>
                    <a:pt x="2021" y="377"/>
                  </a:cubicBezTo>
                  <a:cubicBezTo>
                    <a:pt x="2016" y="388"/>
                    <a:pt x="2006" y="398"/>
                    <a:pt x="1992" y="407"/>
                  </a:cubicBezTo>
                  <a:cubicBezTo>
                    <a:pt x="1982" y="413"/>
                    <a:pt x="1970" y="417"/>
                    <a:pt x="1957" y="419"/>
                  </a:cubicBezTo>
                  <a:lnTo>
                    <a:pt x="1957" y="384"/>
                  </a:lnTo>
                  <a:cubicBezTo>
                    <a:pt x="1967" y="381"/>
                    <a:pt x="1975" y="376"/>
                    <a:pt x="1980" y="367"/>
                  </a:cubicBezTo>
                  <a:cubicBezTo>
                    <a:pt x="1985" y="360"/>
                    <a:pt x="1988" y="351"/>
                    <a:pt x="1988" y="341"/>
                  </a:cubicBezTo>
                  <a:lnTo>
                    <a:pt x="1957" y="341"/>
                  </a:lnTo>
                  <a:lnTo>
                    <a:pt x="1957" y="269"/>
                  </a:lnTo>
                  <a:lnTo>
                    <a:pt x="2030" y="269"/>
                  </a:lnTo>
                  <a:close/>
                  <a:moveTo>
                    <a:pt x="2153" y="8"/>
                  </a:moveTo>
                  <a:lnTo>
                    <a:pt x="2225" y="8"/>
                  </a:lnTo>
                  <a:lnTo>
                    <a:pt x="2265" y="236"/>
                  </a:lnTo>
                  <a:lnTo>
                    <a:pt x="2308" y="8"/>
                  </a:lnTo>
                  <a:lnTo>
                    <a:pt x="2376" y="8"/>
                  </a:lnTo>
                  <a:lnTo>
                    <a:pt x="2418" y="236"/>
                  </a:lnTo>
                  <a:lnTo>
                    <a:pt x="2459" y="8"/>
                  </a:lnTo>
                  <a:lnTo>
                    <a:pt x="2530" y="8"/>
                  </a:lnTo>
                  <a:lnTo>
                    <a:pt x="2455" y="341"/>
                  </a:lnTo>
                  <a:lnTo>
                    <a:pt x="2383" y="341"/>
                  </a:lnTo>
                  <a:lnTo>
                    <a:pt x="2341" y="114"/>
                  </a:lnTo>
                  <a:lnTo>
                    <a:pt x="2300" y="341"/>
                  </a:lnTo>
                  <a:lnTo>
                    <a:pt x="2228" y="341"/>
                  </a:lnTo>
                  <a:lnTo>
                    <a:pt x="2153" y="8"/>
                  </a:lnTo>
                  <a:close/>
                  <a:moveTo>
                    <a:pt x="2634" y="212"/>
                  </a:moveTo>
                  <a:lnTo>
                    <a:pt x="2698" y="212"/>
                  </a:lnTo>
                  <a:lnTo>
                    <a:pt x="2666" y="97"/>
                  </a:lnTo>
                  <a:lnTo>
                    <a:pt x="2634" y="212"/>
                  </a:lnTo>
                  <a:close/>
                  <a:moveTo>
                    <a:pt x="2630" y="8"/>
                  </a:moveTo>
                  <a:lnTo>
                    <a:pt x="2703" y="8"/>
                  </a:lnTo>
                  <a:lnTo>
                    <a:pt x="2808" y="341"/>
                  </a:lnTo>
                  <a:lnTo>
                    <a:pt x="2734" y="341"/>
                  </a:lnTo>
                  <a:lnTo>
                    <a:pt x="2713" y="266"/>
                  </a:lnTo>
                  <a:lnTo>
                    <a:pt x="2618" y="266"/>
                  </a:lnTo>
                  <a:lnTo>
                    <a:pt x="2597" y="341"/>
                  </a:lnTo>
                  <a:lnTo>
                    <a:pt x="2524" y="341"/>
                  </a:lnTo>
                  <a:lnTo>
                    <a:pt x="2630" y="8"/>
                  </a:lnTo>
                  <a:close/>
                  <a:moveTo>
                    <a:pt x="2824" y="243"/>
                  </a:moveTo>
                  <a:lnTo>
                    <a:pt x="2896" y="243"/>
                  </a:lnTo>
                  <a:cubicBezTo>
                    <a:pt x="2898" y="256"/>
                    <a:pt x="2901" y="266"/>
                    <a:pt x="2905" y="272"/>
                  </a:cubicBezTo>
                  <a:cubicBezTo>
                    <a:pt x="2913" y="285"/>
                    <a:pt x="2925" y="292"/>
                    <a:pt x="2941" y="292"/>
                  </a:cubicBezTo>
                  <a:cubicBezTo>
                    <a:pt x="2956" y="292"/>
                    <a:pt x="2967" y="287"/>
                    <a:pt x="2974" y="279"/>
                  </a:cubicBezTo>
                  <a:cubicBezTo>
                    <a:pt x="2981" y="271"/>
                    <a:pt x="2985" y="262"/>
                    <a:pt x="2985" y="250"/>
                  </a:cubicBezTo>
                  <a:cubicBezTo>
                    <a:pt x="2985" y="238"/>
                    <a:pt x="2979" y="227"/>
                    <a:pt x="2968" y="218"/>
                  </a:cubicBezTo>
                  <a:cubicBezTo>
                    <a:pt x="2963" y="213"/>
                    <a:pt x="2956" y="210"/>
                    <a:pt x="2948" y="206"/>
                  </a:cubicBezTo>
                  <a:cubicBezTo>
                    <a:pt x="2946" y="205"/>
                    <a:pt x="2938" y="202"/>
                    <a:pt x="2924" y="197"/>
                  </a:cubicBezTo>
                  <a:cubicBezTo>
                    <a:pt x="2897" y="188"/>
                    <a:pt x="2877" y="178"/>
                    <a:pt x="2865" y="168"/>
                  </a:cubicBezTo>
                  <a:cubicBezTo>
                    <a:pt x="2840" y="149"/>
                    <a:pt x="2828" y="124"/>
                    <a:pt x="2828" y="93"/>
                  </a:cubicBezTo>
                  <a:cubicBezTo>
                    <a:pt x="2828" y="66"/>
                    <a:pt x="2837" y="45"/>
                    <a:pt x="2854" y="28"/>
                  </a:cubicBezTo>
                  <a:cubicBezTo>
                    <a:pt x="2872" y="9"/>
                    <a:pt x="2899" y="0"/>
                    <a:pt x="2932" y="0"/>
                  </a:cubicBezTo>
                  <a:cubicBezTo>
                    <a:pt x="2974" y="0"/>
                    <a:pt x="3005" y="14"/>
                    <a:pt x="3026" y="43"/>
                  </a:cubicBezTo>
                  <a:cubicBezTo>
                    <a:pt x="3035" y="56"/>
                    <a:pt x="3042" y="74"/>
                    <a:pt x="3045" y="95"/>
                  </a:cubicBezTo>
                  <a:lnTo>
                    <a:pt x="2975" y="95"/>
                  </a:lnTo>
                  <a:cubicBezTo>
                    <a:pt x="2973" y="83"/>
                    <a:pt x="2969" y="73"/>
                    <a:pt x="2963" y="67"/>
                  </a:cubicBezTo>
                  <a:cubicBezTo>
                    <a:pt x="2955" y="60"/>
                    <a:pt x="2945" y="57"/>
                    <a:pt x="2931" y="57"/>
                  </a:cubicBezTo>
                  <a:cubicBezTo>
                    <a:pt x="2920" y="57"/>
                    <a:pt x="2911" y="60"/>
                    <a:pt x="2905" y="65"/>
                  </a:cubicBezTo>
                  <a:cubicBezTo>
                    <a:pt x="2898" y="71"/>
                    <a:pt x="2894" y="80"/>
                    <a:pt x="2894" y="91"/>
                  </a:cubicBezTo>
                  <a:cubicBezTo>
                    <a:pt x="2894" y="103"/>
                    <a:pt x="2900" y="113"/>
                    <a:pt x="2911" y="121"/>
                  </a:cubicBezTo>
                  <a:cubicBezTo>
                    <a:pt x="2919" y="127"/>
                    <a:pt x="2935" y="134"/>
                    <a:pt x="2959" y="142"/>
                  </a:cubicBezTo>
                  <a:cubicBezTo>
                    <a:pt x="2987" y="151"/>
                    <a:pt x="3009" y="161"/>
                    <a:pt x="3024" y="174"/>
                  </a:cubicBezTo>
                  <a:cubicBezTo>
                    <a:pt x="3047" y="191"/>
                    <a:pt x="3058" y="215"/>
                    <a:pt x="3058" y="246"/>
                  </a:cubicBezTo>
                  <a:cubicBezTo>
                    <a:pt x="3058" y="276"/>
                    <a:pt x="3048" y="301"/>
                    <a:pt x="3027" y="319"/>
                  </a:cubicBezTo>
                  <a:cubicBezTo>
                    <a:pt x="3005" y="339"/>
                    <a:pt x="2976" y="349"/>
                    <a:pt x="2940" y="349"/>
                  </a:cubicBezTo>
                  <a:cubicBezTo>
                    <a:pt x="2897" y="349"/>
                    <a:pt x="2865" y="333"/>
                    <a:pt x="2844" y="300"/>
                  </a:cubicBezTo>
                  <a:cubicBezTo>
                    <a:pt x="2833" y="284"/>
                    <a:pt x="2826" y="265"/>
                    <a:pt x="2824" y="243"/>
                  </a:cubicBezTo>
                  <a:close/>
                  <a:moveTo>
                    <a:pt x="3331" y="341"/>
                  </a:moveTo>
                  <a:lnTo>
                    <a:pt x="3251" y="341"/>
                  </a:lnTo>
                  <a:lnTo>
                    <a:pt x="3160" y="8"/>
                  </a:lnTo>
                  <a:lnTo>
                    <a:pt x="3235" y="8"/>
                  </a:lnTo>
                  <a:lnTo>
                    <a:pt x="3293" y="248"/>
                  </a:lnTo>
                  <a:lnTo>
                    <a:pt x="3350" y="8"/>
                  </a:lnTo>
                  <a:lnTo>
                    <a:pt x="3423" y="8"/>
                  </a:lnTo>
                  <a:lnTo>
                    <a:pt x="3331" y="341"/>
                  </a:lnTo>
                  <a:close/>
                  <a:moveTo>
                    <a:pt x="3459" y="341"/>
                  </a:moveTo>
                  <a:lnTo>
                    <a:pt x="3459" y="8"/>
                  </a:lnTo>
                  <a:lnTo>
                    <a:pt x="3672" y="8"/>
                  </a:lnTo>
                  <a:lnTo>
                    <a:pt x="3672" y="69"/>
                  </a:lnTo>
                  <a:lnTo>
                    <a:pt x="3530" y="69"/>
                  </a:lnTo>
                  <a:lnTo>
                    <a:pt x="3530" y="140"/>
                  </a:lnTo>
                  <a:lnTo>
                    <a:pt x="3659" y="140"/>
                  </a:lnTo>
                  <a:lnTo>
                    <a:pt x="3659" y="198"/>
                  </a:lnTo>
                  <a:lnTo>
                    <a:pt x="3530" y="198"/>
                  </a:lnTo>
                  <a:lnTo>
                    <a:pt x="3530" y="280"/>
                  </a:lnTo>
                  <a:lnTo>
                    <a:pt x="3675" y="280"/>
                  </a:lnTo>
                  <a:lnTo>
                    <a:pt x="3675" y="341"/>
                  </a:lnTo>
                  <a:lnTo>
                    <a:pt x="3459" y="341"/>
                  </a:lnTo>
                  <a:close/>
                  <a:moveTo>
                    <a:pt x="3803" y="156"/>
                  </a:moveTo>
                  <a:lnTo>
                    <a:pt x="3842" y="156"/>
                  </a:lnTo>
                  <a:cubicBezTo>
                    <a:pt x="3864" y="156"/>
                    <a:pt x="3879" y="151"/>
                    <a:pt x="3887" y="142"/>
                  </a:cubicBezTo>
                  <a:cubicBezTo>
                    <a:pt x="3894" y="134"/>
                    <a:pt x="3897" y="123"/>
                    <a:pt x="3897" y="109"/>
                  </a:cubicBezTo>
                  <a:cubicBezTo>
                    <a:pt x="3897" y="92"/>
                    <a:pt x="3892" y="79"/>
                    <a:pt x="3880" y="71"/>
                  </a:cubicBezTo>
                  <a:cubicBezTo>
                    <a:pt x="3873" y="67"/>
                    <a:pt x="3861" y="64"/>
                    <a:pt x="3844" y="64"/>
                  </a:cubicBezTo>
                  <a:lnTo>
                    <a:pt x="3803" y="64"/>
                  </a:lnTo>
                  <a:lnTo>
                    <a:pt x="3803" y="156"/>
                  </a:lnTo>
                  <a:close/>
                  <a:moveTo>
                    <a:pt x="3732" y="341"/>
                  </a:moveTo>
                  <a:lnTo>
                    <a:pt x="3732" y="8"/>
                  </a:lnTo>
                  <a:lnTo>
                    <a:pt x="3860" y="8"/>
                  </a:lnTo>
                  <a:cubicBezTo>
                    <a:pt x="3893" y="8"/>
                    <a:pt x="3919" y="15"/>
                    <a:pt x="3937" y="30"/>
                  </a:cubicBezTo>
                  <a:cubicBezTo>
                    <a:pt x="3958" y="46"/>
                    <a:pt x="3969" y="70"/>
                    <a:pt x="3969" y="101"/>
                  </a:cubicBezTo>
                  <a:cubicBezTo>
                    <a:pt x="3969" y="126"/>
                    <a:pt x="3962" y="147"/>
                    <a:pt x="3947" y="164"/>
                  </a:cubicBezTo>
                  <a:cubicBezTo>
                    <a:pt x="3940" y="172"/>
                    <a:pt x="3932" y="178"/>
                    <a:pt x="3921" y="183"/>
                  </a:cubicBezTo>
                  <a:cubicBezTo>
                    <a:pt x="3935" y="187"/>
                    <a:pt x="3945" y="196"/>
                    <a:pt x="3953" y="209"/>
                  </a:cubicBezTo>
                  <a:cubicBezTo>
                    <a:pt x="3957" y="216"/>
                    <a:pt x="3961" y="228"/>
                    <a:pt x="3963" y="243"/>
                  </a:cubicBezTo>
                  <a:cubicBezTo>
                    <a:pt x="3964" y="249"/>
                    <a:pt x="3966" y="265"/>
                    <a:pt x="3967" y="293"/>
                  </a:cubicBezTo>
                  <a:cubicBezTo>
                    <a:pt x="3969" y="311"/>
                    <a:pt x="3971" y="322"/>
                    <a:pt x="3973" y="328"/>
                  </a:cubicBezTo>
                  <a:cubicBezTo>
                    <a:pt x="3974" y="332"/>
                    <a:pt x="3976" y="336"/>
                    <a:pt x="3979" y="341"/>
                  </a:cubicBezTo>
                  <a:lnTo>
                    <a:pt x="3905" y="341"/>
                  </a:lnTo>
                  <a:cubicBezTo>
                    <a:pt x="3903" y="335"/>
                    <a:pt x="3901" y="329"/>
                    <a:pt x="3900" y="322"/>
                  </a:cubicBezTo>
                  <a:cubicBezTo>
                    <a:pt x="3900" y="318"/>
                    <a:pt x="3899" y="303"/>
                    <a:pt x="3897" y="279"/>
                  </a:cubicBezTo>
                  <a:cubicBezTo>
                    <a:pt x="3895" y="256"/>
                    <a:pt x="3892" y="240"/>
                    <a:pt x="3888" y="233"/>
                  </a:cubicBezTo>
                  <a:cubicBezTo>
                    <a:pt x="3883" y="222"/>
                    <a:pt x="3876" y="215"/>
                    <a:pt x="3866" y="212"/>
                  </a:cubicBezTo>
                  <a:cubicBezTo>
                    <a:pt x="3861" y="211"/>
                    <a:pt x="3853" y="210"/>
                    <a:pt x="3844" y="210"/>
                  </a:cubicBezTo>
                  <a:lnTo>
                    <a:pt x="3803" y="210"/>
                  </a:lnTo>
                  <a:lnTo>
                    <a:pt x="3803" y="341"/>
                  </a:lnTo>
                  <a:lnTo>
                    <a:pt x="3732" y="341"/>
                  </a:lnTo>
                  <a:close/>
                  <a:moveTo>
                    <a:pt x="4103" y="284"/>
                  </a:moveTo>
                  <a:lnTo>
                    <a:pt x="4142" y="284"/>
                  </a:lnTo>
                  <a:cubicBezTo>
                    <a:pt x="4162" y="284"/>
                    <a:pt x="4176" y="280"/>
                    <a:pt x="4184" y="274"/>
                  </a:cubicBezTo>
                  <a:cubicBezTo>
                    <a:pt x="4195" y="265"/>
                    <a:pt x="4200" y="253"/>
                    <a:pt x="4200" y="238"/>
                  </a:cubicBezTo>
                  <a:cubicBezTo>
                    <a:pt x="4200" y="219"/>
                    <a:pt x="4193" y="206"/>
                    <a:pt x="4179" y="199"/>
                  </a:cubicBezTo>
                  <a:cubicBezTo>
                    <a:pt x="4171" y="194"/>
                    <a:pt x="4158" y="192"/>
                    <a:pt x="4139" y="192"/>
                  </a:cubicBezTo>
                  <a:lnTo>
                    <a:pt x="4103" y="192"/>
                  </a:lnTo>
                  <a:lnTo>
                    <a:pt x="4103" y="284"/>
                  </a:lnTo>
                  <a:close/>
                  <a:moveTo>
                    <a:pt x="4103" y="142"/>
                  </a:moveTo>
                  <a:lnTo>
                    <a:pt x="4135" y="142"/>
                  </a:lnTo>
                  <a:cubicBezTo>
                    <a:pt x="4153" y="142"/>
                    <a:pt x="4165" y="140"/>
                    <a:pt x="4173" y="134"/>
                  </a:cubicBezTo>
                  <a:cubicBezTo>
                    <a:pt x="4183" y="127"/>
                    <a:pt x="4188" y="116"/>
                    <a:pt x="4188" y="102"/>
                  </a:cubicBezTo>
                  <a:cubicBezTo>
                    <a:pt x="4188" y="87"/>
                    <a:pt x="4182" y="76"/>
                    <a:pt x="4170" y="70"/>
                  </a:cubicBezTo>
                  <a:cubicBezTo>
                    <a:pt x="4163" y="66"/>
                    <a:pt x="4152" y="64"/>
                    <a:pt x="4135" y="64"/>
                  </a:cubicBezTo>
                  <a:lnTo>
                    <a:pt x="4103" y="64"/>
                  </a:lnTo>
                  <a:lnTo>
                    <a:pt x="4103" y="142"/>
                  </a:lnTo>
                  <a:close/>
                  <a:moveTo>
                    <a:pt x="4032" y="341"/>
                  </a:moveTo>
                  <a:lnTo>
                    <a:pt x="4032" y="8"/>
                  </a:lnTo>
                  <a:lnTo>
                    <a:pt x="4151" y="8"/>
                  </a:lnTo>
                  <a:cubicBezTo>
                    <a:pt x="4174" y="8"/>
                    <a:pt x="4193" y="10"/>
                    <a:pt x="4205" y="14"/>
                  </a:cubicBezTo>
                  <a:cubicBezTo>
                    <a:pt x="4224" y="21"/>
                    <a:pt x="4238" y="31"/>
                    <a:pt x="4247" y="46"/>
                  </a:cubicBezTo>
                  <a:cubicBezTo>
                    <a:pt x="4255" y="59"/>
                    <a:pt x="4259" y="73"/>
                    <a:pt x="4259" y="89"/>
                  </a:cubicBezTo>
                  <a:cubicBezTo>
                    <a:pt x="4259" y="122"/>
                    <a:pt x="4243" y="145"/>
                    <a:pt x="4211" y="160"/>
                  </a:cubicBezTo>
                  <a:cubicBezTo>
                    <a:pt x="4251" y="174"/>
                    <a:pt x="4272" y="201"/>
                    <a:pt x="4272" y="243"/>
                  </a:cubicBezTo>
                  <a:cubicBezTo>
                    <a:pt x="4272" y="279"/>
                    <a:pt x="4258" y="306"/>
                    <a:pt x="4231" y="324"/>
                  </a:cubicBezTo>
                  <a:cubicBezTo>
                    <a:pt x="4214" y="335"/>
                    <a:pt x="4191" y="341"/>
                    <a:pt x="4162" y="341"/>
                  </a:cubicBezTo>
                  <a:lnTo>
                    <a:pt x="4032" y="341"/>
                  </a:lnTo>
                  <a:close/>
                  <a:moveTo>
                    <a:pt x="4323" y="341"/>
                  </a:moveTo>
                  <a:lnTo>
                    <a:pt x="4323" y="8"/>
                  </a:lnTo>
                  <a:lnTo>
                    <a:pt x="4395" y="8"/>
                  </a:lnTo>
                  <a:lnTo>
                    <a:pt x="4395" y="341"/>
                  </a:lnTo>
                  <a:lnTo>
                    <a:pt x="4323" y="341"/>
                  </a:lnTo>
                  <a:close/>
                  <a:moveTo>
                    <a:pt x="4460" y="341"/>
                  </a:moveTo>
                  <a:lnTo>
                    <a:pt x="4460" y="8"/>
                  </a:lnTo>
                  <a:lnTo>
                    <a:pt x="4532" y="8"/>
                  </a:lnTo>
                  <a:lnTo>
                    <a:pt x="4637" y="222"/>
                  </a:lnTo>
                  <a:lnTo>
                    <a:pt x="4637" y="8"/>
                  </a:lnTo>
                  <a:lnTo>
                    <a:pt x="4705" y="8"/>
                  </a:lnTo>
                  <a:lnTo>
                    <a:pt x="4705" y="341"/>
                  </a:lnTo>
                  <a:lnTo>
                    <a:pt x="4634" y="341"/>
                  </a:lnTo>
                  <a:lnTo>
                    <a:pt x="4528" y="127"/>
                  </a:lnTo>
                  <a:lnTo>
                    <a:pt x="4528" y="341"/>
                  </a:lnTo>
                  <a:lnTo>
                    <a:pt x="4460" y="341"/>
                  </a:lnTo>
                  <a:close/>
                  <a:moveTo>
                    <a:pt x="4842" y="280"/>
                  </a:moveTo>
                  <a:lnTo>
                    <a:pt x="4874" y="280"/>
                  </a:lnTo>
                  <a:cubicBezTo>
                    <a:pt x="4899" y="280"/>
                    <a:pt x="4918" y="274"/>
                    <a:pt x="4929" y="262"/>
                  </a:cubicBezTo>
                  <a:cubicBezTo>
                    <a:pt x="4947" y="243"/>
                    <a:pt x="4956" y="213"/>
                    <a:pt x="4956" y="173"/>
                  </a:cubicBezTo>
                  <a:cubicBezTo>
                    <a:pt x="4956" y="139"/>
                    <a:pt x="4948" y="113"/>
                    <a:pt x="4933" y="94"/>
                  </a:cubicBezTo>
                  <a:cubicBezTo>
                    <a:pt x="4920" y="77"/>
                    <a:pt x="4900" y="69"/>
                    <a:pt x="4872" y="69"/>
                  </a:cubicBezTo>
                  <a:lnTo>
                    <a:pt x="4842" y="69"/>
                  </a:lnTo>
                  <a:lnTo>
                    <a:pt x="4842" y="280"/>
                  </a:lnTo>
                  <a:close/>
                  <a:moveTo>
                    <a:pt x="4770" y="341"/>
                  </a:moveTo>
                  <a:lnTo>
                    <a:pt x="4770" y="8"/>
                  </a:lnTo>
                  <a:lnTo>
                    <a:pt x="4873" y="8"/>
                  </a:lnTo>
                  <a:cubicBezTo>
                    <a:pt x="4918" y="8"/>
                    <a:pt x="4954" y="20"/>
                    <a:pt x="4980" y="44"/>
                  </a:cubicBezTo>
                  <a:cubicBezTo>
                    <a:pt x="5011" y="73"/>
                    <a:pt x="5027" y="116"/>
                    <a:pt x="5027" y="174"/>
                  </a:cubicBezTo>
                  <a:cubicBezTo>
                    <a:pt x="5027" y="229"/>
                    <a:pt x="5012" y="272"/>
                    <a:pt x="4982" y="302"/>
                  </a:cubicBezTo>
                  <a:cubicBezTo>
                    <a:pt x="4966" y="319"/>
                    <a:pt x="4947" y="330"/>
                    <a:pt x="4926" y="335"/>
                  </a:cubicBezTo>
                  <a:cubicBezTo>
                    <a:pt x="4911" y="339"/>
                    <a:pt x="4893" y="341"/>
                    <a:pt x="4873" y="341"/>
                  </a:cubicBezTo>
                  <a:lnTo>
                    <a:pt x="4770" y="341"/>
                  </a:lnTo>
                  <a:close/>
                  <a:moveTo>
                    <a:pt x="5078" y="341"/>
                  </a:moveTo>
                  <a:lnTo>
                    <a:pt x="5078" y="8"/>
                  </a:lnTo>
                  <a:lnTo>
                    <a:pt x="5291" y="8"/>
                  </a:lnTo>
                  <a:lnTo>
                    <a:pt x="5291" y="69"/>
                  </a:lnTo>
                  <a:lnTo>
                    <a:pt x="5150" y="69"/>
                  </a:lnTo>
                  <a:lnTo>
                    <a:pt x="5150" y="140"/>
                  </a:lnTo>
                  <a:lnTo>
                    <a:pt x="5278" y="140"/>
                  </a:lnTo>
                  <a:lnTo>
                    <a:pt x="5278" y="198"/>
                  </a:lnTo>
                  <a:lnTo>
                    <a:pt x="5150" y="198"/>
                  </a:lnTo>
                  <a:lnTo>
                    <a:pt x="5150" y="280"/>
                  </a:lnTo>
                  <a:lnTo>
                    <a:pt x="5294" y="280"/>
                  </a:lnTo>
                  <a:lnTo>
                    <a:pt x="5294" y="341"/>
                  </a:lnTo>
                  <a:lnTo>
                    <a:pt x="5078" y="341"/>
                  </a:lnTo>
                  <a:close/>
                  <a:moveTo>
                    <a:pt x="5410" y="341"/>
                  </a:moveTo>
                  <a:lnTo>
                    <a:pt x="5410" y="69"/>
                  </a:lnTo>
                  <a:lnTo>
                    <a:pt x="5329" y="69"/>
                  </a:lnTo>
                  <a:lnTo>
                    <a:pt x="5329" y="8"/>
                  </a:lnTo>
                  <a:lnTo>
                    <a:pt x="5563" y="8"/>
                  </a:lnTo>
                  <a:lnTo>
                    <a:pt x="5563" y="69"/>
                  </a:lnTo>
                  <a:lnTo>
                    <a:pt x="5481" y="69"/>
                  </a:lnTo>
                  <a:lnTo>
                    <a:pt x="5481" y="341"/>
                  </a:lnTo>
                  <a:lnTo>
                    <a:pt x="5410" y="341"/>
                  </a:lnTo>
                  <a:close/>
                  <a:moveTo>
                    <a:pt x="5644" y="269"/>
                  </a:moveTo>
                  <a:lnTo>
                    <a:pt x="5644" y="341"/>
                  </a:lnTo>
                  <a:lnTo>
                    <a:pt x="5571" y="341"/>
                  </a:lnTo>
                  <a:lnTo>
                    <a:pt x="5571" y="269"/>
                  </a:lnTo>
                  <a:lnTo>
                    <a:pt x="5644" y="269"/>
                  </a:lnTo>
                  <a:close/>
                </a:path>
              </a:pathLst>
            </a:custGeom>
            <a:solidFill>
              <a:srgbClr val="E20074"/>
            </a:solidFill>
            <a:ln w="9525">
              <a:noFill/>
              <a:round/>
              <a:headEnd/>
              <a:tailEnd/>
            </a:ln>
          </p:spPr>
          <p:txBody>
            <a:bodyPr/>
            <a:lstStyle/>
            <a:p>
              <a:pPr fontAlgn="auto">
                <a:lnSpc>
                  <a:spcPct val="100000"/>
                </a:lnSpc>
                <a:spcBef>
                  <a:spcPts val="0"/>
                </a:spcBef>
                <a:spcAft>
                  <a:spcPts val="0"/>
                </a:spcAft>
                <a:buClrTx/>
                <a:buSzTx/>
                <a:buFontTx/>
                <a:buNone/>
                <a:defRPr/>
              </a:pPr>
              <a:endParaRPr lang="de-DE">
                <a:latin typeface="+mn-lt"/>
              </a:endParaRPr>
            </a:p>
          </p:txBody>
        </p:sp>
        <p:sp>
          <p:nvSpPr>
            <p:cNvPr id="40" name="Freeform 5"/>
            <p:cNvSpPr>
              <a:spLocks noChangeAspect="1" noEditPoints="1"/>
            </p:cNvSpPr>
            <p:nvPr userDrawn="1"/>
          </p:nvSpPr>
          <p:spPr bwMode="black">
            <a:xfrm>
              <a:off x="321317" y="6153149"/>
              <a:ext cx="760793" cy="371475"/>
            </a:xfrm>
            <a:custGeom>
              <a:avLst/>
              <a:gdLst/>
              <a:ahLst/>
              <a:cxnLst>
                <a:cxn ang="0">
                  <a:pos x="1" y="604"/>
                </a:cxn>
                <a:cxn ang="0">
                  <a:pos x="274" y="604"/>
                </a:cxn>
                <a:cxn ang="0">
                  <a:pos x="274" y="871"/>
                </a:cxn>
                <a:cxn ang="0">
                  <a:pos x="1" y="871"/>
                </a:cxn>
                <a:cxn ang="0">
                  <a:pos x="1" y="604"/>
                </a:cxn>
                <a:cxn ang="0">
                  <a:pos x="650" y="1032"/>
                </a:cxn>
                <a:cxn ang="0">
                  <a:pos x="688" y="1197"/>
                </a:cxn>
                <a:cxn ang="0">
                  <a:pos x="797" y="1237"/>
                </a:cxn>
                <a:cxn ang="0">
                  <a:pos x="875" y="1238"/>
                </a:cxn>
                <a:cxn ang="0">
                  <a:pos x="875" y="1313"/>
                </a:cxn>
                <a:cxn ang="0">
                  <a:pos x="219" y="1313"/>
                </a:cxn>
                <a:cxn ang="0">
                  <a:pos x="219" y="1238"/>
                </a:cxn>
                <a:cxn ang="0">
                  <a:pos x="335" y="1231"/>
                </a:cxn>
                <a:cxn ang="0">
                  <a:pos x="431" y="1144"/>
                </a:cxn>
                <a:cxn ang="0">
                  <a:pos x="442" y="1032"/>
                </a:cxn>
                <a:cxn ang="0">
                  <a:pos x="442" y="63"/>
                </a:cxn>
                <a:cxn ang="0">
                  <a:pos x="180" y="171"/>
                </a:cxn>
                <a:cxn ang="0">
                  <a:pos x="71" y="475"/>
                </a:cxn>
                <a:cxn ang="0">
                  <a:pos x="0" y="463"/>
                </a:cxn>
                <a:cxn ang="0">
                  <a:pos x="13" y="0"/>
                </a:cxn>
                <a:cxn ang="0">
                  <a:pos x="1081" y="0"/>
                </a:cxn>
                <a:cxn ang="0">
                  <a:pos x="1094" y="463"/>
                </a:cxn>
                <a:cxn ang="0">
                  <a:pos x="1023" y="475"/>
                </a:cxn>
                <a:cxn ang="0">
                  <a:pos x="913" y="171"/>
                </a:cxn>
                <a:cxn ang="0">
                  <a:pos x="650" y="63"/>
                </a:cxn>
                <a:cxn ang="0">
                  <a:pos x="650" y="1032"/>
                </a:cxn>
                <a:cxn ang="0">
                  <a:pos x="824" y="604"/>
                </a:cxn>
                <a:cxn ang="0">
                  <a:pos x="1096" y="604"/>
                </a:cxn>
                <a:cxn ang="0">
                  <a:pos x="1096" y="871"/>
                </a:cxn>
                <a:cxn ang="0">
                  <a:pos x="824" y="871"/>
                </a:cxn>
                <a:cxn ang="0">
                  <a:pos x="824" y="604"/>
                </a:cxn>
                <a:cxn ang="0">
                  <a:pos x="1641" y="604"/>
                </a:cxn>
                <a:cxn ang="0">
                  <a:pos x="1914" y="604"/>
                </a:cxn>
                <a:cxn ang="0">
                  <a:pos x="1914" y="871"/>
                </a:cxn>
                <a:cxn ang="0">
                  <a:pos x="1641" y="871"/>
                </a:cxn>
                <a:cxn ang="0">
                  <a:pos x="1641" y="604"/>
                </a:cxn>
                <a:cxn ang="0">
                  <a:pos x="2459" y="604"/>
                </a:cxn>
                <a:cxn ang="0">
                  <a:pos x="2731" y="604"/>
                </a:cxn>
                <a:cxn ang="0">
                  <a:pos x="2731" y="871"/>
                </a:cxn>
                <a:cxn ang="0">
                  <a:pos x="2459" y="871"/>
                </a:cxn>
                <a:cxn ang="0">
                  <a:pos x="2459" y="604"/>
                </a:cxn>
              </a:cxnLst>
              <a:rect l="0" t="0" r="r" b="b"/>
              <a:pathLst>
                <a:path w="2731" h="1313">
                  <a:moveTo>
                    <a:pt x="1" y="604"/>
                  </a:moveTo>
                  <a:lnTo>
                    <a:pt x="274" y="604"/>
                  </a:lnTo>
                  <a:lnTo>
                    <a:pt x="274" y="871"/>
                  </a:lnTo>
                  <a:lnTo>
                    <a:pt x="1" y="871"/>
                  </a:lnTo>
                  <a:lnTo>
                    <a:pt x="1" y="604"/>
                  </a:lnTo>
                  <a:close/>
                  <a:moveTo>
                    <a:pt x="650" y="1032"/>
                  </a:moveTo>
                  <a:cubicBezTo>
                    <a:pt x="650" y="1117"/>
                    <a:pt x="663" y="1171"/>
                    <a:pt x="688" y="1197"/>
                  </a:cubicBezTo>
                  <a:cubicBezTo>
                    <a:pt x="710" y="1218"/>
                    <a:pt x="746" y="1232"/>
                    <a:pt x="797" y="1237"/>
                  </a:cubicBezTo>
                  <a:cubicBezTo>
                    <a:pt x="813" y="1238"/>
                    <a:pt x="838" y="1238"/>
                    <a:pt x="875" y="1238"/>
                  </a:cubicBezTo>
                  <a:lnTo>
                    <a:pt x="875" y="1313"/>
                  </a:lnTo>
                  <a:lnTo>
                    <a:pt x="219" y="1313"/>
                  </a:lnTo>
                  <a:lnTo>
                    <a:pt x="219" y="1238"/>
                  </a:lnTo>
                  <a:cubicBezTo>
                    <a:pt x="271" y="1238"/>
                    <a:pt x="310" y="1236"/>
                    <a:pt x="335" y="1231"/>
                  </a:cubicBezTo>
                  <a:cubicBezTo>
                    <a:pt x="386" y="1221"/>
                    <a:pt x="418" y="1192"/>
                    <a:pt x="431" y="1144"/>
                  </a:cubicBezTo>
                  <a:cubicBezTo>
                    <a:pt x="438" y="1119"/>
                    <a:pt x="442" y="1082"/>
                    <a:pt x="442" y="1032"/>
                  </a:cubicBezTo>
                  <a:lnTo>
                    <a:pt x="442" y="63"/>
                  </a:lnTo>
                  <a:cubicBezTo>
                    <a:pt x="330" y="66"/>
                    <a:pt x="243" y="102"/>
                    <a:pt x="180" y="171"/>
                  </a:cubicBezTo>
                  <a:cubicBezTo>
                    <a:pt x="121" y="238"/>
                    <a:pt x="84" y="339"/>
                    <a:pt x="71" y="475"/>
                  </a:cubicBezTo>
                  <a:lnTo>
                    <a:pt x="0" y="463"/>
                  </a:lnTo>
                  <a:lnTo>
                    <a:pt x="13" y="0"/>
                  </a:lnTo>
                  <a:lnTo>
                    <a:pt x="1081" y="0"/>
                  </a:lnTo>
                  <a:lnTo>
                    <a:pt x="1094" y="463"/>
                  </a:lnTo>
                  <a:lnTo>
                    <a:pt x="1023" y="475"/>
                  </a:lnTo>
                  <a:cubicBezTo>
                    <a:pt x="1010" y="339"/>
                    <a:pt x="973" y="238"/>
                    <a:pt x="913" y="171"/>
                  </a:cubicBezTo>
                  <a:cubicBezTo>
                    <a:pt x="850" y="102"/>
                    <a:pt x="762" y="66"/>
                    <a:pt x="650" y="63"/>
                  </a:cubicBezTo>
                  <a:lnTo>
                    <a:pt x="650" y="1032"/>
                  </a:lnTo>
                  <a:close/>
                  <a:moveTo>
                    <a:pt x="824" y="604"/>
                  </a:moveTo>
                  <a:lnTo>
                    <a:pt x="1096" y="604"/>
                  </a:lnTo>
                  <a:lnTo>
                    <a:pt x="1096" y="871"/>
                  </a:lnTo>
                  <a:lnTo>
                    <a:pt x="824" y="871"/>
                  </a:lnTo>
                  <a:lnTo>
                    <a:pt x="824" y="604"/>
                  </a:lnTo>
                  <a:close/>
                  <a:moveTo>
                    <a:pt x="1641" y="604"/>
                  </a:moveTo>
                  <a:lnTo>
                    <a:pt x="1914" y="604"/>
                  </a:lnTo>
                  <a:lnTo>
                    <a:pt x="1914" y="871"/>
                  </a:lnTo>
                  <a:lnTo>
                    <a:pt x="1641" y="871"/>
                  </a:lnTo>
                  <a:lnTo>
                    <a:pt x="1641" y="604"/>
                  </a:lnTo>
                  <a:close/>
                  <a:moveTo>
                    <a:pt x="2459" y="604"/>
                  </a:moveTo>
                  <a:lnTo>
                    <a:pt x="2731" y="604"/>
                  </a:lnTo>
                  <a:lnTo>
                    <a:pt x="2731" y="871"/>
                  </a:lnTo>
                  <a:lnTo>
                    <a:pt x="2459" y="871"/>
                  </a:lnTo>
                  <a:lnTo>
                    <a:pt x="2459" y="604"/>
                  </a:lnTo>
                  <a:close/>
                </a:path>
              </a:pathLst>
            </a:custGeom>
            <a:solidFill>
              <a:srgbClr val="E20074"/>
            </a:solidFill>
            <a:ln w="9525">
              <a:noFill/>
              <a:round/>
              <a:headEnd/>
              <a:tailEnd/>
            </a:ln>
          </p:spPr>
          <p:txBody>
            <a:bodyPr/>
            <a:lstStyle/>
            <a:p>
              <a:pPr fontAlgn="auto">
                <a:lnSpc>
                  <a:spcPct val="100000"/>
                </a:lnSpc>
                <a:spcBef>
                  <a:spcPts val="0"/>
                </a:spcBef>
                <a:spcAft>
                  <a:spcPts val="0"/>
                </a:spcAft>
                <a:buClrTx/>
                <a:buSzTx/>
                <a:buFontTx/>
                <a:buNone/>
                <a:defRPr/>
              </a:pPr>
              <a:endParaRPr lang="de-DE">
                <a:latin typeface="+mn-lt"/>
              </a:endParaRPr>
            </a:p>
          </p:txBody>
        </p:sp>
      </p:grpSp>
    </p:spTree>
    <p:extLst>
      <p:ext uri="{BB962C8B-B14F-4D97-AF65-F5344CB8AC3E}">
        <p14:creationId xmlns:p14="http://schemas.microsoft.com/office/powerpoint/2010/main" val="1892518730"/>
      </p:ext>
    </p:extLst>
  </p:cSld>
  <p:clrMap bg1="lt1" tx1="dk1" bg2="lt2" tx2="dk2" accent1="accent1" accent2="accent2" accent3="accent3" accent4="accent4" accent5="accent5" accent6="accent6" hlink="hlink" folHlink="folHlink"/>
  <p:hf hdr="0"/>
  <p:notesStyle>
    <a:lvl1pPr marL="141288" indent="-141288"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1pPr>
    <a:lvl2pPr marL="269875" indent="-127000"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2pPr>
    <a:lvl3pPr marL="438150" indent="-166688"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3pPr>
    <a:lvl4pPr marL="617538" indent="-177800"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4pPr>
    <a:lvl5pPr marL="785813" indent="-166688"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2"/>
          <p:cNvSpPr>
            <a:spLocks noGrp="1"/>
          </p:cNvSpPr>
          <p:nvPr>
            <p:ph type="dt" sz="quarter" idx="1"/>
          </p:nvPr>
        </p:nvSpPr>
        <p:spPr/>
        <p:txBody>
          <a:bodyPr/>
          <a:lstStyle/>
          <a:p>
            <a:fld id="{074C92EA-A5D7-4E81-9BC2-1950B19B8064}" type="datetimeFigureOut">
              <a:rPr lang="de-DE"/>
              <a:pPr/>
              <a:t>16.07.2020</a:t>
            </a:fld>
            <a:endParaRPr lang="de-DE"/>
          </a:p>
        </p:txBody>
      </p:sp>
      <p:sp>
        <p:nvSpPr>
          <p:cNvPr id="110594" name="Rectangle 2"/>
          <p:cNvSpPr>
            <a:spLocks noGrp="1" noRot="1" noChangeAspect="1"/>
          </p:cNvSpPr>
          <p:nvPr>
            <p:ph type="sldImg"/>
          </p:nvPr>
        </p:nvSpPr>
        <p:spPr>
          <a:noFill/>
          <a:ln>
            <a:miter lim="800000"/>
            <a:headEnd/>
            <a:tailEnd/>
          </a:ln>
        </p:spPr>
      </p:sp>
      <p:sp>
        <p:nvSpPr>
          <p:cNvPr id="110595" name="Rectangle 3"/>
          <p:cNvSpPr>
            <a:spLocks noGrp="1"/>
          </p:cNvSpPr>
          <p:nvPr>
            <p:ph type="body" idx="1"/>
          </p:nvPr>
        </p:nvSpPr>
        <p:spPr>
          <a:noFill/>
        </p:spPr>
        <p:txBody>
          <a:bodyPr/>
          <a:lstStyle/>
          <a:p>
            <a:endParaRPr lang="de-DE"/>
          </a:p>
        </p:txBody>
      </p:sp>
    </p:spTree>
    <p:extLst>
      <p:ext uri="{BB962C8B-B14F-4D97-AF65-F5344CB8AC3E}">
        <p14:creationId xmlns:p14="http://schemas.microsoft.com/office/powerpoint/2010/main" val="294200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smtClean="0">
                <a:solidFill>
                  <a:schemeClr val="tx1"/>
                </a:solidFill>
                <a:effectLst/>
                <a:latin typeface="+mn-lt"/>
                <a:ea typeface="+mn-ea"/>
                <a:cs typeface="Arial" charset="0"/>
              </a:rPr>
              <a:t>Kommunikationsparadigmen</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 Interprozesskommunikation</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für die Kommunikation zwischen Prozessen, z. B. Primitiven für die Nachrichtenübermittlung -</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Remote-Aufruf</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Anforderungs-Antwort-Protokolle</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 Remoteprozeduraufrufe</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Remote-Methodenaufruf</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 Indirekte Kommunikation</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Gruppenkommunikation</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a:t>
            </a:r>
            <a:r>
              <a:rPr lang="de-DE" sz="1200" b="0" i="0" u="none" strike="noStrike" kern="1200" dirty="0" err="1" smtClean="0">
                <a:solidFill>
                  <a:schemeClr val="tx1"/>
                </a:solidFill>
                <a:effectLst/>
                <a:latin typeface="+mn-lt"/>
                <a:ea typeface="+mn-ea"/>
                <a:cs typeface="Arial" charset="0"/>
              </a:rPr>
              <a:t>Publish</a:t>
            </a:r>
            <a:r>
              <a:rPr lang="de-DE" sz="1200" b="0" i="0" u="none" strike="noStrike" kern="1200" dirty="0" smtClean="0">
                <a:solidFill>
                  <a:schemeClr val="tx1"/>
                </a:solidFill>
                <a:effectLst/>
                <a:latin typeface="+mn-lt"/>
                <a:ea typeface="+mn-ea"/>
                <a:cs typeface="Arial" charset="0"/>
              </a:rPr>
              <a:t>-Subscriber-System</a:t>
            </a:r>
            <a:r>
              <a:rPr lang="de-DE" dirty="0" smtClean="0"/>
              <a:t/>
            </a:r>
            <a:br>
              <a:rPr lang="de-DE" dirty="0" smtClean="0"/>
            </a:br>
            <a:r>
              <a:rPr lang="de-DE" sz="1200" b="0" i="0" u="none" strike="noStrike" kern="1200" dirty="0" smtClean="0">
                <a:solidFill>
                  <a:schemeClr val="tx1"/>
                </a:solidFill>
                <a:effectLst/>
                <a:latin typeface="+mn-lt"/>
                <a:ea typeface="+mn-ea"/>
                <a:cs typeface="Arial" charset="0"/>
              </a:rPr>
              <a:t>  - Verteilter gemeinsamer Speicher</a:t>
            </a:r>
            <a:endParaRPr lang="de-DE" dirty="0"/>
          </a:p>
        </p:txBody>
      </p:sp>
      <p:sp>
        <p:nvSpPr>
          <p:cNvPr id="4" name="Datumsplatzhalter 3"/>
          <p:cNvSpPr>
            <a:spLocks noGrp="1"/>
          </p:cNvSpPr>
          <p:nvPr>
            <p:ph type="dt" sz="quarter" idx="10"/>
          </p:nvPr>
        </p:nvSpPr>
        <p:spPr/>
        <p:txBody>
          <a:bodyPr/>
          <a:lstStyle/>
          <a:p>
            <a:fld id="{333B6655-BB96-490C-930B-1198D45A5985}" type="datetime1">
              <a:rPr lang="de-DE" smtClean="0"/>
              <a:t>16.07.2020</a:t>
            </a:fld>
            <a:endParaRPr lang="de-DE"/>
          </a:p>
        </p:txBody>
      </p:sp>
      <p:sp>
        <p:nvSpPr>
          <p:cNvPr id="5" name="Fußzeilenplatzhalter 4"/>
          <p:cNvSpPr>
            <a:spLocks noGrp="1"/>
          </p:cNvSpPr>
          <p:nvPr>
            <p:ph type="ftr" sz="quarter" idx="11"/>
          </p:nvPr>
        </p:nvSpPr>
        <p:spPr/>
        <p:txBody>
          <a:bodyPr/>
          <a:lstStyle/>
          <a:p>
            <a:r>
              <a:rPr lang="de-DE" smtClean="0"/>
              <a:t>– Streng vertraulich, Vertraulich, Intern – Autor / Thema der Präsentation</a:t>
            </a:r>
            <a:endParaRPr lang="de-DE"/>
          </a:p>
        </p:txBody>
      </p:sp>
      <p:sp>
        <p:nvSpPr>
          <p:cNvPr id="6" name="Foliennummernplatzhalter 5"/>
          <p:cNvSpPr>
            <a:spLocks noGrp="1"/>
          </p:cNvSpPr>
          <p:nvPr>
            <p:ph type="sldNum" sz="quarter" idx="12"/>
          </p:nvPr>
        </p:nvSpPr>
        <p:spPr/>
        <p:txBody>
          <a:bodyPr/>
          <a:lstStyle/>
          <a:p>
            <a:pPr>
              <a:defRPr/>
            </a:pPr>
            <a:fld id="{35FB5E73-64F8-4318-A630-D2C50FB79A4B}" type="slidenum">
              <a:rPr lang="de-DE" smtClean="0"/>
              <a:pPr>
                <a:defRPr/>
              </a:pPr>
              <a:t>5</a:t>
            </a:fld>
            <a:endParaRPr lang="de-DE" dirty="0"/>
          </a:p>
        </p:txBody>
      </p:sp>
    </p:spTree>
    <p:extLst>
      <p:ext uri="{BB962C8B-B14F-4D97-AF65-F5344CB8AC3E}">
        <p14:creationId xmlns:p14="http://schemas.microsoft.com/office/powerpoint/2010/main" val="7406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Prozesse nehmen Client- oder Server-Rolle ein. </a:t>
            </a:r>
          </a:p>
          <a:p>
            <a:r>
              <a:rPr lang="de-DE" dirty="0" smtClean="0"/>
              <a:t>Server können zur Erbringung ihres Dienstes auch die Dienste weiterer Server in Anspruch nehmen — und werden damit zu Klienten. </a:t>
            </a:r>
          </a:p>
          <a:p>
            <a:r>
              <a:rPr lang="de-DE" dirty="0" smtClean="0"/>
              <a:t>Beispiele: Web-Server, Mail-Server, File-Server</a:t>
            </a:r>
          </a:p>
          <a:p>
            <a:endParaRPr lang="de-DE" dirty="0"/>
          </a:p>
        </p:txBody>
      </p:sp>
      <p:sp>
        <p:nvSpPr>
          <p:cNvPr id="4" name="Datumsplatzhalter 3"/>
          <p:cNvSpPr>
            <a:spLocks noGrp="1"/>
          </p:cNvSpPr>
          <p:nvPr>
            <p:ph type="dt" sz="quarter" idx="10"/>
          </p:nvPr>
        </p:nvSpPr>
        <p:spPr/>
        <p:txBody>
          <a:bodyPr/>
          <a:lstStyle/>
          <a:p>
            <a:fld id="{AB2F269E-E6A4-44ED-95B1-46B0C2A84D89}" type="datetime1">
              <a:rPr lang="de-DE" smtClean="0"/>
              <a:t>16.07.2020</a:t>
            </a:fld>
            <a:endParaRPr lang="de-DE"/>
          </a:p>
        </p:txBody>
      </p:sp>
      <p:sp>
        <p:nvSpPr>
          <p:cNvPr id="5" name="Fußzeilenplatzhalter 4"/>
          <p:cNvSpPr>
            <a:spLocks noGrp="1"/>
          </p:cNvSpPr>
          <p:nvPr>
            <p:ph type="ftr" sz="quarter" idx="11"/>
          </p:nvPr>
        </p:nvSpPr>
        <p:spPr/>
        <p:txBody>
          <a:bodyPr/>
          <a:lstStyle/>
          <a:p>
            <a:r>
              <a:rPr lang="de-DE" smtClean="0"/>
              <a:t>– Streng vertraulich, Vertraulich, Intern – Autor / Thema der Präsentation</a:t>
            </a:r>
            <a:endParaRPr lang="de-DE"/>
          </a:p>
        </p:txBody>
      </p:sp>
      <p:sp>
        <p:nvSpPr>
          <p:cNvPr id="6" name="Foliennummernplatzhalter 5"/>
          <p:cNvSpPr>
            <a:spLocks noGrp="1"/>
          </p:cNvSpPr>
          <p:nvPr>
            <p:ph type="sldNum" sz="quarter" idx="12"/>
          </p:nvPr>
        </p:nvSpPr>
        <p:spPr/>
        <p:txBody>
          <a:bodyPr/>
          <a:lstStyle/>
          <a:p>
            <a:pPr>
              <a:defRPr/>
            </a:pPr>
            <a:fld id="{35FB5E73-64F8-4318-A630-D2C50FB79A4B}" type="slidenum">
              <a:rPr lang="de-DE" smtClean="0"/>
              <a:pPr>
                <a:defRPr/>
              </a:pPr>
              <a:t>9</a:t>
            </a:fld>
            <a:endParaRPr lang="de-DE" dirty="0"/>
          </a:p>
        </p:txBody>
      </p:sp>
    </p:spTree>
    <p:extLst>
      <p:ext uri="{BB962C8B-B14F-4D97-AF65-F5344CB8AC3E}">
        <p14:creationId xmlns:p14="http://schemas.microsoft.com/office/powerpoint/2010/main" val="13232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de-DE" dirty="0" smtClean="0"/>
              <a:t>Zuordnung von Diensten zu mehreren Servern</a:t>
            </a:r>
            <a:br>
              <a:rPr lang="de-DE" dirty="0" smtClean="0"/>
            </a:br>
            <a:r>
              <a:rPr lang="de-DE" dirty="0" smtClean="0"/>
              <a:t>- Zwischenspeichern</a:t>
            </a:r>
            <a:br>
              <a:rPr lang="de-DE" dirty="0" smtClean="0"/>
            </a:br>
            <a:r>
              <a:rPr lang="de-DE" dirty="0" smtClean="0"/>
              <a:t>- Mobilcode</a:t>
            </a:r>
            <a:br>
              <a:rPr lang="de-DE" dirty="0" smtClean="0"/>
            </a:br>
            <a:r>
              <a:rPr lang="de-DE" dirty="0" smtClean="0"/>
              <a:t>  - Mobilagenten</a:t>
            </a:r>
          </a:p>
          <a:p>
            <a:endParaRPr lang="de-DE" dirty="0"/>
          </a:p>
        </p:txBody>
      </p:sp>
      <p:sp>
        <p:nvSpPr>
          <p:cNvPr id="4" name="Datumsplatzhalter 3"/>
          <p:cNvSpPr>
            <a:spLocks noGrp="1"/>
          </p:cNvSpPr>
          <p:nvPr>
            <p:ph type="dt" sz="quarter" idx="10"/>
          </p:nvPr>
        </p:nvSpPr>
        <p:spPr/>
        <p:txBody>
          <a:bodyPr/>
          <a:lstStyle/>
          <a:p>
            <a:fld id="{76674E05-F9FA-465C-9FEC-3EDBF660E3E1}" type="datetime1">
              <a:rPr lang="de-DE" smtClean="0"/>
              <a:t>16.07.2020</a:t>
            </a:fld>
            <a:endParaRPr lang="de-DE"/>
          </a:p>
        </p:txBody>
      </p:sp>
      <p:sp>
        <p:nvSpPr>
          <p:cNvPr id="5" name="Fußzeilenplatzhalter 4"/>
          <p:cNvSpPr>
            <a:spLocks noGrp="1"/>
          </p:cNvSpPr>
          <p:nvPr>
            <p:ph type="ftr" sz="quarter" idx="11"/>
          </p:nvPr>
        </p:nvSpPr>
        <p:spPr/>
        <p:txBody>
          <a:bodyPr/>
          <a:lstStyle/>
          <a:p>
            <a:r>
              <a:rPr lang="de-DE" smtClean="0"/>
              <a:t>– Streng vertraulich, Vertraulich, Intern – Autor / Thema der Präsentation</a:t>
            </a:r>
            <a:endParaRPr lang="de-DE"/>
          </a:p>
        </p:txBody>
      </p:sp>
      <p:sp>
        <p:nvSpPr>
          <p:cNvPr id="6" name="Foliennummernplatzhalter 5"/>
          <p:cNvSpPr>
            <a:spLocks noGrp="1"/>
          </p:cNvSpPr>
          <p:nvPr>
            <p:ph type="sldNum" sz="quarter" idx="12"/>
          </p:nvPr>
        </p:nvSpPr>
        <p:spPr/>
        <p:txBody>
          <a:bodyPr/>
          <a:lstStyle/>
          <a:p>
            <a:pPr>
              <a:defRPr/>
            </a:pPr>
            <a:fld id="{35FB5E73-64F8-4318-A630-D2C50FB79A4B}" type="slidenum">
              <a:rPr lang="de-DE" smtClean="0"/>
              <a:pPr>
                <a:defRPr/>
              </a:pPr>
              <a:t>12</a:t>
            </a:fld>
            <a:endParaRPr lang="de-DE" dirty="0"/>
          </a:p>
        </p:txBody>
      </p:sp>
    </p:spTree>
    <p:extLst>
      <p:ext uri="{BB962C8B-B14F-4D97-AF65-F5344CB8AC3E}">
        <p14:creationId xmlns:p14="http://schemas.microsoft.com/office/powerpoint/2010/main" val="2959341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5.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122363"/>
            <a:ext cx="6858000" cy="2387600"/>
          </a:xfrm>
        </p:spPr>
        <p:txBody>
          <a:bodyPr anchor="b"/>
          <a:lstStyle>
            <a:lvl1pPr algn="ctr">
              <a:defRPr sz="4500">
                <a:latin typeface="Franklin Gothic Demi" panose="020B070302010202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1143000" y="3602038"/>
            <a:ext cx="6858000" cy="1655762"/>
          </a:xfrm>
        </p:spPr>
        <p:txBody>
          <a:bodyPr>
            <a:normAutofit/>
          </a:bodyPr>
          <a:lstStyle>
            <a:lvl1pPr marL="0" indent="0" algn="ctr">
              <a:buNone/>
              <a:defRPr sz="2800">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Formatvorlage des Untertitelmasters durch Klicken bearbeiten</a:t>
            </a:r>
          </a:p>
        </p:txBody>
      </p:sp>
      <p:sp>
        <p:nvSpPr>
          <p:cNvPr id="6" name="Foliennummernplatzhalter 5"/>
          <p:cNvSpPr>
            <a:spLocks noGrp="1"/>
          </p:cNvSpPr>
          <p:nvPr>
            <p:ph type="sldNum" sz="quarter" idx="12"/>
          </p:nvPr>
        </p:nvSpPr>
        <p:spPr>
          <a:xfrm>
            <a:off x="3916800" y="6360225"/>
            <a:ext cx="2157750" cy="365125"/>
          </a:xfrm>
        </p:spPr>
        <p:txBody>
          <a:bodyPr/>
          <a:lstStyle/>
          <a:p>
            <a:fld id="{DC074D37-AEB9-46CA-B316-7CBCC268AF09}" type="slidenum">
              <a:rPr lang="de-DE" smtClean="0"/>
              <a:pPr/>
              <a:t>‹Nr.›</a:t>
            </a:fld>
            <a:endParaRPr lang="de-DE"/>
          </a:p>
        </p:txBody>
      </p:sp>
      <p:pic>
        <p:nvPicPr>
          <p:cNvPr id="7" name="Grafik 6"/>
          <p:cNvPicPr>
            <a:picLocks noChangeAspect="1"/>
          </p:cNvPicPr>
          <p:nvPr userDrawn="1"/>
        </p:nvPicPr>
        <p:blipFill>
          <a:blip r:embed="rId2"/>
          <a:stretch>
            <a:fillRect/>
          </a:stretch>
        </p:blipFill>
        <p:spPr>
          <a:xfrm>
            <a:off x="7160673" y="6298469"/>
            <a:ext cx="1803327" cy="480887"/>
          </a:xfrm>
          <a:prstGeom prst="rect">
            <a:avLst/>
          </a:prstGeom>
        </p:spPr>
      </p:pic>
      <p:pic>
        <p:nvPicPr>
          <p:cNvPr id="8" name="Grafik 7" descr="PPT_Silhouette.png"/>
          <p:cNvPicPr>
            <a:picLocks noChangeAspect="1"/>
          </p:cNvPicPr>
          <p:nvPr userDrawn="1"/>
        </p:nvPicPr>
        <p:blipFill>
          <a:blip r:embed="rId3" cstate="print"/>
          <a:stretch>
            <a:fillRect/>
          </a:stretch>
        </p:blipFill>
        <p:spPr bwMode="gray">
          <a:xfrm>
            <a:off x="0" y="6000761"/>
            <a:ext cx="9144259" cy="359464"/>
          </a:xfrm>
          <a:prstGeom prst="rect">
            <a:avLst/>
          </a:prstGeom>
          <a:noFill/>
          <a:ln>
            <a:noFill/>
          </a:ln>
        </p:spPr>
      </p:pic>
      <p:pic>
        <p:nvPicPr>
          <p:cNvPr id="10" name="Grafik 9" descr="PPT_Logo_INF.png"/>
          <p:cNvPicPr>
            <a:picLocks noChangeAspect="1"/>
          </p:cNvPicPr>
          <p:nvPr userDrawn="1"/>
        </p:nvPicPr>
        <p:blipFill>
          <a:blip r:embed="rId4" cstate="print"/>
          <a:stretch>
            <a:fillRect/>
          </a:stretch>
        </p:blipFill>
        <p:spPr>
          <a:xfrm>
            <a:off x="6748478" y="328591"/>
            <a:ext cx="1727950" cy="539196"/>
          </a:xfrm>
          <a:prstGeom prst="rect">
            <a:avLst/>
          </a:prstGeom>
          <a:noFill/>
          <a:ln>
            <a:noFill/>
          </a:ln>
        </p:spPr>
      </p:pic>
    </p:spTree>
    <p:extLst>
      <p:ext uri="{BB962C8B-B14F-4D97-AF65-F5344CB8AC3E}">
        <p14:creationId xmlns:p14="http://schemas.microsoft.com/office/powerpoint/2010/main" val="158977790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DAED274-D94F-4ED6-A484-7A37576B4C41}" type="datetime1">
              <a:rPr lang="de-DE" smtClean="0"/>
              <a:pPr/>
              <a:t>16.07.2020</a:t>
            </a:fld>
            <a:endParaRPr lang="de-DE"/>
          </a:p>
        </p:txBody>
      </p:sp>
      <p:sp>
        <p:nvSpPr>
          <p:cNvPr id="5" name="Fußzeilenplatzhalter 4"/>
          <p:cNvSpPr>
            <a:spLocks noGrp="1"/>
          </p:cNvSpPr>
          <p:nvPr>
            <p:ph type="ftr" sz="quarter" idx="11"/>
          </p:nvPr>
        </p:nvSpPr>
        <p:spPr/>
        <p:txBody>
          <a:bodyPr/>
          <a:lstStyle/>
          <a:p>
            <a:r>
              <a:rPr lang="de-DE"/>
              <a:t>– Streng vertraulich, Vertraulich, Intern –                         Autor / Thema der Präsentation </a:t>
            </a:r>
          </a:p>
        </p:txBody>
      </p:sp>
      <p:sp>
        <p:nvSpPr>
          <p:cNvPr id="6" name="Foliennummernplatzhalter 5"/>
          <p:cNvSpPr>
            <a:spLocks noGrp="1"/>
          </p:cNvSpPr>
          <p:nvPr>
            <p:ph type="sldNum" sz="quarter" idx="12"/>
          </p:nvPr>
        </p:nvSpPr>
        <p:spPr/>
        <p:txBody>
          <a:bodyPr/>
          <a:lstStyle/>
          <a:p>
            <a:fld id="{DC074D37-AEB9-46CA-B316-7CBCC268AF09}" type="slidenum">
              <a:rPr lang="de-DE" smtClean="0"/>
              <a:pPr/>
              <a:t>‹Nr.›</a:t>
            </a:fld>
            <a:endParaRPr lang="de-DE"/>
          </a:p>
        </p:txBody>
      </p:sp>
    </p:spTree>
    <p:extLst>
      <p:ext uri="{BB962C8B-B14F-4D97-AF65-F5344CB8AC3E}">
        <p14:creationId xmlns:p14="http://schemas.microsoft.com/office/powerpoint/2010/main" val="424917676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365125"/>
            <a:ext cx="1971675"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365125"/>
            <a:ext cx="5800725"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DAED274-D94F-4ED6-A484-7A37576B4C41}" type="datetime1">
              <a:rPr lang="de-DE" smtClean="0"/>
              <a:pPr/>
              <a:t>16.07.2020</a:t>
            </a:fld>
            <a:endParaRPr lang="de-DE"/>
          </a:p>
        </p:txBody>
      </p:sp>
      <p:sp>
        <p:nvSpPr>
          <p:cNvPr id="5" name="Fußzeilenplatzhalter 4"/>
          <p:cNvSpPr>
            <a:spLocks noGrp="1"/>
          </p:cNvSpPr>
          <p:nvPr>
            <p:ph type="ftr" sz="quarter" idx="11"/>
          </p:nvPr>
        </p:nvSpPr>
        <p:spPr/>
        <p:txBody>
          <a:bodyPr/>
          <a:lstStyle/>
          <a:p>
            <a:r>
              <a:rPr lang="de-DE"/>
              <a:t>– Streng vertraulich, Vertraulich, Intern –                         Autor / Thema der Präsentation </a:t>
            </a:r>
          </a:p>
        </p:txBody>
      </p:sp>
      <p:sp>
        <p:nvSpPr>
          <p:cNvPr id="6" name="Foliennummernplatzhalter 5"/>
          <p:cNvSpPr>
            <a:spLocks noGrp="1"/>
          </p:cNvSpPr>
          <p:nvPr>
            <p:ph type="sldNum" sz="quarter" idx="12"/>
          </p:nvPr>
        </p:nvSpPr>
        <p:spPr/>
        <p:txBody>
          <a:bodyPr/>
          <a:lstStyle/>
          <a:p>
            <a:fld id="{DC074D37-AEB9-46CA-B316-7CBCC268AF09}" type="slidenum">
              <a:rPr lang="de-DE" smtClean="0"/>
              <a:pPr/>
              <a:t>‹Nr.›</a:t>
            </a:fld>
            <a:endParaRPr lang="de-DE"/>
          </a:p>
        </p:txBody>
      </p:sp>
    </p:spTree>
    <p:extLst>
      <p:ext uri="{BB962C8B-B14F-4D97-AF65-F5344CB8AC3E}">
        <p14:creationId xmlns:p14="http://schemas.microsoft.com/office/powerpoint/2010/main" val="388043667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rennfolie">
    <p:bg>
      <p:bgPr>
        <a:solidFill>
          <a:schemeClr val="tx2"/>
        </a:solidFill>
        <a:effectLst/>
      </p:bgPr>
    </p:bg>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415" name="think-cell Folie" r:id="rId5" imgW="360" imgH="360" progId="TCLayout.ActiveDocument.1">
                  <p:embed/>
                </p:oleObj>
              </mc:Choice>
              <mc:Fallback>
                <p:oleObj name="think-cell Folie" r:id="rId5" imgW="360" imgH="360" progId="TCLayout.ActiveDocument.1">
                  <p:embed/>
                  <p:pic>
                    <p:nvPicPr>
                      <p:cNvPr id="0" name="Object 1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8" name="Titelplatzhalter 1"/>
          <p:cNvSpPr>
            <a:spLocks noGrp="1"/>
          </p:cNvSpPr>
          <p:nvPr>
            <p:ph type="ctrTitle"/>
            <p:custDataLst>
              <p:tags r:id="rId3"/>
            </p:custDataLst>
          </p:nvPr>
        </p:nvSpPr>
        <p:spPr bwMode="black">
          <a:xfrm>
            <a:off x="304800" y="1773238"/>
            <a:ext cx="8496300" cy="1655762"/>
          </a:xfrm>
        </p:spPr>
        <p:txBody>
          <a:bodyPr/>
          <a:lstStyle>
            <a:lvl1pPr>
              <a:defRPr sz="6000" smtClean="0">
                <a:solidFill>
                  <a:schemeClr val="bg1"/>
                </a:solidFill>
              </a:defRPr>
            </a:lvl1pPr>
          </a:lstStyle>
          <a:p>
            <a:r>
              <a:rPr dirty="0"/>
              <a:t>TITELMASTERFORMAT DURCH KLICKEN BEARBEITEN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4800" y="333375"/>
            <a:ext cx="8496300" cy="415498"/>
          </a:xfrm>
        </p:spPr>
        <p:txBody>
          <a:bodyPr/>
          <a:lstStyle/>
          <a:p>
            <a:r>
              <a:rPr lang="de-DE" dirty="0"/>
              <a:t>TITELMASTERFORMAT DURCH KLICKEN BEARBEITEN</a:t>
            </a:r>
          </a:p>
        </p:txBody>
      </p:sp>
      <p:sp>
        <p:nvSpPr>
          <p:cNvPr id="3" name="Inhaltsplatzhalter 2"/>
          <p:cNvSpPr>
            <a:spLocks noGrp="1"/>
          </p:cNvSpPr>
          <p:nvPr>
            <p:ph sz="half" idx="1"/>
          </p:nvPr>
        </p:nvSpPr>
        <p:spPr>
          <a:xfrm>
            <a:off x="304799" y="1773238"/>
            <a:ext cx="27360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076010" y="1773238"/>
            <a:ext cx="27360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6804025" y="6432550"/>
            <a:ext cx="1800225" cy="136525"/>
          </a:xfrm>
        </p:spPr>
        <p:txBody>
          <a:bodyPr/>
          <a:lstStyle>
            <a:lvl1pPr>
              <a:defRPr/>
            </a:lvl1pPr>
          </a:lstStyle>
          <a:p>
            <a:fld id="{48815FEB-4FD7-4068-86A3-764BD8FB9BD8}" type="datetime1">
              <a:rPr lang="de-DE" smtClean="0"/>
              <a:pPr/>
              <a:t>16.07.2020</a:t>
            </a:fld>
            <a:endParaRPr lang="de-DE"/>
          </a:p>
        </p:txBody>
      </p:sp>
      <p:sp>
        <p:nvSpPr>
          <p:cNvPr id="6" name="Fußzeilenplatzhalter 5"/>
          <p:cNvSpPr>
            <a:spLocks noGrp="1"/>
          </p:cNvSpPr>
          <p:nvPr>
            <p:ph type="ftr" sz="quarter" idx="11"/>
          </p:nvPr>
        </p:nvSpPr>
        <p:spPr>
          <a:xfrm>
            <a:off x="2557463" y="6432550"/>
            <a:ext cx="4102100" cy="136525"/>
          </a:xfrm>
        </p:spPr>
        <p:txBody>
          <a:bodyPr/>
          <a:lstStyle>
            <a:lvl1pPr>
              <a:defRPr/>
            </a:lvl1pPr>
          </a:lstStyle>
          <a:p>
            <a:r>
              <a:rPr lang="de-DE"/>
              <a:t>– Streng vertraulich, Vertraulich, Intern –                         Autor / Thema der Präsentation </a:t>
            </a:r>
          </a:p>
        </p:txBody>
      </p:sp>
      <p:sp>
        <p:nvSpPr>
          <p:cNvPr id="7" name="Foliennummernplatzhalter 6"/>
          <p:cNvSpPr>
            <a:spLocks noGrp="1"/>
          </p:cNvSpPr>
          <p:nvPr>
            <p:ph type="sldNum" sz="quarter" idx="12"/>
          </p:nvPr>
        </p:nvSpPr>
        <p:spPr>
          <a:xfrm>
            <a:off x="8540750" y="6432550"/>
            <a:ext cx="288925" cy="136525"/>
          </a:xfrm>
        </p:spPr>
        <p:txBody>
          <a:bodyPr/>
          <a:lstStyle>
            <a:lvl1pPr>
              <a:defRPr/>
            </a:lvl1pPr>
          </a:lstStyle>
          <a:p>
            <a:fld id="{66EA1891-FA8C-463D-A9E1-6E97ED9952CA}" type="slidenum">
              <a:rPr lang="de-DE"/>
              <a:pPr/>
              <a:t>‹Nr.›</a:t>
            </a:fld>
            <a:endParaRPr lang="de-DE"/>
          </a:p>
        </p:txBody>
      </p:sp>
      <p:sp>
        <p:nvSpPr>
          <p:cNvPr id="8" name="Inhaltsplatzhalter 3"/>
          <p:cNvSpPr>
            <a:spLocks noGrp="1"/>
          </p:cNvSpPr>
          <p:nvPr>
            <p:ph sz="half" idx="13"/>
          </p:nvPr>
        </p:nvSpPr>
        <p:spPr>
          <a:xfrm>
            <a:off x="3190404" y="1773238"/>
            <a:ext cx="27360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4800" y="333375"/>
            <a:ext cx="8496300" cy="415498"/>
          </a:xfrm>
        </p:spPr>
        <p:txBody>
          <a:bodyPr/>
          <a:lstStyle/>
          <a:p>
            <a:r>
              <a:rPr lang="de-DE" dirty="0"/>
              <a:t>TITELMASTERFORMAT DURCH KLICKEN BEARBEITEN</a:t>
            </a:r>
          </a:p>
        </p:txBody>
      </p:sp>
      <p:sp>
        <p:nvSpPr>
          <p:cNvPr id="3" name="Inhaltsplatzhalter 2"/>
          <p:cNvSpPr>
            <a:spLocks noGrp="1"/>
          </p:cNvSpPr>
          <p:nvPr>
            <p:ph sz="half" idx="1"/>
          </p:nvPr>
        </p:nvSpPr>
        <p:spPr>
          <a:xfrm>
            <a:off x="304799" y="1773238"/>
            <a:ext cx="2028826"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27575" y="1773238"/>
            <a:ext cx="20304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6804025" y="6432550"/>
            <a:ext cx="1800225" cy="136525"/>
          </a:xfrm>
        </p:spPr>
        <p:txBody>
          <a:bodyPr/>
          <a:lstStyle>
            <a:lvl1pPr>
              <a:defRPr/>
            </a:lvl1pPr>
          </a:lstStyle>
          <a:p>
            <a:fld id="{461EDEAC-252C-4188-B9E3-CED9B38824C8}" type="datetime1">
              <a:rPr lang="de-DE" smtClean="0"/>
              <a:pPr/>
              <a:t>16.07.2020</a:t>
            </a:fld>
            <a:endParaRPr lang="de-DE"/>
          </a:p>
        </p:txBody>
      </p:sp>
      <p:sp>
        <p:nvSpPr>
          <p:cNvPr id="6" name="Fußzeilenplatzhalter 5"/>
          <p:cNvSpPr>
            <a:spLocks noGrp="1"/>
          </p:cNvSpPr>
          <p:nvPr>
            <p:ph type="ftr" sz="quarter" idx="11"/>
          </p:nvPr>
        </p:nvSpPr>
        <p:spPr>
          <a:xfrm>
            <a:off x="2557463" y="6432550"/>
            <a:ext cx="4102100" cy="136525"/>
          </a:xfrm>
        </p:spPr>
        <p:txBody>
          <a:bodyPr/>
          <a:lstStyle>
            <a:lvl1pPr>
              <a:defRPr/>
            </a:lvl1pPr>
          </a:lstStyle>
          <a:p>
            <a:r>
              <a:rPr lang="de-DE"/>
              <a:t>– Streng vertraulich, Vertraulich, Intern –                         Autor / Thema der Präsentation </a:t>
            </a:r>
          </a:p>
        </p:txBody>
      </p:sp>
      <p:sp>
        <p:nvSpPr>
          <p:cNvPr id="7" name="Foliennummernplatzhalter 6"/>
          <p:cNvSpPr>
            <a:spLocks noGrp="1"/>
          </p:cNvSpPr>
          <p:nvPr>
            <p:ph type="sldNum" sz="quarter" idx="12"/>
          </p:nvPr>
        </p:nvSpPr>
        <p:spPr>
          <a:xfrm>
            <a:off x="8540750" y="6432550"/>
            <a:ext cx="288925" cy="136525"/>
          </a:xfrm>
        </p:spPr>
        <p:txBody>
          <a:bodyPr/>
          <a:lstStyle>
            <a:lvl1pPr>
              <a:defRPr/>
            </a:lvl1pPr>
          </a:lstStyle>
          <a:p>
            <a:fld id="{66EA1891-FA8C-463D-A9E1-6E97ED9952CA}" type="slidenum">
              <a:rPr lang="de-DE"/>
              <a:pPr/>
              <a:t>‹Nr.›</a:t>
            </a:fld>
            <a:endParaRPr lang="de-DE"/>
          </a:p>
        </p:txBody>
      </p:sp>
      <p:sp>
        <p:nvSpPr>
          <p:cNvPr id="8" name="Inhaltsplatzhalter 3"/>
          <p:cNvSpPr>
            <a:spLocks noGrp="1"/>
          </p:cNvSpPr>
          <p:nvPr>
            <p:ph sz="half" idx="13"/>
          </p:nvPr>
        </p:nvSpPr>
        <p:spPr>
          <a:xfrm>
            <a:off x="2465400" y="1773238"/>
            <a:ext cx="20304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Inhaltsplatzhalter 3"/>
          <p:cNvSpPr>
            <a:spLocks noGrp="1"/>
          </p:cNvSpPr>
          <p:nvPr>
            <p:ph sz="half" idx="14"/>
          </p:nvPr>
        </p:nvSpPr>
        <p:spPr>
          <a:xfrm>
            <a:off x="6789750" y="1773238"/>
            <a:ext cx="20304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avigationsleiste_Trennfolie_Grau">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8783" name="think-cell Folie" r:id="rId6" imgW="360" imgH="360" progId="TCLayout.ActiveDocument.1">
                  <p:embed/>
                </p:oleObj>
              </mc:Choice>
              <mc:Fallback>
                <p:oleObj name="think-cell Folie" r:id="rId6" imgW="360" imgH="360" progId="TCLayout.ActiveDocument.1">
                  <p:embed/>
                  <p:pic>
                    <p:nvPicPr>
                      <p:cNvPr id="0" name="Object 16"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p:cNvSpPr>
            <a:spLocks noChangeArrowheads="1"/>
          </p:cNvSpPr>
          <p:nvPr userDrawn="1">
            <p:custDataLst>
              <p:tags r:id="rId3"/>
            </p:custDataLst>
          </p:nvPr>
        </p:nvSpPr>
        <p:spPr bwMode="white">
          <a:xfrm>
            <a:off x="0" y="0"/>
            <a:ext cx="9144000" cy="6348413"/>
          </a:xfrm>
          <a:prstGeom prst="rect">
            <a:avLst/>
          </a:prstGeom>
          <a:solidFill>
            <a:schemeClr val="accent4"/>
          </a:solidFill>
          <a:ln w="9525">
            <a:noFill/>
            <a:miter lim="800000"/>
            <a:headEnd/>
            <a:tailEnd/>
          </a:ln>
          <a:effectLst/>
        </p:spPr>
        <p:txBody>
          <a:bodyPr wrap="none" anchor="ctr"/>
          <a:lstStyle/>
          <a:p>
            <a:endParaRPr lang="de-DE"/>
          </a:p>
        </p:txBody>
      </p:sp>
      <p:sp>
        <p:nvSpPr>
          <p:cNvPr id="45058" name="Titelplatzhalter 1"/>
          <p:cNvSpPr>
            <a:spLocks noGrp="1"/>
          </p:cNvSpPr>
          <p:nvPr>
            <p:ph type="ctrTitle"/>
            <p:custDataLst>
              <p:tags r:id="rId4"/>
            </p:custDataLst>
          </p:nvPr>
        </p:nvSpPr>
        <p:spPr bwMode="black">
          <a:xfrm>
            <a:off x="304800" y="1773238"/>
            <a:ext cx="8496300" cy="1655762"/>
          </a:xfrm>
        </p:spPr>
        <p:txBody>
          <a:bodyPr/>
          <a:lstStyle>
            <a:lvl1pPr>
              <a:defRPr sz="6000" smtClean="0">
                <a:solidFill>
                  <a:schemeClr val="bg1"/>
                </a:solidFill>
              </a:defRPr>
            </a:lvl1pPr>
          </a:lstStyle>
          <a:p>
            <a:r>
              <a:t>TITELMASTERFORMAT DURCH KLICKEN BEARBEITEN</a:t>
            </a:r>
          </a:p>
        </p:txBody>
      </p:sp>
      <p:sp>
        <p:nvSpPr>
          <p:cNvPr id="6" name="Foliennummernplatzhalter 5"/>
          <p:cNvSpPr>
            <a:spLocks noGrp="1"/>
          </p:cNvSpPr>
          <p:nvPr>
            <p:ph type="sldNum" sz="quarter" idx="11"/>
          </p:nvPr>
        </p:nvSpPr>
        <p:spPr/>
        <p:txBody>
          <a:bodyPr/>
          <a:lstStyle/>
          <a:p>
            <a:fld id="{DC074D37-AEB9-46CA-B316-7CBCC268AF09}"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400">
                <a:latin typeface="Franklin Gothic Demi" panose="020B0703020102020204" pitchFamily="34" charset="0"/>
              </a:defRPr>
            </a:lvl1pPr>
          </a:lstStyle>
          <a:p>
            <a:r>
              <a:rPr lang="de-DE" dirty="0"/>
              <a:t>Titelmasterformat durch Klicken bearbeiten</a:t>
            </a:r>
          </a:p>
        </p:txBody>
      </p:sp>
      <p:sp>
        <p:nvSpPr>
          <p:cNvPr id="3" name="Inhaltsplatzhalter 2"/>
          <p:cNvSpPr>
            <a:spLocks noGrp="1"/>
          </p:cNvSpPr>
          <p:nvPr>
            <p:ph idx="1"/>
          </p:nvPr>
        </p:nvSpPr>
        <p:spPr/>
        <p:txBody>
          <a:bodyPr>
            <a:normAutofit/>
          </a:bodyPr>
          <a:lstStyle>
            <a:lvl1pPr>
              <a:defRPr sz="2000">
                <a:latin typeface="Franklin Gothic Book" panose="020B0503020102020204" pitchFamily="34" charset="0"/>
              </a:defRPr>
            </a:lvl1pPr>
            <a:lvl2pPr>
              <a:defRPr sz="2000">
                <a:latin typeface="Franklin Gothic Book" panose="020B0503020102020204" pitchFamily="34" charset="0"/>
              </a:defRPr>
            </a:lvl2pPr>
            <a:lvl3pPr>
              <a:defRPr sz="2000">
                <a:latin typeface="Franklin Gothic Book" panose="020B0503020102020204" pitchFamily="34" charset="0"/>
              </a:defRPr>
            </a:lvl3pPr>
            <a:lvl4pPr>
              <a:defRPr sz="2000">
                <a:latin typeface="Franklin Gothic Book" panose="020B0503020102020204" pitchFamily="34" charset="0"/>
              </a:defRPr>
            </a:lvl4pPr>
            <a:lvl5pPr>
              <a:defRPr sz="2000">
                <a:latin typeface="Franklin Gothic Book" panose="020B05030201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a:xfrm>
            <a:off x="3859200" y="6440412"/>
            <a:ext cx="2057400" cy="365125"/>
          </a:xfrm>
        </p:spPr>
        <p:txBody>
          <a:bodyPr/>
          <a:lstStyle>
            <a:lvl1pPr algn="ctr">
              <a:defRPr/>
            </a:lvl1pPr>
          </a:lstStyle>
          <a:p>
            <a:fld id="{71B5F043-C5C9-4543-B156-099DED57FF04}" type="slidenum">
              <a:rPr lang="de-DE" smtClean="0"/>
              <a:pPr/>
              <a:t>‹Nr.›</a:t>
            </a:fld>
            <a:endParaRPr lang="de-DE" dirty="0"/>
          </a:p>
        </p:txBody>
      </p:sp>
      <p:pic>
        <p:nvPicPr>
          <p:cNvPr id="8" name="Grafik 7"/>
          <p:cNvPicPr>
            <a:picLocks noChangeAspect="1"/>
          </p:cNvPicPr>
          <p:nvPr userDrawn="1"/>
        </p:nvPicPr>
        <p:blipFill>
          <a:blip r:embed="rId2"/>
          <a:stretch>
            <a:fillRect/>
          </a:stretch>
        </p:blipFill>
        <p:spPr>
          <a:xfrm>
            <a:off x="6811200" y="6403560"/>
            <a:ext cx="1704150" cy="454440"/>
          </a:xfrm>
          <a:prstGeom prst="rect">
            <a:avLst/>
          </a:prstGeom>
        </p:spPr>
      </p:pic>
      <p:pic>
        <p:nvPicPr>
          <p:cNvPr id="9" name="Grafik 8" descr="PPT_Silhouette.png"/>
          <p:cNvPicPr>
            <a:picLocks noChangeAspect="1"/>
          </p:cNvPicPr>
          <p:nvPr userDrawn="1"/>
        </p:nvPicPr>
        <p:blipFill>
          <a:blip r:embed="rId3" cstate="print"/>
          <a:stretch>
            <a:fillRect/>
          </a:stretch>
        </p:blipFill>
        <p:spPr bwMode="gray">
          <a:xfrm>
            <a:off x="0" y="6044096"/>
            <a:ext cx="9144259" cy="359464"/>
          </a:xfrm>
          <a:prstGeom prst="rect">
            <a:avLst/>
          </a:prstGeom>
          <a:noFill/>
          <a:ln>
            <a:noFill/>
          </a:ln>
        </p:spPr>
      </p:pic>
    </p:spTree>
    <p:extLst>
      <p:ext uri="{BB962C8B-B14F-4D97-AF65-F5344CB8AC3E}">
        <p14:creationId xmlns:p14="http://schemas.microsoft.com/office/powerpoint/2010/main" val="31348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9"/>
            <a:ext cx="7886700" cy="2852737"/>
          </a:xfrm>
        </p:spPr>
        <p:txBody>
          <a:bodyPr anchor="b"/>
          <a:lstStyle>
            <a:lvl1pPr>
              <a:defRPr sz="4500">
                <a:latin typeface="Franklin Gothic Demi" panose="020B0703020102020204" pitchFamily="34" charset="0"/>
              </a:defRPr>
            </a:lvl1pPr>
          </a:lstStyle>
          <a:p>
            <a:r>
              <a:rPr lang="de-DE" dirty="0"/>
              <a:t>Titelmasterformat durch Klicken bearbeiten</a:t>
            </a:r>
          </a:p>
        </p:txBody>
      </p:sp>
      <p:sp>
        <p:nvSpPr>
          <p:cNvPr id="3" name="Textplatzhalt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Franklin Gothic Book" panose="020B05030201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dirty="0"/>
              <a:t>Textmasterformat bearbeiten</a:t>
            </a:r>
          </a:p>
        </p:txBody>
      </p:sp>
      <p:sp>
        <p:nvSpPr>
          <p:cNvPr id="4" name="Datumsplatzhalter 3"/>
          <p:cNvSpPr>
            <a:spLocks noGrp="1"/>
          </p:cNvSpPr>
          <p:nvPr>
            <p:ph type="dt" sz="half" idx="10"/>
          </p:nvPr>
        </p:nvSpPr>
        <p:spPr/>
        <p:txBody>
          <a:bodyPr/>
          <a:lstStyle/>
          <a:p>
            <a:fld id="{DDAED274-D94F-4ED6-A484-7A37576B4C41}" type="datetime1">
              <a:rPr lang="de-DE" smtClean="0"/>
              <a:pPr/>
              <a:t>16.07.2020</a:t>
            </a:fld>
            <a:endParaRPr lang="de-DE"/>
          </a:p>
        </p:txBody>
      </p:sp>
      <p:sp>
        <p:nvSpPr>
          <p:cNvPr id="5" name="Fußzeilenplatzhalter 4"/>
          <p:cNvSpPr>
            <a:spLocks noGrp="1"/>
          </p:cNvSpPr>
          <p:nvPr>
            <p:ph type="ftr" sz="quarter" idx="11"/>
          </p:nvPr>
        </p:nvSpPr>
        <p:spPr/>
        <p:txBody>
          <a:bodyPr/>
          <a:lstStyle/>
          <a:p>
            <a:r>
              <a:rPr lang="de-DE"/>
              <a:t>– Streng vertraulich, Vertraulich, Intern –                         Autor / Thema der Präsentation </a:t>
            </a:r>
          </a:p>
        </p:txBody>
      </p:sp>
      <p:sp>
        <p:nvSpPr>
          <p:cNvPr id="6" name="Foliennummernplatzhalter 5"/>
          <p:cNvSpPr>
            <a:spLocks noGrp="1"/>
          </p:cNvSpPr>
          <p:nvPr>
            <p:ph type="sldNum" sz="quarter" idx="12"/>
          </p:nvPr>
        </p:nvSpPr>
        <p:spPr/>
        <p:txBody>
          <a:bodyPr/>
          <a:lstStyle/>
          <a:p>
            <a:fld id="{DC074D37-AEB9-46CA-B316-7CBCC268AF09}" type="slidenum">
              <a:rPr lang="de-DE" smtClean="0"/>
              <a:pPr/>
              <a:t>‹Nr.›</a:t>
            </a:fld>
            <a:endParaRPr lang="de-DE"/>
          </a:p>
        </p:txBody>
      </p:sp>
    </p:spTree>
    <p:extLst>
      <p:ext uri="{BB962C8B-B14F-4D97-AF65-F5344CB8AC3E}">
        <p14:creationId xmlns:p14="http://schemas.microsoft.com/office/powerpoint/2010/main" val="399215076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400">
                <a:latin typeface="Franklin Gothic Demi" panose="020B0703020102020204" pitchFamily="34" charset="0"/>
              </a:defRPr>
            </a:lvl1pPr>
          </a:lstStyle>
          <a:p>
            <a:r>
              <a:rPr lang="de-DE" dirty="0"/>
              <a:t>Titelmasterformat durch Klicken bearbeiten</a:t>
            </a:r>
          </a:p>
        </p:txBody>
      </p:sp>
      <p:sp>
        <p:nvSpPr>
          <p:cNvPr id="3" name="Inhaltsplatzhalter 2"/>
          <p:cNvSpPr>
            <a:spLocks noGrp="1"/>
          </p:cNvSpPr>
          <p:nvPr>
            <p:ph sz="half" idx="1"/>
          </p:nvPr>
        </p:nvSpPr>
        <p:spPr>
          <a:xfrm>
            <a:off x="628650" y="1825625"/>
            <a:ext cx="3886200" cy="4351338"/>
          </a:xfrm>
        </p:spPr>
        <p:txBody>
          <a:bodyPr>
            <a:normAutofit/>
          </a:bodyPr>
          <a:lstStyle>
            <a:lvl1pPr>
              <a:defRPr sz="2000">
                <a:latin typeface="Franklin Gothic Book" panose="020B0503020102020204" pitchFamily="34" charset="0"/>
              </a:defRPr>
            </a:lvl1pPr>
            <a:lvl2pPr>
              <a:defRPr sz="2000">
                <a:latin typeface="Franklin Gothic Book" panose="020B0503020102020204" pitchFamily="34" charset="0"/>
              </a:defRPr>
            </a:lvl2pPr>
            <a:lvl3pPr>
              <a:defRPr sz="2000">
                <a:latin typeface="Franklin Gothic Book" panose="020B0503020102020204" pitchFamily="34" charset="0"/>
              </a:defRPr>
            </a:lvl3pPr>
            <a:lvl4pPr>
              <a:defRPr sz="2000">
                <a:latin typeface="Franklin Gothic Book" panose="020B0503020102020204" pitchFamily="34" charset="0"/>
              </a:defRPr>
            </a:lvl4pPr>
            <a:lvl5pPr>
              <a:defRPr sz="2000">
                <a:latin typeface="Franklin Gothic Book" panose="020B05030201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29150" y="1825625"/>
            <a:ext cx="3886200" cy="4351338"/>
          </a:xfrm>
        </p:spPr>
        <p:txBody>
          <a:bodyPr>
            <a:normAutofit/>
          </a:bodyPr>
          <a:lstStyle>
            <a:lvl1pPr marL="171450" indent="-171450">
              <a:buClr>
                <a:schemeClr val="accent4"/>
              </a:buClr>
              <a:buFont typeface="Symbol" panose="05050102010706020507" pitchFamily="18" charset="2"/>
              <a:buChar char="-"/>
              <a:defRPr sz="2000">
                <a:latin typeface="Franklin Gothic Book" panose="020B0503020102020204" pitchFamily="34" charset="0"/>
              </a:defRPr>
            </a:lvl1pPr>
            <a:lvl2pPr>
              <a:buClr>
                <a:schemeClr val="accent4"/>
              </a:buClr>
              <a:defRPr sz="2000">
                <a:latin typeface="Franklin Gothic Book" panose="020B0503020102020204" pitchFamily="34" charset="0"/>
              </a:defRPr>
            </a:lvl2pPr>
            <a:lvl3pPr>
              <a:defRPr sz="2000">
                <a:latin typeface="Franklin Gothic Book" panose="020B0503020102020204" pitchFamily="34" charset="0"/>
              </a:defRPr>
            </a:lvl3pPr>
            <a:lvl4pPr>
              <a:defRPr sz="2000">
                <a:latin typeface="Franklin Gothic Book" panose="020B0503020102020204" pitchFamily="34" charset="0"/>
              </a:defRPr>
            </a:lvl4pPr>
            <a:lvl5pPr>
              <a:defRPr sz="2000">
                <a:latin typeface="Franklin Gothic Book" panose="020B05030201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7B9EE259-8F50-4C72-BA97-131791B27F72}" type="datetime1">
              <a:rPr lang="de-DE" smtClean="0"/>
              <a:pPr/>
              <a:t>16.07.2020</a:t>
            </a:fld>
            <a:endParaRPr lang="de-DE" dirty="0"/>
          </a:p>
        </p:txBody>
      </p:sp>
      <p:sp>
        <p:nvSpPr>
          <p:cNvPr id="6" name="Fußzeilenplatzhalter 5"/>
          <p:cNvSpPr>
            <a:spLocks noGrp="1"/>
          </p:cNvSpPr>
          <p:nvPr>
            <p:ph type="ftr" sz="quarter" idx="11"/>
          </p:nvPr>
        </p:nvSpPr>
        <p:spPr/>
        <p:txBody>
          <a:bodyPr/>
          <a:lstStyle/>
          <a:p>
            <a:r>
              <a:rPr lang="de-DE"/>
              <a:t>– Streng vertraulich, Vertraulich, Intern –                         Autor / Thema der Präsentation </a:t>
            </a:r>
          </a:p>
        </p:txBody>
      </p:sp>
      <p:sp>
        <p:nvSpPr>
          <p:cNvPr id="7" name="Foliennummernplatzhalter 6"/>
          <p:cNvSpPr>
            <a:spLocks noGrp="1"/>
          </p:cNvSpPr>
          <p:nvPr>
            <p:ph type="sldNum" sz="quarter" idx="12"/>
          </p:nvPr>
        </p:nvSpPr>
        <p:spPr/>
        <p:txBody>
          <a:bodyPr/>
          <a:lstStyle/>
          <a:p>
            <a:fld id="{66EA1891-FA8C-463D-A9E1-6E97ED9952CA}" type="slidenum">
              <a:rPr lang="de-DE" smtClean="0"/>
              <a:pPr/>
              <a:t>‹Nr.›</a:t>
            </a:fld>
            <a:endParaRPr lang="de-DE"/>
          </a:p>
        </p:txBody>
      </p:sp>
    </p:spTree>
    <p:extLst>
      <p:ext uri="{BB962C8B-B14F-4D97-AF65-F5344CB8AC3E}">
        <p14:creationId xmlns:p14="http://schemas.microsoft.com/office/powerpoint/2010/main" val="136589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365126"/>
            <a:ext cx="7886700" cy="1325563"/>
          </a:xfrm>
        </p:spPr>
        <p:txBody>
          <a:bodyPr/>
          <a:lstStyle/>
          <a:p>
            <a:r>
              <a:rPr lang="de-DE" dirty="0"/>
              <a:t>Titelmasterformat durch Klicken bearbeiten</a:t>
            </a:r>
          </a:p>
        </p:txBody>
      </p:sp>
      <p:sp>
        <p:nvSpPr>
          <p:cNvPr id="3" name="Textplatzhalt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4" name="Inhaltsplatzhalter 3"/>
          <p:cNvSpPr>
            <a:spLocks noGrp="1"/>
          </p:cNvSpPr>
          <p:nvPr>
            <p:ph sz="half" idx="2"/>
          </p:nvPr>
        </p:nvSpPr>
        <p:spPr>
          <a:xfrm>
            <a:off x="629842" y="2505075"/>
            <a:ext cx="3868340" cy="3684588"/>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6" name="Inhaltsplatzhalter 5"/>
          <p:cNvSpPr>
            <a:spLocks noGrp="1"/>
          </p:cNvSpPr>
          <p:nvPr>
            <p:ph sz="quarter" idx="4"/>
          </p:nvPr>
        </p:nvSpPr>
        <p:spPr>
          <a:xfrm>
            <a:off x="4629150" y="2505075"/>
            <a:ext cx="3887391" cy="3684588"/>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Datumsplatzhalter 6"/>
          <p:cNvSpPr>
            <a:spLocks noGrp="1"/>
          </p:cNvSpPr>
          <p:nvPr>
            <p:ph type="dt" sz="half" idx="10"/>
          </p:nvPr>
        </p:nvSpPr>
        <p:spPr/>
        <p:txBody>
          <a:bodyPr/>
          <a:lstStyle/>
          <a:p>
            <a:fld id="{DDAED274-D94F-4ED6-A484-7A37576B4C41}" type="datetime1">
              <a:rPr lang="de-DE" smtClean="0"/>
              <a:pPr/>
              <a:t>16.07.2020</a:t>
            </a:fld>
            <a:endParaRPr lang="de-DE"/>
          </a:p>
        </p:txBody>
      </p:sp>
      <p:sp>
        <p:nvSpPr>
          <p:cNvPr id="8" name="Fußzeilenplatzhalter 7"/>
          <p:cNvSpPr>
            <a:spLocks noGrp="1"/>
          </p:cNvSpPr>
          <p:nvPr>
            <p:ph type="ftr" sz="quarter" idx="11"/>
          </p:nvPr>
        </p:nvSpPr>
        <p:spPr/>
        <p:txBody>
          <a:bodyPr/>
          <a:lstStyle/>
          <a:p>
            <a:r>
              <a:rPr lang="de-DE"/>
              <a:t>– Streng vertraulich, Vertraulich, Intern –                         Autor / Thema der Präsentation </a:t>
            </a:r>
          </a:p>
        </p:txBody>
      </p:sp>
      <p:sp>
        <p:nvSpPr>
          <p:cNvPr id="9" name="Foliennummernplatzhalter 8"/>
          <p:cNvSpPr>
            <a:spLocks noGrp="1"/>
          </p:cNvSpPr>
          <p:nvPr>
            <p:ph type="sldNum" sz="quarter" idx="12"/>
          </p:nvPr>
        </p:nvSpPr>
        <p:spPr/>
        <p:txBody>
          <a:bodyPr/>
          <a:lstStyle/>
          <a:p>
            <a:fld id="{DC074D37-AEB9-46CA-B316-7CBCC268AF09}" type="slidenum">
              <a:rPr lang="de-DE" smtClean="0"/>
              <a:pPr/>
              <a:t>‹Nr.›</a:t>
            </a:fld>
            <a:endParaRPr lang="de-DE"/>
          </a:p>
        </p:txBody>
      </p:sp>
    </p:spTree>
    <p:extLst>
      <p:ext uri="{BB962C8B-B14F-4D97-AF65-F5344CB8AC3E}">
        <p14:creationId xmlns:p14="http://schemas.microsoft.com/office/powerpoint/2010/main" val="133679587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Datumsplatzhalter 2"/>
          <p:cNvSpPr>
            <a:spLocks noGrp="1"/>
          </p:cNvSpPr>
          <p:nvPr>
            <p:ph type="dt" sz="half" idx="10"/>
          </p:nvPr>
        </p:nvSpPr>
        <p:spPr/>
        <p:txBody>
          <a:bodyPr/>
          <a:lstStyle/>
          <a:p>
            <a:fld id="{FF47EFE7-5BFF-4DC6-9696-CA676B3B289D}" type="datetime1">
              <a:rPr lang="de-DE" smtClean="0"/>
              <a:pPr/>
              <a:t>16.07.2020</a:t>
            </a:fld>
            <a:endParaRPr lang="de-DE"/>
          </a:p>
        </p:txBody>
      </p:sp>
      <p:sp>
        <p:nvSpPr>
          <p:cNvPr id="4" name="Fußzeilenplatzhalter 3"/>
          <p:cNvSpPr>
            <a:spLocks noGrp="1"/>
          </p:cNvSpPr>
          <p:nvPr>
            <p:ph type="ftr" sz="quarter" idx="11"/>
          </p:nvPr>
        </p:nvSpPr>
        <p:spPr/>
        <p:txBody>
          <a:bodyPr/>
          <a:lstStyle/>
          <a:p>
            <a:r>
              <a:rPr lang="de-DE"/>
              <a:t>– Streng vertraulich, Vertraulich, Intern –                         Autor / Thema der Präsentation </a:t>
            </a:r>
          </a:p>
        </p:txBody>
      </p:sp>
      <p:sp>
        <p:nvSpPr>
          <p:cNvPr id="5" name="Foliennummernplatzhalter 4"/>
          <p:cNvSpPr>
            <a:spLocks noGrp="1"/>
          </p:cNvSpPr>
          <p:nvPr>
            <p:ph type="sldNum" sz="quarter" idx="12"/>
          </p:nvPr>
        </p:nvSpPr>
        <p:spPr/>
        <p:txBody>
          <a:bodyPr/>
          <a:lstStyle/>
          <a:p>
            <a:fld id="{EF856C3B-4879-44CB-8ACD-F9C43CE31EF6}" type="slidenum">
              <a:rPr lang="de-DE" smtClean="0"/>
              <a:pPr/>
              <a:t>‹Nr.›</a:t>
            </a:fld>
            <a:endParaRPr lang="de-DE"/>
          </a:p>
        </p:txBody>
      </p:sp>
    </p:spTree>
    <p:extLst>
      <p:ext uri="{BB962C8B-B14F-4D97-AF65-F5344CB8AC3E}">
        <p14:creationId xmlns:p14="http://schemas.microsoft.com/office/powerpoint/2010/main" val="33819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22C77EA-42BD-4445-BD8C-A3B9FA9CB3EB}" type="datetime1">
              <a:rPr lang="de-DE" smtClean="0"/>
              <a:pPr/>
              <a:t>16.07.2020</a:t>
            </a:fld>
            <a:endParaRPr lang="de-DE"/>
          </a:p>
        </p:txBody>
      </p:sp>
      <p:sp>
        <p:nvSpPr>
          <p:cNvPr id="3" name="Fußzeilenplatzhalter 2"/>
          <p:cNvSpPr>
            <a:spLocks noGrp="1"/>
          </p:cNvSpPr>
          <p:nvPr>
            <p:ph type="ftr" sz="quarter" idx="11"/>
          </p:nvPr>
        </p:nvSpPr>
        <p:spPr/>
        <p:txBody>
          <a:bodyPr/>
          <a:lstStyle/>
          <a:p>
            <a:r>
              <a:rPr lang="de-DE"/>
              <a:t>– Streng vertraulich, Vertraulich, Intern –                         Autor / Thema der Präsentation </a:t>
            </a:r>
          </a:p>
        </p:txBody>
      </p:sp>
      <p:sp>
        <p:nvSpPr>
          <p:cNvPr id="4" name="Foliennummernplatzhalter 3"/>
          <p:cNvSpPr>
            <a:spLocks noGrp="1"/>
          </p:cNvSpPr>
          <p:nvPr>
            <p:ph type="sldNum" sz="quarter" idx="12"/>
          </p:nvPr>
        </p:nvSpPr>
        <p:spPr/>
        <p:txBody>
          <a:bodyPr/>
          <a:lstStyle/>
          <a:p>
            <a:fld id="{B03C9E69-E43C-4763-8857-C1F967C53060}" type="slidenum">
              <a:rPr lang="de-DE" smtClean="0"/>
              <a:pPr/>
              <a:t>‹Nr.›</a:t>
            </a:fld>
            <a:endParaRPr lang="de-DE"/>
          </a:p>
        </p:txBody>
      </p:sp>
    </p:spTree>
    <p:extLst>
      <p:ext uri="{BB962C8B-B14F-4D97-AF65-F5344CB8AC3E}">
        <p14:creationId xmlns:p14="http://schemas.microsoft.com/office/powerpoint/2010/main" val="257111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Textmasterformat bearbeiten</a:t>
            </a:r>
          </a:p>
        </p:txBody>
      </p:sp>
      <p:sp>
        <p:nvSpPr>
          <p:cNvPr id="5" name="Datumsplatzhalter 4"/>
          <p:cNvSpPr>
            <a:spLocks noGrp="1"/>
          </p:cNvSpPr>
          <p:nvPr>
            <p:ph type="dt" sz="half" idx="10"/>
          </p:nvPr>
        </p:nvSpPr>
        <p:spPr/>
        <p:txBody>
          <a:bodyPr/>
          <a:lstStyle/>
          <a:p>
            <a:fld id="{DDAED274-D94F-4ED6-A484-7A37576B4C41}" type="datetime1">
              <a:rPr lang="de-DE" smtClean="0"/>
              <a:pPr/>
              <a:t>16.07.2020</a:t>
            </a:fld>
            <a:endParaRPr lang="de-DE"/>
          </a:p>
        </p:txBody>
      </p:sp>
      <p:sp>
        <p:nvSpPr>
          <p:cNvPr id="6" name="Fußzeilenplatzhalter 5"/>
          <p:cNvSpPr>
            <a:spLocks noGrp="1"/>
          </p:cNvSpPr>
          <p:nvPr>
            <p:ph type="ftr" sz="quarter" idx="11"/>
          </p:nvPr>
        </p:nvSpPr>
        <p:spPr/>
        <p:txBody>
          <a:bodyPr/>
          <a:lstStyle/>
          <a:p>
            <a:r>
              <a:rPr lang="de-DE"/>
              <a:t>– Streng vertraulich, Vertraulich, Intern –                         Autor / Thema der Präsentation </a:t>
            </a:r>
          </a:p>
        </p:txBody>
      </p:sp>
      <p:sp>
        <p:nvSpPr>
          <p:cNvPr id="7" name="Foliennummernplatzhalter 6"/>
          <p:cNvSpPr>
            <a:spLocks noGrp="1"/>
          </p:cNvSpPr>
          <p:nvPr>
            <p:ph type="sldNum" sz="quarter" idx="12"/>
          </p:nvPr>
        </p:nvSpPr>
        <p:spPr/>
        <p:txBody>
          <a:bodyPr/>
          <a:lstStyle/>
          <a:p>
            <a:fld id="{DC074D37-AEB9-46CA-B316-7CBCC268AF09}" type="slidenum">
              <a:rPr lang="de-DE" smtClean="0"/>
              <a:pPr/>
              <a:t>‹Nr.›</a:t>
            </a:fld>
            <a:endParaRPr lang="de-DE"/>
          </a:p>
        </p:txBody>
      </p:sp>
    </p:spTree>
    <p:extLst>
      <p:ext uri="{BB962C8B-B14F-4D97-AF65-F5344CB8AC3E}">
        <p14:creationId xmlns:p14="http://schemas.microsoft.com/office/powerpoint/2010/main" val="39378465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Textmasterformat bearbeiten</a:t>
            </a:r>
          </a:p>
        </p:txBody>
      </p:sp>
      <p:sp>
        <p:nvSpPr>
          <p:cNvPr id="5" name="Datumsplatzhalter 4"/>
          <p:cNvSpPr>
            <a:spLocks noGrp="1"/>
          </p:cNvSpPr>
          <p:nvPr>
            <p:ph type="dt" sz="half" idx="10"/>
          </p:nvPr>
        </p:nvSpPr>
        <p:spPr/>
        <p:txBody>
          <a:bodyPr/>
          <a:lstStyle/>
          <a:p>
            <a:fld id="{DDAED274-D94F-4ED6-A484-7A37576B4C41}" type="datetime1">
              <a:rPr lang="de-DE" smtClean="0"/>
              <a:pPr/>
              <a:t>16.07.2020</a:t>
            </a:fld>
            <a:endParaRPr lang="de-DE"/>
          </a:p>
        </p:txBody>
      </p:sp>
      <p:sp>
        <p:nvSpPr>
          <p:cNvPr id="6" name="Fußzeilenplatzhalter 5"/>
          <p:cNvSpPr>
            <a:spLocks noGrp="1"/>
          </p:cNvSpPr>
          <p:nvPr>
            <p:ph type="ftr" sz="quarter" idx="11"/>
          </p:nvPr>
        </p:nvSpPr>
        <p:spPr/>
        <p:txBody>
          <a:bodyPr/>
          <a:lstStyle/>
          <a:p>
            <a:r>
              <a:rPr lang="de-DE"/>
              <a:t>– Streng vertraulich, Vertraulich, Intern –                         Autor / Thema der Präsentation </a:t>
            </a:r>
          </a:p>
        </p:txBody>
      </p:sp>
      <p:sp>
        <p:nvSpPr>
          <p:cNvPr id="7" name="Foliennummernplatzhalter 6"/>
          <p:cNvSpPr>
            <a:spLocks noGrp="1"/>
          </p:cNvSpPr>
          <p:nvPr>
            <p:ph type="sldNum" sz="quarter" idx="12"/>
          </p:nvPr>
        </p:nvSpPr>
        <p:spPr/>
        <p:txBody>
          <a:bodyPr/>
          <a:lstStyle/>
          <a:p>
            <a:fld id="{DC074D37-AEB9-46CA-B316-7CBCC268AF09}" type="slidenum">
              <a:rPr lang="de-DE" smtClean="0"/>
              <a:pPr/>
              <a:t>‹Nr.›</a:t>
            </a:fld>
            <a:endParaRPr lang="de-DE"/>
          </a:p>
        </p:txBody>
      </p:sp>
    </p:spTree>
    <p:extLst>
      <p:ext uri="{BB962C8B-B14F-4D97-AF65-F5344CB8AC3E}">
        <p14:creationId xmlns:p14="http://schemas.microsoft.com/office/powerpoint/2010/main" val="127903061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DAED274-D94F-4ED6-A484-7A37576B4C41}" type="datetime1">
              <a:rPr lang="de-DE" smtClean="0"/>
              <a:pPr/>
              <a:t>16.07.2020</a:t>
            </a:fld>
            <a:endParaRPr lang="de-DE"/>
          </a:p>
        </p:txBody>
      </p:sp>
      <p:sp>
        <p:nvSpPr>
          <p:cNvPr id="5" name="Fußzeilenplatzhalt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de-DE" dirty="0"/>
              <a:t>– Streng vertraulich, Vertraulich, Intern –                         Autor / Thema der Präsentation </a:t>
            </a:r>
          </a:p>
        </p:txBody>
      </p:sp>
      <p:sp>
        <p:nvSpPr>
          <p:cNvPr id="6" name="Foliennummernplatzhalt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C074D37-AEB9-46CA-B316-7CBCC268AF09}" type="slidenum">
              <a:rPr lang="de-DE" smtClean="0"/>
              <a:pPr/>
              <a:t>‹Nr.›</a:t>
            </a:fld>
            <a:endParaRPr lang="de-DE" dirty="0"/>
          </a:p>
        </p:txBody>
      </p:sp>
      <p:pic>
        <p:nvPicPr>
          <p:cNvPr id="8" name="Grafik 7"/>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96643" y="6413055"/>
            <a:ext cx="2389407" cy="394821"/>
          </a:xfrm>
          <a:prstGeom prst="rect">
            <a:avLst/>
          </a:prstGeom>
        </p:spPr>
      </p:pic>
    </p:spTree>
    <p:extLst>
      <p:ext uri="{BB962C8B-B14F-4D97-AF65-F5344CB8AC3E}">
        <p14:creationId xmlns:p14="http://schemas.microsoft.com/office/powerpoint/2010/main" val="118161538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58" r:id="rId12"/>
    <p:sldLayoutId id="2147483760" r:id="rId13"/>
    <p:sldLayoutId id="2147483761" r:id="rId14"/>
    <p:sldLayoutId id="2147483766" r:id="rId15"/>
  </p:sldLayoutIdLst>
  <p:hf hdr="0"/>
  <p:txStyles>
    <p:titleStyle>
      <a:lvl1pPr algn="l" defTabSz="685800" rtl="0" eaLnBrk="1" latinLnBrk="0" hangingPunct="1">
        <a:lnSpc>
          <a:spcPct val="90000"/>
        </a:lnSpc>
        <a:spcBef>
          <a:spcPct val="0"/>
        </a:spcBef>
        <a:buNone/>
        <a:defRPr sz="2400" kern="1200">
          <a:solidFill>
            <a:srgbClr val="FFC000"/>
          </a:solidFill>
          <a:latin typeface="Franklin Gothic Demi" panose="020B07030201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84" name="Object 4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3865" name="think-cell Folie" r:id="rId5" imgW="360" imgH="360" progId="TCLayout.ActiveDocument.1">
                  <p:embed/>
                </p:oleObj>
              </mc:Choice>
              <mc:Fallback>
                <p:oleObj name="think-cell Foli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73" name="Rectangle 37"/>
          <p:cNvSpPr>
            <a:spLocks noGrp="1"/>
          </p:cNvSpPr>
          <p:nvPr>
            <p:ph type="ctrTitle"/>
          </p:nvPr>
        </p:nvSpPr>
        <p:spPr>
          <a:xfrm>
            <a:off x="300875" y="1942771"/>
            <a:ext cx="8763000" cy="2585323"/>
          </a:xfrm>
        </p:spPr>
        <p:txBody>
          <a:bodyPr>
            <a:noAutofit/>
          </a:bodyPr>
          <a:lstStyle/>
          <a:p>
            <a:pPr algn="l">
              <a:lnSpc>
                <a:spcPct val="100000"/>
              </a:lnSpc>
            </a:pPr>
            <a:r>
              <a:rPr lang="de-DE" sz="4000" dirty="0" smtClean="0">
                <a:solidFill>
                  <a:schemeClr val="tx1"/>
                </a:solidFill>
              </a:rPr>
              <a:t>Distributed </a:t>
            </a:r>
            <a:r>
              <a:rPr lang="de-DE" sz="4000" dirty="0" err="1" smtClean="0">
                <a:solidFill>
                  <a:schemeClr val="tx1"/>
                </a:solidFill>
              </a:rPr>
              <a:t>Architecture</a:t>
            </a:r>
            <a:r>
              <a:rPr lang="de-DE" sz="4000" dirty="0" smtClean="0">
                <a:solidFill>
                  <a:schemeClr val="tx1"/>
                </a:solidFill>
              </a:rPr>
              <a:t> </a:t>
            </a:r>
            <a:r>
              <a:rPr lang="de-DE" sz="4000" dirty="0" err="1" smtClean="0">
                <a:solidFill>
                  <a:schemeClr val="tx1"/>
                </a:solidFill>
              </a:rPr>
              <a:t>and</a:t>
            </a:r>
            <a:r>
              <a:rPr lang="de-DE" sz="4000" dirty="0" smtClean="0">
                <a:solidFill>
                  <a:schemeClr val="tx1"/>
                </a:solidFill>
              </a:rPr>
              <a:t> </a:t>
            </a:r>
            <a:r>
              <a:rPr lang="de-DE" sz="4000" dirty="0" err="1" smtClean="0">
                <a:solidFill>
                  <a:schemeClr val="tx1"/>
                </a:solidFill>
              </a:rPr>
              <a:t>Protocols</a:t>
            </a:r>
            <a:r>
              <a:rPr lang="de-DE" sz="4000" dirty="0">
                <a:solidFill>
                  <a:schemeClr val="tx1"/>
                </a:solidFill>
              </a:rPr>
              <a:t/>
            </a:r>
            <a:br>
              <a:rPr lang="de-DE" sz="4000" dirty="0">
                <a:solidFill>
                  <a:schemeClr val="tx1"/>
                </a:solidFill>
              </a:rPr>
            </a:br>
            <a:r>
              <a:rPr lang="de-DE" sz="4000" dirty="0">
                <a:solidFill>
                  <a:schemeClr val="tx1"/>
                </a:solidFill>
              </a:rPr>
              <a:t/>
            </a:r>
            <a:br>
              <a:rPr lang="de-DE" sz="4000" dirty="0">
                <a:solidFill>
                  <a:schemeClr val="tx1"/>
                </a:solidFill>
              </a:rPr>
            </a:br>
            <a:r>
              <a:rPr lang="de-DE" sz="3200" dirty="0" smtClean="0">
                <a:solidFill>
                  <a:schemeClr val="tx1"/>
                </a:solidFill>
              </a:rPr>
              <a:t>Adil Sahiner</a:t>
            </a:r>
            <a:endParaRPr sz="3200" dirty="0">
              <a:solidFill>
                <a:schemeClr val="tx1"/>
              </a:solidFill>
            </a:endParaRPr>
          </a:p>
        </p:txBody>
      </p:sp>
      <p:sp>
        <p:nvSpPr>
          <p:cNvPr id="14374" name="Rectangle 38"/>
          <p:cNvSpPr>
            <a:spLocks noGrp="1"/>
          </p:cNvSpPr>
          <p:nvPr>
            <p:ph type="subTitle" idx="1"/>
          </p:nvPr>
        </p:nvSpPr>
        <p:spPr>
          <a:xfrm>
            <a:off x="304800" y="5412320"/>
            <a:ext cx="8496300" cy="332399"/>
          </a:xfrm>
        </p:spPr>
        <p:txBody>
          <a:bodyPr>
            <a:normAutofit fontScale="77500" lnSpcReduction="20000"/>
          </a:bodyPr>
          <a:lstStyle/>
          <a:p>
            <a:pPr algn="l"/>
            <a:r>
              <a:rPr lang="de-DE" dirty="0"/>
              <a:t>Modul </a:t>
            </a:r>
            <a:r>
              <a:rPr lang="de-DE" dirty="0" smtClean="0"/>
              <a:t>„Angleichung“, </a:t>
            </a:r>
            <a:r>
              <a:rPr lang="de-DE" dirty="0" smtClean="0"/>
              <a:t>10.07.2020</a:t>
            </a:r>
            <a:endParaRPr lang="de-DE" dirty="0"/>
          </a:p>
        </p:txBody>
      </p:sp>
    </p:spTree>
    <p:extLst>
      <p:ext uri="{BB962C8B-B14F-4D97-AF65-F5344CB8AC3E}">
        <p14:creationId xmlns:p14="http://schemas.microsoft.com/office/powerpoint/2010/main" val="2211732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Peer–</a:t>
            </a:r>
            <a:r>
              <a:rPr lang="de-DE" dirty="0" err="1" smtClean="0"/>
              <a:t>to</a:t>
            </a:r>
            <a:r>
              <a:rPr lang="de-DE" dirty="0" smtClean="0"/>
              <a:t>–Peer Architektur</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Peer-</a:t>
            </a:r>
            <a:r>
              <a:rPr lang="de-DE" dirty="0" err="1" smtClean="0"/>
              <a:t>to</a:t>
            </a:r>
            <a:r>
              <a:rPr lang="de-DE" dirty="0" smtClean="0"/>
              <a:t>-Peer-Architektur</a:t>
            </a:r>
          </a:p>
          <a:p>
            <a:r>
              <a:rPr lang="de-DE" dirty="0"/>
              <a:t>Ein P2P-System ist ein dezentrales System mit gleichartigen Anwendungen</a:t>
            </a:r>
            <a:endParaRPr lang="de-DE" dirty="0" smtClean="0"/>
          </a:p>
          <a:p>
            <a:r>
              <a:rPr lang="de-DE" dirty="0" smtClean="0"/>
              <a:t>Prozesse </a:t>
            </a:r>
            <a:r>
              <a:rPr lang="de-DE" dirty="0"/>
              <a:t>spielen eine ähnliche Rolle bei der kooperativen Interaktion wie </a:t>
            </a:r>
            <a:r>
              <a:rPr lang="de-DE" dirty="0" smtClean="0"/>
              <a:t>bei Peers</a:t>
            </a:r>
          </a:p>
          <a:p>
            <a:r>
              <a:rPr lang="de-DE" dirty="0" smtClean="0"/>
              <a:t>Verwenden Sie Ressourcen auf vielen teilnehmenden Computern, um eine bestimmte Aufgabe in einer Anwendung zu erfüllen</a:t>
            </a:r>
          </a:p>
          <a:p>
            <a:r>
              <a:rPr lang="de-DE" dirty="0" smtClean="0"/>
              <a:t>Anwendungen </a:t>
            </a:r>
            <a:r>
              <a:rPr lang="de-DE" dirty="0"/>
              <a:t>bestehen aus vielen Peer-Prozessen, die auf separaten Computern ausgeführt werden, die durch anwendungsabhängige Kommunikationsanforderungen verbunden </a:t>
            </a:r>
            <a:r>
              <a:rPr lang="de-DE" dirty="0" smtClean="0"/>
              <a:t>sind</a:t>
            </a:r>
          </a:p>
          <a:p>
            <a:r>
              <a:rPr lang="de-DE" dirty="0"/>
              <a:t>Eine große Anzahl von Datenobjekten wird gemeinsam genutzt, während ein einzelner Computer nur einen kleinen Teil davon </a:t>
            </a:r>
            <a:r>
              <a:rPr lang="de-DE" dirty="0" smtClean="0"/>
              <a:t>enthält</a:t>
            </a:r>
          </a:p>
          <a:p>
            <a:r>
              <a:rPr lang="de-DE" dirty="0"/>
              <a:t>Objekte werden aus Gründen der Lastverteilung und Ausfallsicherheit auf mehreren Computern </a:t>
            </a:r>
            <a:r>
              <a:rPr lang="de-DE" dirty="0" smtClean="0"/>
              <a:t>repliziert</a:t>
            </a:r>
          </a:p>
          <a:p>
            <a:r>
              <a:rPr lang="de-DE" dirty="0"/>
              <a:t>Komplexer als die Client-Server-Architektur</a:t>
            </a:r>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10</a:t>
            </a:fld>
            <a:endParaRPr lang="de-DE" dirty="0"/>
          </a:p>
        </p:txBody>
      </p:sp>
    </p:spTree>
    <p:extLst>
      <p:ext uri="{BB962C8B-B14F-4D97-AF65-F5344CB8AC3E}">
        <p14:creationId xmlns:p14="http://schemas.microsoft.com/office/powerpoint/2010/main" val="298746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Peer–</a:t>
            </a:r>
            <a:r>
              <a:rPr lang="de-DE" dirty="0" err="1"/>
              <a:t>to</a:t>
            </a:r>
            <a:r>
              <a:rPr lang="de-DE" dirty="0"/>
              <a:t>–Peer Architektur</a:t>
            </a:r>
          </a:p>
        </p:txBody>
      </p:sp>
      <p:sp>
        <p:nvSpPr>
          <p:cNvPr id="4" name="Foliennummernplatzhalter 3"/>
          <p:cNvSpPr>
            <a:spLocks noGrp="1"/>
          </p:cNvSpPr>
          <p:nvPr>
            <p:ph type="sldNum" sz="quarter" idx="12"/>
          </p:nvPr>
        </p:nvSpPr>
        <p:spPr/>
        <p:txBody>
          <a:bodyPr/>
          <a:lstStyle/>
          <a:p>
            <a:fld id="{71B5F043-C5C9-4543-B156-099DED57FF04}" type="slidenum">
              <a:rPr lang="de-DE" smtClean="0"/>
              <a:pPr/>
              <a:t>11</a:t>
            </a:fld>
            <a:endParaRPr lang="de-DE" dirty="0"/>
          </a:p>
        </p:txBody>
      </p:sp>
      <p:sp>
        <p:nvSpPr>
          <p:cNvPr id="12" name="Textfeld 11"/>
          <p:cNvSpPr txBox="1"/>
          <p:nvPr/>
        </p:nvSpPr>
        <p:spPr>
          <a:xfrm>
            <a:off x="628650" y="1329179"/>
            <a:ext cx="7205024" cy="323165"/>
          </a:xfrm>
          <a:prstGeom prst="rect">
            <a:avLst/>
          </a:prstGeom>
          <a:noFill/>
        </p:spPr>
        <p:txBody>
          <a:bodyPr wrap="square" rtlCol="0">
            <a:spAutoFit/>
          </a:bodyPr>
          <a:lstStyle/>
          <a:p>
            <a:r>
              <a:rPr lang="de-DE" dirty="0"/>
              <a:t>Interaktion gleichberechtigter Prozesse im Netzwerk </a:t>
            </a:r>
          </a:p>
        </p:txBody>
      </p:sp>
      <p:sp>
        <p:nvSpPr>
          <p:cNvPr id="13" name="Textfeld 12"/>
          <p:cNvSpPr txBox="1"/>
          <p:nvPr/>
        </p:nvSpPr>
        <p:spPr>
          <a:xfrm>
            <a:off x="188536" y="5024683"/>
            <a:ext cx="7899662" cy="692497"/>
          </a:xfrm>
          <a:prstGeom prst="rect">
            <a:avLst/>
          </a:prstGeom>
          <a:noFill/>
        </p:spPr>
        <p:txBody>
          <a:bodyPr wrap="square" rtlCol="0">
            <a:spAutoFit/>
          </a:bodyPr>
          <a:lstStyle/>
          <a:p>
            <a:pPr marL="285750" indent="-285750">
              <a:buFont typeface="Arial" panose="020B0604020202020204" pitchFamily="34" charset="0"/>
              <a:buChar char="•"/>
            </a:pPr>
            <a:r>
              <a:rPr lang="de-DE" dirty="0"/>
              <a:t>zentralisierte P2P-Systeme: Server zur Verwaltung vorhanden </a:t>
            </a:r>
            <a:endParaRPr lang="de-DE" dirty="0" smtClean="0"/>
          </a:p>
          <a:p>
            <a:pPr marL="285750" indent="-285750">
              <a:buFont typeface="Arial" panose="020B0604020202020204" pitchFamily="34" charset="0"/>
              <a:buChar char="•"/>
            </a:pPr>
            <a:r>
              <a:rPr lang="de-DE" dirty="0" smtClean="0"/>
              <a:t>Beispiele</a:t>
            </a:r>
            <a:r>
              <a:rPr lang="de-DE" dirty="0"/>
              <a:t>: </a:t>
            </a:r>
            <a:r>
              <a:rPr lang="de-DE" dirty="0" smtClean="0"/>
              <a:t>Datei-Tauschbörsen</a:t>
            </a:r>
            <a:endParaRPr lang="de-DE" dirty="0"/>
          </a:p>
        </p:txBody>
      </p:sp>
      <p:pic>
        <p:nvPicPr>
          <p:cNvPr id="3" name="Grafik 2"/>
          <p:cNvPicPr>
            <a:picLocks noChangeAspect="1"/>
          </p:cNvPicPr>
          <p:nvPr/>
        </p:nvPicPr>
        <p:blipFill>
          <a:blip r:embed="rId2"/>
          <a:stretch>
            <a:fillRect/>
          </a:stretch>
        </p:blipFill>
        <p:spPr>
          <a:xfrm>
            <a:off x="2132226" y="1876426"/>
            <a:ext cx="3076575" cy="2924175"/>
          </a:xfrm>
          <a:prstGeom prst="rect">
            <a:avLst/>
          </a:prstGeom>
        </p:spPr>
      </p:pic>
    </p:spTree>
    <p:extLst>
      <p:ext uri="{BB962C8B-B14F-4D97-AF65-F5344CB8AC3E}">
        <p14:creationId xmlns:p14="http://schemas.microsoft.com/office/powerpoint/2010/main" val="2351806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Placement</a:t>
            </a:r>
            <a:endParaRPr lang="de-DE" dirty="0"/>
          </a:p>
        </p:txBody>
      </p:sp>
      <p:sp>
        <p:nvSpPr>
          <p:cNvPr id="3" name="Inhaltsplatzhalter 2"/>
          <p:cNvSpPr>
            <a:spLocks noGrp="1"/>
          </p:cNvSpPr>
          <p:nvPr>
            <p:ph idx="1"/>
          </p:nvPr>
        </p:nvSpPr>
        <p:spPr/>
        <p:txBody>
          <a:bodyPr/>
          <a:lstStyle/>
          <a:p>
            <a:r>
              <a:rPr lang="de-DE" dirty="0" smtClean="0"/>
              <a:t>Zuordnung von </a:t>
            </a:r>
            <a:r>
              <a:rPr lang="de-DE" dirty="0"/>
              <a:t>Objekten oder Diensten zur zugrunde liegenden physischen verteilten </a:t>
            </a:r>
            <a:r>
              <a:rPr lang="de-DE" dirty="0" smtClean="0"/>
              <a:t>Infrastruktur</a:t>
            </a:r>
          </a:p>
          <a:p>
            <a:r>
              <a:rPr lang="en-US" dirty="0"/>
              <a:t>Mapping of services to multiple servers </a:t>
            </a:r>
            <a:endParaRPr lang="en-US" dirty="0" smtClean="0"/>
          </a:p>
          <a:p>
            <a:r>
              <a:rPr lang="en-US" dirty="0" smtClean="0"/>
              <a:t>Caching</a:t>
            </a:r>
          </a:p>
          <a:p>
            <a:r>
              <a:rPr lang="en-US" dirty="0" smtClean="0"/>
              <a:t>Mobile code</a:t>
            </a:r>
          </a:p>
          <a:p>
            <a:r>
              <a:rPr lang="en-US" dirty="0" smtClean="0"/>
              <a:t>Mobile agents</a:t>
            </a:r>
            <a:r>
              <a:rPr lang="de-DE" dirty="0"/>
              <a:t/>
            </a:r>
            <a:br>
              <a:rPr lang="de-DE" dirty="0"/>
            </a:br>
            <a:r>
              <a:rPr lang="de-DE" dirty="0"/>
              <a:t> </a:t>
            </a:r>
            <a:br>
              <a:rPr lang="de-DE" dirty="0"/>
            </a:br>
            <a:endParaRPr lang="de-DE" dirty="0">
              <a:solidFill>
                <a:srgbClr val="FF0000"/>
              </a:solidFill>
            </a:endParaRPr>
          </a:p>
        </p:txBody>
      </p:sp>
      <p:sp>
        <p:nvSpPr>
          <p:cNvPr id="4" name="Foliennummernplatzhalter 3"/>
          <p:cNvSpPr>
            <a:spLocks noGrp="1"/>
          </p:cNvSpPr>
          <p:nvPr>
            <p:ph type="sldNum" sz="quarter" idx="12"/>
          </p:nvPr>
        </p:nvSpPr>
        <p:spPr/>
        <p:txBody>
          <a:bodyPr/>
          <a:lstStyle/>
          <a:p>
            <a:fld id="{71B5F043-C5C9-4543-B156-099DED57FF04}" type="slidenum">
              <a:rPr lang="de-DE" smtClean="0"/>
              <a:pPr/>
              <a:t>12</a:t>
            </a:fld>
            <a:endParaRPr lang="de-DE" dirty="0"/>
          </a:p>
        </p:txBody>
      </p:sp>
    </p:spTree>
    <p:extLst>
      <p:ext uri="{BB962C8B-B14F-4D97-AF65-F5344CB8AC3E}">
        <p14:creationId xmlns:p14="http://schemas.microsoft.com/office/powerpoint/2010/main" val="780874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 Service </a:t>
            </a:r>
            <a:r>
              <a:rPr lang="de-DE" dirty="0" err="1" smtClean="0"/>
              <a:t>Provided</a:t>
            </a:r>
            <a:r>
              <a:rPr lang="de-DE" dirty="0" smtClean="0"/>
              <a:t> </a:t>
            </a:r>
            <a:r>
              <a:rPr lang="de-DE" dirty="0" err="1" smtClean="0"/>
              <a:t>By</a:t>
            </a:r>
            <a:r>
              <a:rPr lang="de-DE" dirty="0" smtClean="0"/>
              <a:t> </a:t>
            </a:r>
            <a:r>
              <a:rPr lang="de-DE" dirty="0" err="1" smtClean="0"/>
              <a:t>Mutliple</a:t>
            </a:r>
            <a:r>
              <a:rPr lang="de-DE" dirty="0" smtClean="0"/>
              <a:t> Servers</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13</a:t>
            </a:fld>
            <a:endParaRPr lang="de-DE" dirty="0"/>
          </a:p>
        </p:txBody>
      </p:sp>
      <p:pic>
        <p:nvPicPr>
          <p:cNvPr id="5" name="Inhaltsplatzhalter 7"/>
          <p:cNvPicPr>
            <a:picLocks noGrp="1" noChangeAspect="1"/>
          </p:cNvPicPr>
          <p:nvPr>
            <p:ph idx="1"/>
          </p:nvPr>
        </p:nvPicPr>
        <p:blipFill>
          <a:blip r:embed="rId2"/>
          <a:stretch>
            <a:fillRect/>
          </a:stretch>
        </p:blipFill>
        <p:spPr>
          <a:xfrm>
            <a:off x="3347842" y="4557062"/>
            <a:ext cx="2100660" cy="1883350"/>
          </a:xfrm>
          <a:prstGeom prst="rect">
            <a:avLst/>
          </a:prstGeom>
        </p:spPr>
      </p:pic>
      <p:sp>
        <p:nvSpPr>
          <p:cNvPr id="6" name="Textfeld 5"/>
          <p:cNvSpPr txBox="1"/>
          <p:nvPr/>
        </p:nvSpPr>
        <p:spPr>
          <a:xfrm>
            <a:off x="499620" y="1941892"/>
            <a:ext cx="7513163" cy="2862322"/>
          </a:xfrm>
          <a:prstGeom prst="rect">
            <a:avLst/>
          </a:prstGeom>
          <a:noFill/>
        </p:spPr>
        <p:txBody>
          <a:bodyPr wrap="square" rtlCol="0">
            <a:spAutoFit/>
          </a:bodyPr>
          <a:lstStyle/>
          <a:p>
            <a:pPr marL="285750" indent="-285750">
              <a:buFont typeface="Arial" panose="020B0604020202020204" pitchFamily="34" charset="0"/>
              <a:buChar char="•"/>
            </a:pPr>
            <a:r>
              <a:rPr lang="de-DE" sz="1200" dirty="0" smtClean="0"/>
              <a:t>Für </a:t>
            </a:r>
            <a:r>
              <a:rPr lang="de-DE" sz="1200" dirty="0"/>
              <a:t>bessere Leistung und </a:t>
            </a:r>
            <a:r>
              <a:rPr lang="de-DE" sz="1200" dirty="0" smtClean="0"/>
              <a:t>Zuverlässigkeit</a:t>
            </a:r>
          </a:p>
          <a:p>
            <a:pPr marL="285750" indent="-285750">
              <a:buFont typeface="Arial" panose="020B0604020202020204" pitchFamily="34" charset="0"/>
              <a:buChar char="•"/>
            </a:pPr>
            <a:r>
              <a:rPr lang="de-DE" sz="1200" dirty="0"/>
              <a:t>Architektur mit mehreren </a:t>
            </a:r>
            <a:r>
              <a:rPr lang="de-DE" sz="1200" dirty="0" smtClean="0"/>
              <a:t>Servern</a:t>
            </a:r>
            <a:r>
              <a:rPr lang="de-DE" sz="1200" dirty="0" smtClean="0">
                <a:solidFill>
                  <a:srgbClr val="FF0000"/>
                </a:solidFill>
              </a:rPr>
              <a:t>: </a:t>
            </a:r>
            <a:r>
              <a:rPr lang="de-DE" sz="1200" dirty="0"/>
              <a:t>Cluster, der für hoch skalierbare Webdienste verwendet wird, z. B. Suchmaschinen, </a:t>
            </a:r>
            <a:r>
              <a:rPr lang="de-DE" sz="1200" dirty="0" smtClean="0"/>
              <a:t>Online-Shops</a:t>
            </a:r>
          </a:p>
          <a:p>
            <a:pPr marL="742950" lvl="1" indent="-285750">
              <a:buFont typeface="Arial" panose="020B0604020202020204" pitchFamily="34" charset="0"/>
              <a:buChar char="•"/>
            </a:pPr>
            <a:r>
              <a:rPr lang="de-DE" sz="1200" dirty="0" smtClean="0"/>
              <a:t>Die </a:t>
            </a:r>
            <a:r>
              <a:rPr lang="de-DE" sz="1200" dirty="0"/>
              <a:t>Dienstverarbeitung kann </a:t>
            </a:r>
            <a:r>
              <a:rPr lang="de-DE" sz="1200" dirty="0" smtClean="0"/>
              <a:t>partitioniert </a:t>
            </a:r>
            <a:r>
              <a:rPr lang="de-DE" sz="1200" dirty="0"/>
              <a:t>oder repliziert </a:t>
            </a:r>
            <a:r>
              <a:rPr lang="de-DE" sz="1200" dirty="0" smtClean="0"/>
              <a:t>werden</a:t>
            </a:r>
          </a:p>
          <a:p>
            <a:r>
              <a:rPr lang="de-DE" sz="1200" dirty="0"/>
              <a:t>Dienste auf mehrere Server abbilden </a:t>
            </a:r>
          </a:p>
          <a:p>
            <a:pPr lvl="1"/>
            <a:r>
              <a:rPr lang="de-DE" sz="1200" dirty="0"/>
              <a:t>Prozesse auf mehreren Rechnern erbringen gemeinsam einen Dienst</a:t>
            </a:r>
          </a:p>
          <a:p>
            <a:pPr lvl="1"/>
            <a:r>
              <a:rPr lang="de-DE" sz="1200" dirty="0"/>
              <a:t>Teile des Dienstes können auf verschiedene Server platziert werden</a:t>
            </a:r>
          </a:p>
          <a:p>
            <a:pPr lvl="1"/>
            <a:r>
              <a:rPr lang="de-DE" sz="1200" dirty="0"/>
              <a:t> Lastverteilung zwischen gleichartigen Servern </a:t>
            </a:r>
          </a:p>
          <a:p>
            <a:pPr marL="742950" lvl="1" indent="-285750">
              <a:buFont typeface="Arial" panose="020B0604020202020204" pitchFamily="34" charset="0"/>
              <a:buChar char="•"/>
            </a:pPr>
            <a:endParaRPr lang="de-DE" dirty="0"/>
          </a:p>
        </p:txBody>
      </p:sp>
    </p:spTree>
    <p:extLst>
      <p:ext uri="{BB962C8B-B14F-4D97-AF65-F5344CB8AC3E}">
        <p14:creationId xmlns:p14="http://schemas.microsoft.com/office/powerpoint/2010/main" val="371292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Process</a:t>
            </a:r>
            <a:r>
              <a:rPr lang="de-DE" dirty="0" smtClean="0"/>
              <a:t> </a:t>
            </a:r>
            <a:r>
              <a:rPr lang="de-DE" dirty="0" err="1" smtClean="0"/>
              <a:t>and</a:t>
            </a:r>
            <a:r>
              <a:rPr lang="de-DE" dirty="0" smtClean="0"/>
              <a:t> Caching</a:t>
            </a:r>
            <a:endParaRPr lang="de-DE" dirty="0"/>
          </a:p>
        </p:txBody>
      </p:sp>
      <p:sp>
        <p:nvSpPr>
          <p:cNvPr id="3" name="Inhaltsplatzhalter 2"/>
          <p:cNvSpPr>
            <a:spLocks noGrp="1"/>
          </p:cNvSpPr>
          <p:nvPr>
            <p:ph idx="1"/>
          </p:nvPr>
        </p:nvSpPr>
        <p:spPr/>
        <p:txBody>
          <a:bodyPr>
            <a:normAutofit/>
          </a:bodyPr>
          <a:lstStyle/>
          <a:p>
            <a:r>
              <a:rPr lang="de-DE" sz="1400" dirty="0" smtClean="0"/>
              <a:t>Prozess</a:t>
            </a:r>
            <a:r>
              <a:rPr lang="de-DE" sz="1400" dirty="0"/>
              <a:t/>
            </a:r>
            <a:br>
              <a:rPr lang="de-DE" sz="1400" dirty="0"/>
            </a:br>
            <a:r>
              <a:rPr lang="de-DE" sz="1400" dirty="0"/>
              <a:t>  • Ein neues Objekt wird an einem Computer empfangen</a:t>
            </a:r>
            <a:r>
              <a:rPr lang="de-DE" sz="1400" dirty="0" smtClean="0"/>
              <a:t>. -&gt;                                                                                                                    	-Es </a:t>
            </a:r>
            <a:r>
              <a:rPr lang="de-DE" sz="1400" dirty="0"/>
              <a:t>wird dem Cache-Speicher hinzugefügt und ersetzt bei Bedarf einige vorhandene Objekte</a:t>
            </a:r>
            <a:br>
              <a:rPr lang="de-DE" sz="1400" dirty="0"/>
            </a:br>
            <a:r>
              <a:rPr lang="de-DE" sz="1400" dirty="0"/>
              <a:t>  • Das Objekt wird vom Client-Prozess benötigt</a:t>
            </a:r>
            <a:r>
              <a:rPr lang="de-DE" sz="1400" dirty="0" smtClean="0"/>
              <a:t>.-&gt;                                                                                               	-Der </a:t>
            </a:r>
            <a:r>
              <a:rPr lang="de-DE" sz="1400" dirty="0"/>
              <a:t>Caching-Dienst überprüft den Cache auf eine aktuelle Kopie</a:t>
            </a:r>
            <a:br>
              <a:rPr lang="de-DE" sz="1400" dirty="0"/>
            </a:br>
            <a:r>
              <a:rPr lang="de-DE" sz="1400" dirty="0"/>
              <a:t>• Wenn keine Kopie verfügbar ist, wird diese Kopie </a:t>
            </a:r>
            <a:r>
              <a:rPr lang="de-DE" sz="1400" dirty="0" smtClean="0"/>
              <a:t>abgerufen</a:t>
            </a:r>
          </a:p>
          <a:p>
            <a:r>
              <a:rPr lang="de-DE" sz="1400" dirty="0"/>
              <a:t>Caching </a:t>
            </a:r>
          </a:p>
          <a:p>
            <a:pPr lvl="1"/>
            <a:r>
              <a:rPr lang="de-DE" sz="1400" dirty="0"/>
              <a:t>kürzlich benötigte Objekte werden näher am Klienten gespeichert </a:t>
            </a:r>
          </a:p>
          <a:p>
            <a:pPr lvl="1"/>
            <a:r>
              <a:rPr lang="de-DE" sz="1400" dirty="0"/>
              <a:t>bei Anfragen wird die Aktualität des Objekts überprüft und nur bei Bedarf vom eigentlichen </a:t>
            </a:r>
            <a:r>
              <a:rPr lang="de-DE" sz="1400" dirty="0" err="1"/>
              <a:t>server</a:t>
            </a:r>
            <a:r>
              <a:rPr lang="de-DE" sz="1400" dirty="0"/>
              <a:t> neu übertragen </a:t>
            </a:r>
          </a:p>
          <a:p>
            <a:endParaRPr lang="de-DE" sz="1400" dirty="0"/>
          </a:p>
          <a:p>
            <a:endParaRPr lang="de-DE" sz="1600"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14</a:t>
            </a:fld>
            <a:endParaRPr lang="de-DE" dirty="0"/>
          </a:p>
        </p:txBody>
      </p:sp>
      <p:pic>
        <p:nvPicPr>
          <p:cNvPr id="6" name="Grafik 5"/>
          <p:cNvPicPr>
            <a:picLocks noChangeAspect="1"/>
          </p:cNvPicPr>
          <p:nvPr/>
        </p:nvPicPr>
        <p:blipFill>
          <a:blip r:embed="rId2"/>
          <a:stretch>
            <a:fillRect/>
          </a:stretch>
        </p:blipFill>
        <p:spPr>
          <a:xfrm>
            <a:off x="1943553" y="4161121"/>
            <a:ext cx="5066847" cy="2015842"/>
          </a:xfrm>
          <a:prstGeom prst="rect">
            <a:avLst/>
          </a:prstGeom>
        </p:spPr>
      </p:pic>
    </p:spTree>
    <p:extLst>
      <p:ext uri="{BB962C8B-B14F-4D97-AF65-F5344CB8AC3E}">
        <p14:creationId xmlns:p14="http://schemas.microsoft.com/office/powerpoint/2010/main" val="3153392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Mobile Code</a:t>
            </a:r>
            <a:endParaRPr lang="de-DE" dirty="0"/>
          </a:p>
        </p:txBody>
      </p:sp>
      <p:sp>
        <p:nvSpPr>
          <p:cNvPr id="3" name="Inhaltsplatzhalter 2"/>
          <p:cNvSpPr>
            <a:spLocks noGrp="1"/>
          </p:cNvSpPr>
          <p:nvPr>
            <p:ph idx="1"/>
          </p:nvPr>
        </p:nvSpPr>
        <p:spPr/>
        <p:txBody>
          <a:bodyPr/>
          <a:lstStyle/>
          <a:p>
            <a:r>
              <a:rPr lang="de-DE" dirty="0"/>
              <a:t>Mobiler Code Ein typisches bekanntes und weit verbreitetes Beispiel für mobilen Code sind Applets</a:t>
            </a:r>
            <a:r>
              <a:rPr lang="de-DE" dirty="0" smtClean="0"/>
              <a:t>.</a:t>
            </a:r>
          </a:p>
          <a:p>
            <a:r>
              <a:rPr lang="de-DE" dirty="0"/>
              <a:t>Mobiler Code </a:t>
            </a:r>
          </a:p>
          <a:p>
            <a:pPr lvl="1"/>
            <a:r>
              <a:rPr lang="de-DE" dirty="0"/>
              <a:t>Code wird vom Server geladen und lokal ausgeführt </a:t>
            </a:r>
          </a:p>
          <a:p>
            <a:pPr lvl="1"/>
            <a:r>
              <a:rPr lang="de-DE" dirty="0"/>
              <a:t>Beispiele: Applets, </a:t>
            </a:r>
            <a:r>
              <a:rPr lang="de-DE" dirty="0" err="1"/>
              <a:t>Javascript</a:t>
            </a:r>
            <a:r>
              <a:rPr lang="de-DE" dirty="0"/>
              <a:t> </a:t>
            </a:r>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15</a:t>
            </a:fld>
            <a:endParaRPr lang="de-DE" dirty="0"/>
          </a:p>
        </p:txBody>
      </p:sp>
      <p:pic>
        <p:nvPicPr>
          <p:cNvPr id="6" name="Grafik 5"/>
          <p:cNvPicPr>
            <a:picLocks noChangeAspect="1"/>
          </p:cNvPicPr>
          <p:nvPr/>
        </p:nvPicPr>
        <p:blipFill>
          <a:blip r:embed="rId2"/>
          <a:stretch>
            <a:fillRect/>
          </a:stretch>
        </p:blipFill>
        <p:spPr>
          <a:xfrm>
            <a:off x="1872569" y="3649208"/>
            <a:ext cx="4295775" cy="2143125"/>
          </a:xfrm>
          <a:prstGeom prst="rect">
            <a:avLst/>
          </a:prstGeom>
        </p:spPr>
      </p:pic>
    </p:spTree>
    <p:extLst>
      <p:ext uri="{BB962C8B-B14F-4D97-AF65-F5344CB8AC3E}">
        <p14:creationId xmlns:p14="http://schemas.microsoft.com/office/powerpoint/2010/main" val="3618914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Mobile Agent</a:t>
            </a:r>
            <a:endParaRPr lang="de-DE" dirty="0"/>
          </a:p>
        </p:txBody>
      </p:sp>
      <p:sp>
        <p:nvSpPr>
          <p:cNvPr id="3" name="Inhaltsplatzhalter 2"/>
          <p:cNvSpPr>
            <a:spLocks noGrp="1"/>
          </p:cNvSpPr>
          <p:nvPr>
            <p:ph idx="1"/>
          </p:nvPr>
        </p:nvSpPr>
        <p:spPr/>
        <p:txBody>
          <a:bodyPr>
            <a:normAutofit/>
          </a:bodyPr>
          <a:lstStyle/>
          <a:p>
            <a:r>
              <a:rPr lang="de-DE" dirty="0"/>
              <a:t>Mobile Agenten Ein mobiler Agent ist ein laufendes Programm (sowohl Code als auch Daten), das in einem Netzwerk von einem Computer zum anderen wandert und eine Aufgabe im Namen einer anderen Person </a:t>
            </a:r>
            <a:r>
              <a:rPr lang="de-DE" dirty="0" smtClean="0"/>
              <a:t>ausführt</a:t>
            </a:r>
            <a:r>
              <a:rPr lang="de-DE" dirty="0"/>
              <a:t> </a:t>
            </a:r>
            <a:r>
              <a:rPr lang="de-DE" dirty="0" smtClean="0"/>
              <a:t>und</a:t>
            </a:r>
            <a:r>
              <a:rPr lang="de-DE" dirty="0" smtClean="0"/>
              <a:t> </a:t>
            </a:r>
            <a:r>
              <a:rPr lang="de-DE" dirty="0"/>
              <a:t>Informationen sammeln</a:t>
            </a:r>
            <a:r>
              <a:rPr lang="de-DE" dirty="0" smtClean="0"/>
              <a:t>.</a:t>
            </a:r>
          </a:p>
          <a:p>
            <a:r>
              <a:rPr lang="de-DE" dirty="0"/>
              <a:t>Mobile Agenten </a:t>
            </a:r>
          </a:p>
          <a:p>
            <a:pPr lvl="1"/>
            <a:r>
              <a:rPr lang="de-DE" dirty="0"/>
              <a:t>Programme wandern zwischen Rechnern und führen Aufgaben aus</a:t>
            </a:r>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16</a:t>
            </a:fld>
            <a:endParaRPr lang="de-DE" dirty="0"/>
          </a:p>
        </p:txBody>
      </p:sp>
    </p:spTree>
    <p:extLst>
      <p:ext uri="{BB962C8B-B14F-4D97-AF65-F5344CB8AC3E}">
        <p14:creationId xmlns:p14="http://schemas.microsoft.com/office/powerpoint/2010/main" val="1333717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Architectural</a:t>
            </a:r>
            <a:r>
              <a:rPr lang="de-DE" dirty="0" smtClean="0"/>
              <a:t> </a:t>
            </a:r>
            <a:r>
              <a:rPr lang="de-DE" dirty="0"/>
              <a:t>P</a:t>
            </a:r>
            <a:r>
              <a:rPr lang="de-DE" dirty="0" smtClean="0"/>
              <a:t>atterns</a:t>
            </a:r>
            <a:endParaRPr lang="de-DE" dirty="0"/>
          </a:p>
        </p:txBody>
      </p:sp>
      <p:sp>
        <p:nvSpPr>
          <p:cNvPr id="3" name="Inhaltsplatzhalter 2"/>
          <p:cNvSpPr>
            <a:spLocks noGrp="1"/>
          </p:cNvSpPr>
          <p:nvPr>
            <p:ph idx="1"/>
          </p:nvPr>
        </p:nvSpPr>
        <p:spPr/>
        <p:txBody>
          <a:bodyPr/>
          <a:lstStyle/>
          <a:p>
            <a:r>
              <a:rPr lang="en-US" dirty="0" smtClean="0"/>
              <a:t>Layering </a:t>
            </a:r>
            <a:endParaRPr lang="en-US" dirty="0"/>
          </a:p>
          <a:p>
            <a:r>
              <a:rPr lang="en-US" dirty="0" smtClean="0"/>
              <a:t>Tiered </a:t>
            </a:r>
            <a:r>
              <a:rPr lang="en-US" dirty="0"/>
              <a:t>architecture </a:t>
            </a:r>
          </a:p>
          <a:p>
            <a:r>
              <a:rPr lang="en-US" dirty="0" smtClean="0"/>
              <a:t>Thin </a:t>
            </a:r>
            <a:r>
              <a:rPr lang="en-US" dirty="0"/>
              <a:t>clients </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17</a:t>
            </a:fld>
            <a:endParaRPr lang="de-DE" dirty="0"/>
          </a:p>
        </p:txBody>
      </p:sp>
    </p:spTree>
    <p:extLst>
      <p:ext uri="{BB962C8B-B14F-4D97-AF65-F5344CB8AC3E}">
        <p14:creationId xmlns:p14="http://schemas.microsoft.com/office/powerpoint/2010/main" val="56649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Architectural</a:t>
            </a:r>
            <a:r>
              <a:rPr lang="de-DE" dirty="0" smtClean="0"/>
              <a:t> Patterns</a:t>
            </a:r>
            <a:endParaRPr lang="de-DE" dirty="0"/>
          </a:p>
        </p:txBody>
      </p:sp>
      <p:sp>
        <p:nvSpPr>
          <p:cNvPr id="3" name="Inhaltsplatzhalter 2"/>
          <p:cNvSpPr>
            <a:spLocks noGrp="1"/>
          </p:cNvSpPr>
          <p:nvPr>
            <p:ph idx="1"/>
          </p:nvPr>
        </p:nvSpPr>
        <p:spPr/>
        <p:txBody>
          <a:bodyPr/>
          <a:lstStyle/>
          <a:p>
            <a:r>
              <a:rPr lang="en-US" dirty="0" smtClean="0"/>
              <a:t>Layering</a:t>
            </a:r>
          </a:p>
          <a:p>
            <a:r>
              <a:rPr lang="en-US" dirty="0" smtClean="0"/>
              <a:t>Software and </a:t>
            </a:r>
            <a:r>
              <a:rPr lang="en-US" dirty="0"/>
              <a:t>hardware service layers in distributed </a:t>
            </a:r>
            <a:r>
              <a:rPr lang="en-US" dirty="0" smtClean="0"/>
              <a:t>systems</a:t>
            </a:r>
          </a:p>
          <a:p>
            <a:r>
              <a:rPr lang="de-DE" dirty="0"/>
              <a:t>Grundlegendes Abstraktionskonzept </a:t>
            </a:r>
            <a:endParaRPr lang="de-DE" dirty="0" smtClean="0"/>
          </a:p>
          <a:p>
            <a:r>
              <a:rPr lang="de-DE" dirty="0" smtClean="0"/>
              <a:t>jede </a:t>
            </a:r>
            <a:r>
              <a:rPr lang="de-DE" dirty="0"/>
              <a:t>Ebene nutzt die Dienste der darunterliegenden Ebene </a:t>
            </a:r>
            <a:endParaRPr lang="de-DE" dirty="0" smtClean="0"/>
          </a:p>
          <a:p>
            <a:r>
              <a:rPr lang="de-DE" dirty="0" smtClean="0"/>
              <a:t>jede </a:t>
            </a:r>
            <a:r>
              <a:rPr lang="de-DE" dirty="0"/>
              <a:t>Ebene bietet nach oben eine Software-Abstraktion an (und verbirgt damit Implementierungsdetails) </a:t>
            </a:r>
            <a:endParaRPr lang="de-DE" dirty="0" smtClean="0"/>
          </a:p>
          <a:p>
            <a:pPr marL="0" indent="0">
              <a:buNone/>
            </a:pPr>
            <a:endParaRPr lang="en-US" dirty="0" smtClean="0"/>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18</a:t>
            </a:fld>
            <a:endParaRPr lang="de-DE" dirty="0"/>
          </a:p>
        </p:txBody>
      </p:sp>
      <p:pic>
        <p:nvPicPr>
          <p:cNvPr id="6" name="Grafik 5"/>
          <p:cNvPicPr>
            <a:picLocks noChangeAspect="1"/>
          </p:cNvPicPr>
          <p:nvPr/>
        </p:nvPicPr>
        <p:blipFill>
          <a:blip r:embed="rId2"/>
          <a:stretch>
            <a:fillRect/>
          </a:stretch>
        </p:blipFill>
        <p:spPr>
          <a:xfrm>
            <a:off x="2520937" y="4170773"/>
            <a:ext cx="3395663" cy="2006190"/>
          </a:xfrm>
          <a:prstGeom prst="rect">
            <a:avLst/>
          </a:prstGeom>
        </p:spPr>
      </p:pic>
    </p:spTree>
    <p:extLst>
      <p:ext uri="{BB962C8B-B14F-4D97-AF65-F5344CB8AC3E}">
        <p14:creationId xmlns:p14="http://schemas.microsoft.com/office/powerpoint/2010/main" val="3061111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Layers</a:t>
            </a:r>
            <a:r>
              <a:rPr lang="de-DE" dirty="0" smtClean="0"/>
              <a:t>: stufen (Tiers</a:t>
            </a:r>
            <a:r>
              <a:rPr lang="de-DE" dirty="0" smtClean="0"/>
              <a:t>)</a:t>
            </a:r>
            <a:endParaRPr lang="de-DE" dirty="0"/>
          </a:p>
        </p:txBody>
      </p:sp>
      <p:sp>
        <p:nvSpPr>
          <p:cNvPr id="3" name="Inhaltsplatzhalter 2"/>
          <p:cNvSpPr>
            <a:spLocks noGrp="1"/>
          </p:cNvSpPr>
          <p:nvPr>
            <p:ph idx="1"/>
          </p:nvPr>
        </p:nvSpPr>
        <p:spPr/>
        <p:txBody>
          <a:bodyPr/>
          <a:lstStyle/>
          <a:p>
            <a:r>
              <a:rPr lang="de-DE" sz="1800" dirty="0"/>
              <a:t>Komplementär zu dem Konzept der Ebenen </a:t>
            </a:r>
            <a:endParaRPr lang="de-DE" sz="1800" dirty="0" smtClean="0"/>
          </a:p>
          <a:p>
            <a:pPr lvl="1"/>
            <a:r>
              <a:rPr lang="de-DE" sz="1800" dirty="0" smtClean="0"/>
              <a:t>Ebenen </a:t>
            </a:r>
            <a:r>
              <a:rPr lang="de-DE" sz="1800" dirty="0"/>
              <a:t>dienen der vertikalen Strukturierung eines Dienstes in Abstraktionsebenen </a:t>
            </a:r>
            <a:endParaRPr lang="de-DE" sz="1800" dirty="0" smtClean="0"/>
          </a:p>
          <a:p>
            <a:pPr lvl="1"/>
            <a:r>
              <a:rPr lang="de-DE" sz="1800" dirty="0" smtClean="0"/>
              <a:t>Organisation </a:t>
            </a:r>
            <a:r>
              <a:rPr lang="de-DE" sz="1800" dirty="0"/>
              <a:t>in Stufen (</a:t>
            </a:r>
            <a:r>
              <a:rPr lang="de-DE" sz="1800" dirty="0" err="1"/>
              <a:t>Tiering</a:t>
            </a:r>
            <a:r>
              <a:rPr lang="de-DE" sz="1800" dirty="0"/>
              <a:t>) strukturiert die Funktionalität einer Ebene in verschiedene Server, ggf. auf verschiedenen Knoten im Netz </a:t>
            </a:r>
            <a:endParaRPr lang="de-DE" sz="1800" dirty="0" smtClean="0"/>
          </a:p>
          <a:p>
            <a:pPr lvl="1"/>
            <a:endParaRPr lang="de-DE" sz="1800" dirty="0"/>
          </a:p>
          <a:p>
            <a:pPr lvl="1"/>
            <a:r>
              <a:rPr lang="de-DE" sz="1800" dirty="0"/>
              <a:t>Verteilung der Schichten auf </a:t>
            </a:r>
            <a:r>
              <a:rPr lang="de-DE" sz="1800" dirty="0" smtClean="0"/>
              <a:t>Client und </a:t>
            </a:r>
            <a:r>
              <a:rPr lang="de-DE" sz="1800" dirty="0"/>
              <a:t>Server(physische „2 Tier“-Architektur) •Beispiele: Beispiele: —endgeräteabhängiges GUI auf Client</a:t>
            </a:r>
          </a:p>
          <a:p>
            <a:pPr lvl="1"/>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19</a:t>
            </a:fld>
            <a:endParaRPr lang="de-DE" dirty="0"/>
          </a:p>
        </p:txBody>
      </p:sp>
      <p:pic>
        <p:nvPicPr>
          <p:cNvPr id="7" name="Grafik 6"/>
          <p:cNvPicPr>
            <a:picLocks noChangeAspect="1"/>
          </p:cNvPicPr>
          <p:nvPr/>
        </p:nvPicPr>
        <p:blipFill>
          <a:blip r:embed="rId2"/>
          <a:stretch>
            <a:fillRect/>
          </a:stretch>
        </p:blipFill>
        <p:spPr>
          <a:xfrm>
            <a:off x="2690585" y="4152929"/>
            <a:ext cx="3652157" cy="1854171"/>
          </a:xfrm>
          <a:prstGeom prst="rect">
            <a:avLst/>
          </a:prstGeom>
        </p:spPr>
      </p:pic>
    </p:spTree>
    <p:extLst>
      <p:ext uri="{BB962C8B-B14F-4D97-AF65-F5344CB8AC3E}">
        <p14:creationId xmlns:p14="http://schemas.microsoft.com/office/powerpoint/2010/main" val="4012133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 Architektur </a:t>
            </a:r>
            <a:endParaRPr lang="de-DE" dirty="0"/>
          </a:p>
        </p:txBody>
      </p:sp>
      <p:sp>
        <p:nvSpPr>
          <p:cNvPr id="3" name="Inhaltsplatzhalter 2"/>
          <p:cNvSpPr>
            <a:spLocks noGrp="1"/>
          </p:cNvSpPr>
          <p:nvPr>
            <p:ph idx="1"/>
          </p:nvPr>
        </p:nvSpPr>
        <p:spPr/>
        <p:txBody>
          <a:bodyPr/>
          <a:lstStyle/>
          <a:p>
            <a:r>
              <a:rPr lang="de-DE" dirty="0" err="1"/>
              <a:t>Architectural</a:t>
            </a:r>
            <a:r>
              <a:rPr lang="de-DE" dirty="0"/>
              <a:t> </a:t>
            </a:r>
            <a:r>
              <a:rPr lang="de-DE" dirty="0" smtClean="0"/>
              <a:t>Elements</a:t>
            </a:r>
          </a:p>
          <a:p>
            <a:r>
              <a:rPr lang="de-DE" dirty="0" err="1"/>
              <a:t>Communicating</a:t>
            </a:r>
            <a:r>
              <a:rPr lang="de-DE" dirty="0"/>
              <a:t> </a:t>
            </a:r>
            <a:r>
              <a:rPr lang="de-DE" dirty="0" err="1"/>
              <a:t>Entities</a:t>
            </a:r>
            <a:r>
              <a:rPr lang="de-DE" dirty="0" smtClean="0"/>
              <a:t> </a:t>
            </a:r>
          </a:p>
          <a:p>
            <a:r>
              <a:rPr lang="de-DE" dirty="0"/>
              <a:t>Communication </a:t>
            </a:r>
            <a:r>
              <a:rPr lang="de-DE" dirty="0" err="1" smtClean="0"/>
              <a:t>Paradigms</a:t>
            </a:r>
            <a:endParaRPr lang="de-DE" dirty="0" smtClean="0"/>
          </a:p>
          <a:p>
            <a:r>
              <a:rPr lang="de-DE" dirty="0" err="1"/>
              <a:t>Roles</a:t>
            </a:r>
            <a:r>
              <a:rPr lang="de-DE" dirty="0"/>
              <a:t> </a:t>
            </a:r>
            <a:r>
              <a:rPr lang="de-DE" dirty="0" err="1"/>
              <a:t>and</a:t>
            </a:r>
            <a:r>
              <a:rPr lang="de-DE" dirty="0"/>
              <a:t> </a:t>
            </a:r>
            <a:r>
              <a:rPr lang="de-DE" dirty="0" err="1"/>
              <a:t>Responsibilities</a:t>
            </a:r>
            <a:r>
              <a:rPr lang="de-DE" dirty="0"/>
              <a:t> </a:t>
            </a:r>
            <a:endParaRPr lang="de-DE" dirty="0" smtClean="0"/>
          </a:p>
          <a:p>
            <a:r>
              <a:rPr lang="de-DE" dirty="0" smtClean="0"/>
              <a:t>Placement</a:t>
            </a:r>
          </a:p>
          <a:p>
            <a:r>
              <a:rPr lang="de-DE" dirty="0" err="1"/>
              <a:t>Architectural</a:t>
            </a:r>
            <a:r>
              <a:rPr lang="de-DE" dirty="0"/>
              <a:t> </a:t>
            </a:r>
            <a:r>
              <a:rPr lang="de-DE" dirty="0" smtClean="0"/>
              <a:t>Patterns</a:t>
            </a:r>
          </a:p>
          <a:p>
            <a:r>
              <a:rPr lang="de-DE" dirty="0" smtClean="0"/>
              <a:t>Middleware</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2</a:t>
            </a:fld>
            <a:endParaRPr lang="de-DE" dirty="0"/>
          </a:p>
        </p:txBody>
      </p:sp>
    </p:spTree>
    <p:extLst>
      <p:ext uri="{BB962C8B-B14F-4D97-AF65-F5344CB8AC3E}">
        <p14:creationId xmlns:p14="http://schemas.microsoft.com/office/powerpoint/2010/main" val="684976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Layers</a:t>
            </a:r>
            <a:r>
              <a:rPr lang="de-DE" dirty="0" smtClean="0"/>
              <a:t>: Stufen (Tiers2)</a:t>
            </a:r>
            <a:endParaRPr lang="de-DE" dirty="0"/>
          </a:p>
        </p:txBody>
      </p:sp>
      <p:sp>
        <p:nvSpPr>
          <p:cNvPr id="3" name="Inhaltsplatzhalter 2"/>
          <p:cNvSpPr>
            <a:spLocks noGrp="1"/>
          </p:cNvSpPr>
          <p:nvPr>
            <p:ph idx="1"/>
          </p:nvPr>
        </p:nvSpPr>
        <p:spPr/>
        <p:txBody>
          <a:bodyPr/>
          <a:lstStyle/>
          <a:p>
            <a:r>
              <a:rPr lang="de-DE" dirty="0"/>
              <a:t>Typische Struktur einer </a:t>
            </a:r>
            <a:r>
              <a:rPr lang="de-DE" dirty="0" err="1"/>
              <a:t>three</a:t>
            </a:r>
            <a:r>
              <a:rPr lang="de-DE" dirty="0"/>
              <a:t>-tier-Lösung: </a:t>
            </a:r>
            <a:endParaRPr lang="de-DE" dirty="0" smtClean="0"/>
          </a:p>
          <a:p>
            <a:pPr lvl="1"/>
            <a:r>
              <a:rPr lang="de-DE" dirty="0" err="1" smtClean="0"/>
              <a:t>Presentation</a:t>
            </a:r>
            <a:r>
              <a:rPr lang="de-DE" dirty="0" smtClean="0"/>
              <a:t> </a:t>
            </a:r>
            <a:r>
              <a:rPr lang="de-DE" dirty="0" err="1"/>
              <a:t>logic</a:t>
            </a:r>
            <a:r>
              <a:rPr lang="de-DE" dirty="0"/>
              <a:t>: Benutzerinteraktion und Darstellung der Anwendung </a:t>
            </a:r>
            <a:endParaRPr lang="de-DE" dirty="0" smtClean="0"/>
          </a:p>
          <a:p>
            <a:pPr lvl="1"/>
            <a:r>
              <a:rPr lang="de-DE" dirty="0" err="1" smtClean="0"/>
              <a:t>Application</a:t>
            </a:r>
            <a:r>
              <a:rPr lang="de-DE" dirty="0" smtClean="0"/>
              <a:t> </a:t>
            </a:r>
            <a:r>
              <a:rPr lang="de-DE" dirty="0" err="1"/>
              <a:t>Logic</a:t>
            </a:r>
            <a:r>
              <a:rPr lang="de-DE" dirty="0"/>
              <a:t> (Business </a:t>
            </a:r>
            <a:r>
              <a:rPr lang="de-DE" dirty="0" err="1"/>
              <a:t>Logic</a:t>
            </a:r>
            <a:r>
              <a:rPr lang="de-DE" dirty="0"/>
              <a:t>): </a:t>
            </a:r>
            <a:r>
              <a:rPr lang="de-DE" dirty="0" err="1"/>
              <a:t>Anwendungsspeziﬁsche</a:t>
            </a:r>
            <a:r>
              <a:rPr lang="de-DE" dirty="0"/>
              <a:t> Verarbeitung der Daten (Berechnungen/Algorithmen, Strategien) </a:t>
            </a:r>
            <a:endParaRPr lang="de-DE" dirty="0" smtClean="0"/>
          </a:p>
          <a:p>
            <a:pPr lvl="1"/>
            <a:r>
              <a:rPr lang="de-DE" dirty="0" smtClean="0"/>
              <a:t>Data </a:t>
            </a:r>
            <a:r>
              <a:rPr lang="de-DE" dirty="0" err="1"/>
              <a:t>logic</a:t>
            </a:r>
            <a:r>
              <a:rPr lang="de-DE" dirty="0"/>
              <a:t>: Persistente Speicherung der Anwendungsdaten - z. B. in einer Datenbank</a:t>
            </a:r>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20</a:t>
            </a:fld>
            <a:endParaRPr lang="de-DE" dirty="0"/>
          </a:p>
        </p:txBody>
      </p:sp>
      <p:pic>
        <p:nvPicPr>
          <p:cNvPr id="7" name="Grafik 6"/>
          <p:cNvPicPr>
            <a:picLocks noChangeAspect="1"/>
          </p:cNvPicPr>
          <p:nvPr/>
        </p:nvPicPr>
        <p:blipFill>
          <a:blip r:embed="rId2"/>
          <a:stretch>
            <a:fillRect/>
          </a:stretch>
        </p:blipFill>
        <p:spPr>
          <a:xfrm>
            <a:off x="1912428" y="3951027"/>
            <a:ext cx="4154543" cy="2225935"/>
          </a:xfrm>
          <a:prstGeom prst="rect">
            <a:avLst/>
          </a:prstGeom>
        </p:spPr>
      </p:pic>
    </p:spTree>
    <p:extLst>
      <p:ext uri="{BB962C8B-B14F-4D97-AF65-F5344CB8AC3E}">
        <p14:creationId xmlns:p14="http://schemas.microsoft.com/office/powerpoint/2010/main" val="2315319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Thin</a:t>
            </a:r>
            <a:r>
              <a:rPr lang="de-DE" dirty="0" smtClean="0"/>
              <a:t> Clients </a:t>
            </a:r>
            <a:endParaRPr lang="de-DE" dirty="0"/>
          </a:p>
        </p:txBody>
      </p:sp>
      <p:sp>
        <p:nvSpPr>
          <p:cNvPr id="3" name="Inhaltsplatzhalter 2"/>
          <p:cNvSpPr>
            <a:spLocks noGrp="1"/>
          </p:cNvSpPr>
          <p:nvPr>
            <p:ph idx="1"/>
          </p:nvPr>
        </p:nvSpPr>
        <p:spPr/>
        <p:txBody>
          <a:bodyPr>
            <a:normAutofit/>
          </a:bodyPr>
          <a:lstStyle/>
          <a:p>
            <a:r>
              <a:rPr lang="de-DE" sz="1800" dirty="0"/>
              <a:t>Verlagerung der Komplexität vom Endgerät des Benutzers auf Dienste im Internet </a:t>
            </a:r>
            <a:endParaRPr lang="de-DE" sz="1800" dirty="0" smtClean="0"/>
          </a:p>
          <a:p>
            <a:pPr lvl="1"/>
            <a:r>
              <a:rPr lang="de-DE" sz="1800" dirty="0" smtClean="0"/>
              <a:t>wird </a:t>
            </a:r>
            <a:r>
              <a:rPr lang="de-DE" sz="1800" dirty="0"/>
              <a:t>vor allem im Bereich Cloud Computing deutlich </a:t>
            </a:r>
            <a:endParaRPr lang="de-DE" sz="1800" dirty="0" smtClean="0"/>
          </a:p>
          <a:p>
            <a:pPr lvl="1"/>
            <a:r>
              <a:rPr lang="de-DE" sz="1800" dirty="0" smtClean="0"/>
              <a:t>auch </a:t>
            </a:r>
            <a:r>
              <a:rPr lang="de-DE" sz="1800" dirty="0"/>
              <a:t>in gestuften Architekturen erkennbar </a:t>
            </a:r>
            <a:endParaRPr lang="de-DE" sz="1800" dirty="0" smtClean="0"/>
          </a:p>
          <a:p>
            <a:pPr marL="285750" indent="-285750"/>
            <a:r>
              <a:rPr lang="de-DE" sz="1800" dirty="0"/>
              <a:t>Eine Softwareschicht, die eine fensterbasierte Benutzeroberfläche auf einem lokalen Computer unterstützt, während ein Anwendungsprogramm auf einem Remote(entfernter)-Server ausgeführt wird</a:t>
            </a:r>
          </a:p>
          <a:p>
            <a:pPr marL="285750" indent="-285750"/>
            <a:r>
              <a:rPr lang="de-DE" sz="1800" dirty="0"/>
              <a:t>Mögliches Leistungsproblem, wenn der Datenverkehr über das Netzwerk hoch ist, z. B. Bilder</a:t>
            </a:r>
          </a:p>
          <a:p>
            <a:pPr lvl="1"/>
            <a:endParaRPr lang="de-DE" sz="1800"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21</a:t>
            </a:fld>
            <a:endParaRPr lang="de-DE" dirty="0"/>
          </a:p>
        </p:txBody>
      </p:sp>
      <p:pic>
        <p:nvPicPr>
          <p:cNvPr id="8" name="Grafik 7"/>
          <p:cNvPicPr>
            <a:picLocks noChangeAspect="1"/>
          </p:cNvPicPr>
          <p:nvPr/>
        </p:nvPicPr>
        <p:blipFill>
          <a:blip r:embed="rId2"/>
          <a:stretch>
            <a:fillRect/>
          </a:stretch>
        </p:blipFill>
        <p:spPr>
          <a:xfrm>
            <a:off x="2249714" y="4703717"/>
            <a:ext cx="3951314" cy="1267550"/>
          </a:xfrm>
          <a:prstGeom prst="rect">
            <a:avLst/>
          </a:prstGeom>
        </p:spPr>
      </p:pic>
    </p:spTree>
    <p:extLst>
      <p:ext uri="{BB962C8B-B14F-4D97-AF65-F5344CB8AC3E}">
        <p14:creationId xmlns:p14="http://schemas.microsoft.com/office/powerpoint/2010/main" val="753478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Layers</a:t>
            </a:r>
            <a:r>
              <a:rPr lang="de-DE" dirty="0" smtClean="0"/>
              <a:t>: </a:t>
            </a:r>
            <a:r>
              <a:rPr lang="de-DE" dirty="0" err="1" smtClean="0"/>
              <a:t>Proxies</a:t>
            </a:r>
            <a:endParaRPr lang="de-DE" dirty="0"/>
          </a:p>
        </p:txBody>
      </p:sp>
      <p:sp>
        <p:nvSpPr>
          <p:cNvPr id="3" name="Inhaltsplatzhalter 2"/>
          <p:cNvSpPr>
            <a:spLocks noGrp="1"/>
          </p:cNvSpPr>
          <p:nvPr>
            <p:ph idx="1"/>
          </p:nvPr>
        </p:nvSpPr>
        <p:spPr/>
        <p:txBody>
          <a:bodyPr/>
          <a:lstStyle/>
          <a:p>
            <a:r>
              <a:rPr lang="de-DE" dirty="0"/>
              <a:t>Grundlegendes Softwaremuster in verteilten Anwendungen, um Ortstransparenz zu erreichen. </a:t>
            </a:r>
            <a:endParaRPr lang="de-DE" dirty="0" smtClean="0"/>
          </a:p>
          <a:p>
            <a:pPr lvl="1"/>
            <a:r>
              <a:rPr lang="de-DE" dirty="0" smtClean="0"/>
              <a:t>lokaler </a:t>
            </a:r>
            <a:r>
              <a:rPr lang="de-DE" dirty="0"/>
              <a:t>Proxy agiert als Stellvertreter für das entfernte Objekt </a:t>
            </a:r>
            <a:endParaRPr lang="de-DE" dirty="0" smtClean="0"/>
          </a:p>
          <a:p>
            <a:pPr lvl="1"/>
            <a:r>
              <a:rPr lang="de-DE" dirty="0" smtClean="0"/>
              <a:t>Proxy </a:t>
            </a:r>
            <a:r>
              <a:rPr lang="de-DE" dirty="0"/>
              <a:t>bietet die gleiche Schnittstelle wie das entfernte Objekt </a:t>
            </a:r>
            <a:endParaRPr lang="de-DE" dirty="0" smtClean="0"/>
          </a:p>
          <a:p>
            <a:pPr lvl="1"/>
            <a:r>
              <a:rPr lang="de-DE" dirty="0" err="1" smtClean="0"/>
              <a:t>Verteiltheit</a:t>
            </a:r>
            <a:r>
              <a:rPr lang="de-DE" dirty="0" smtClean="0"/>
              <a:t> </a:t>
            </a:r>
            <a:r>
              <a:rPr lang="de-DE" dirty="0"/>
              <a:t>wird vor dem Aufrufer verborgen (nicht ganz: anderes Zeit- und Fehlerverhalten möglich!) </a:t>
            </a:r>
            <a:endParaRPr lang="de-DE" dirty="0" smtClean="0"/>
          </a:p>
          <a:p>
            <a:r>
              <a:rPr lang="de-DE" dirty="0" smtClean="0"/>
              <a:t>weitere </a:t>
            </a:r>
            <a:r>
              <a:rPr lang="de-DE" dirty="0"/>
              <a:t>Anwendungsmöglichkeiten für </a:t>
            </a:r>
            <a:r>
              <a:rPr lang="de-DE" dirty="0" err="1"/>
              <a:t>Proxies</a:t>
            </a:r>
            <a:r>
              <a:rPr lang="de-DE" dirty="0"/>
              <a:t> </a:t>
            </a:r>
            <a:endParaRPr lang="de-DE" dirty="0" smtClean="0"/>
          </a:p>
          <a:p>
            <a:pPr lvl="1"/>
            <a:r>
              <a:rPr lang="de-DE" dirty="0" smtClean="0"/>
              <a:t>Zwischenspeicherung </a:t>
            </a:r>
            <a:r>
              <a:rPr lang="de-DE" dirty="0"/>
              <a:t>(Caching) von entfernten Objekten (Reduzierung der </a:t>
            </a:r>
            <a:r>
              <a:rPr lang="de-DE" dirty="0" err="1"/>
              <a:t>Netzlast</a:t>
            </a:r>
            <a:r>
              <a:rPr lang="de-DE" dirty="0"/>
              <a:t>, schnellere Antwort</a:t>
            </a:r>
            <a:r>
              <a:rPr lang="de-DE" dirty="0" smtClean="0"/>
              <a:t>)</a:t>
            </a:r>
          </a:p>
          <a:p>
            <a:pPr lvl="1"/>
            <a:r>
              <a:rPr lang="de-DE" dirty="0" smtClean="0"/>
              <a:t> </a:t>
            </a:r>
            <a:r>
              <a:rPr lang="de-DE" dirty="0"/>
              <a:t>Verbergen von replizierten Objekten </a:t>
            </a:r>
            <a:endParaRPr lang="de-DE" dirty="0" smtClean="0"/>
          </a:p>
          <a:p>
            <a:pPr lvl="1"/>
            <a:r>
              <a:rPr lang="de-DE" dirty="0" smtClean="0"/>
              <a:t>spezielle </a:t>
            </a:r>
            <a:r>
              <a:rPr lang="de-DE" dirty="0" err="1"/>
              <a:t>Zugriﬀskontrollmechanismen</a:t>
            </a:r>
            <a:endParaRPr lang="de-DE" dirty="0"/>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22</a:t>
            </a:fld>
            <a:endParaRPr lang="de-DE" dirty="0"/>
          </a:p>
        </p:txBody>
      </p:sp>
    </p:spTree>
    <p:extLst>
      <p:ext uri="{BB962C8B-B14F-4D97-AF65-F5344CB8AC3E}">
        <p14:creationId xmlns:p14="http://schemas.microsoft.com/office/powerpoint/2010/main" val="1528334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Layers</a:t>
            </a:r>
            <a:r>
              <a:rPr lang="de-DE" dirty="0" smtClean="0"/>
              <a:t>: Broker</a:t>
            </a:r>
            <a:endParaRPr lang="de-DE" dirty="0"/>
          </a:p>
        </p:txBody>
      </p:sp>
      <p:sp>
        <p:nvSpPr>
          <p:cNvPr id="3" name="Inhaltsplatzhalter 2"/>
          <p:cNvSpPr>
            <a:spLocks noGrp="1"/>
          </p:cNvSpPr>
          <p:nvPr>
            <p:ph idx="1"/>
          </p:nvPr>
        </p:nvSpPr>
        <p:spPr/>
        <p:txBody>
          <a:bodyPr/>
          <a:lstStyle/>
          <a:p>
            <a:r>
              <a:rPr lang="de-DE" dirty="0"/>
              <a:t>Unterstützung von Interoperabilität in komplexen verteilten Infrastrukturen </a:t>
            </a:r>
            <a:endParaRPr lang="de-DE" dirty="0" smtClean="0"/>
          </a:p>
          <a:p>
            <a:pPr lvl="1"/>
            <a:r>
              <a:rPr lang="de-DE" dirty="0" smtClean="0"/>
              <a:t>wie </a:t>
            </a:r>
            <a:r>
              <a:rPr lang="de-DE" dirty="0" err="1"/>
              <a:t>ﬁndet</a:t>
            </a:r>
            <a:r>
              <a:rPr lang="de-DE" dirty="0"/>
              <a:t> ein Dienst-Nutzer den Dienst-Anbieter? </a:t>
            </a:r>
            <a:endParaRPr lang="de-DE" dirty="0" smtClean="0"/>
          </a:p>
          <a:p>
            <a:r>
              <a:rPr lang="de-DE" dirty="0" smtClean="0"/>
              <a:t>typische </a:t>
            </a:r>
            <a:r>
              <a:rPr lang="de-DE" dirty="0"/>
              <a:t>Beispiele: </a:t>
            </a:r>
            <a:endParaRPr lang="de-DE" dirty="0" smtClean="0"/>
          </a:p>
          <a:p>
            <a:pPr lvl="1"/>
            <a:r>
              <a:rPr lang="de-DE" dirty="0" err="1" smtClean="0"/>
              <a:t>Naming</a:t>
            </a:r>
            <a:r>
              <a:rPr lang="de-DE" dirty="0" smtClean="0"/>
              <a:t> </a:t>
            </a:r>
            <a:r>
              <a:rPr lang="de-DE" dirty="0"/>
              <a:t>Service in der CORBA-Middleware </a:t>
            </a:r>
            <a:endParaRPr lang="de-DE" dirty="0" smtClean="0"/>
          </a:p>
          <a:p>
            <a:pPr lvl="1"/>
            <a:r>
              <a:rPr lang="de-DE" dirty="0" smtClean="0"/>
              <a:t>Registry </a:t>
            </a:r>
            <a:r>
              <a:rPr lang="de-DE" dirty="0"/>
              <a:t>in Java RMI</a:t>
            </a:r>
          </a:p>
        </p:txBody>
      </p:sp>
      <p:sp>
        <p:nvSpPr>
          <p:cNvPr id="4" name="Foliennummernplatzhalter 3"/>
          <p:cNvSpPr>
            <a:spLocks noGrp="1"/>
          </p:cNvSpPr>
          <p:nvPr>
            <p:ph type="sldNum" sz="quarter" idx="12"/>
          </p:nvPr>
        </p:nvSpPr>
        <p:spPr/>
        <p:txBody>
          <a:bodyPr/>
          <a:lstStyle/>
          <a:p>
            <a:fld id="{71B5F043-C5C9-4543-B156-099DED57FF04}" type="slidenum">
              <a:rPr lang="de-DE" smtClean="0"/>
              <a:pPr/>
              <a:t>23</a:t>
            </a:fld>
            <a:endParaRPr lang="de-DE" dirty="0"/>
          </a:p>
        </p:txBody>
      </p:sp>
      <p:pic>
        <p:nvPicPr>
          <p:cNvPr id="7" name="Grafik 6"/>
          <p:cNvPicPr>
            <a:picLocks noChangeAspect="1"/>
          </p:cNvPicPr>
          <p:nvPr/>
        </p:nvPicPr>
        <p:blipFill>
          <a:blip r:embed="rId2"/>
          <a:stretch>
            <a:fillRect/>
          </a:stretch>
        </p:blipFill>
        <p:spPr>
          <a:xfrm>
            <a:off x="2186189" y="4001294"/>
            <a:ext cx="3730411" cy="2025309"/>
          </a:xfrm>
          <a:prstGeom prst="rect">
            <a:avLst/>
          </a:prstGeom>
        </p:spPr>
      </p:pic>
    </p:spTree>
    <p:extLst>
      <p:ext uri="{BB962C8B-B14F-4D97-AF65-F5344CB8AC3E}">
        <p14:creationId xmlns:p14="http://schemas.microsoft.com/office/powerpoint/2010/main" val="11367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Layers</a:t>
            </a:r>
            <a:r>
              <a:rPr lang="de-DE" dirty="0" smtClean="0"/>
              <a:t>: </a:t>
            </a:r>
            <a:r>
              <a:rPr lang="de-DE" dirty="0" err="1" smtClean="0"/>
              <a:t>Reflection</a:t>
            </a:r>
            <a:endParaRPr lang="de-DE" dirty="0"/>
          </a:p>
        </p:txBody>
      </p:sp>
      <p:sp>
        <p:nvSpPr>
          <p:cNvPr id="3" name="Inhaltsplatzhalter 2"/>
          <p:cNvSpPr>
            <a:spLocks noGrp="1"/>
          </p:cNvSpPr>
          <p:nvPr>
            <p:ph idx="1"/>
          </p:nvPr>
        </p:nvSpPr>
        <p:spPr/>
        <p:txBody>
          <a:bodyPr>
            <a:normAutofit/>
          </a:bodyPr>
          <a:lstStyle/>
          <a:p>
            <a:r>
              <a:rPr lang="de-DE" dirty="0" err="1"/>
              <a:t>Reﬂection</a:t>
            </a:r>
            <a:r>
              <a:rPr lang="de-DE" dirty="0"/>
              <a:t> unterstützt zwei Konzepte: </a:t>
            </a:r>
            <a:endParaRPr lang="de-DE" dirty="0" smtClean="0"/>
          </a:p>
          <a:p>
            <a:r>
              <a:rPr lang="de-DE" dirty="0" err="1" smtClean="0"/>
              <a:t>Introspection</a:t>
            </a:r>
            <a:r>
              <a:rPr lang="de-DE" dirty="0" smtClean="0"/>
              <a:t> </a:t>
            </a:r>
          </a:p>
          <a:p>
            <a:pPr lvl="1"/>
            <a:r>
              <a:rPr lang="de-DE" dirty="0" smtClean="0"/>
              <a:t>die </a:t>
            </a:r>
            <a:r>
              <a:rPr lang="de-DE" dirty="0"/>
              <a:t>Möglichkeit, die Eigenschaften (z.B. Schnittstellen) eines Systems dynamisch (zur Laufzeit) zu </a:t>
            </a:r>
            <a:r>
              <a:rPr lang="de-DE" dirty="0" smtClean="0"/>
              <a:t>untersuchen</a:t>
            </a:r>
          </a:p>
          <a:p>
            <a:pPr lvl="1"/>
            <a:r>
              <a:rPr lang="de-DE" dirty="0" smtClean="0"/>
              <a:t> </a:t>
            </a:r>
            <a:r>
              <a:rPr lang="de-DE" dirty="0"/>
              <a:t>dynamische Erzeugung von </a:t>
            </a:r>
            <a:r>
              <a:rPr lang="de-DE" dirty="0" err="1"/>
              <a:t>Proxies</a:t>
            </a:r>
            <a:r>
              <a:rPr lang="de-DE" dirty="0"/>
              <a:t> aus den Schnittstelleninformationen </a:t>
            </a:r>
            <a:endParaRPr lang="de-DE" dirty="0" smtClean="0"/>
          </a:p>
          <a:p>
            <a:pPr lvl="1"/>
            <a:r>
              <a:rPr lang="de-DE" dirty="0" smtClean="0"/>
              <a:t>Vermittlung </a:t>
            </a:r>
            <a:r>
              <a:rPr lang="de-DE" dirty="0"/>
              <a:t>von Aufrufen durch einen generischen Server an die passenden Schnittstellen </a:t>
            </a:r>
            <a:r>
              <a:rPr lang="de-DE" dirty="0" err="1"/>
              <a:t>hintergelagerter</a:t>
            </a:r>
            <a:r>
              <a:rPr lang="de-DE" dirty="0"/>
              <a:t> Diensterbringer</a:t>
            </a:r>
          </a:p>
          <a:p>
            <a:r>
              <a:rPr lang="de-DE" dirty="0" err="1"/>
              <a:t>Intercession</a:t>
            </a:r>
            <a:r>
              <a:rPr lang="de-DE" dirty="0"/>
              <a:t> / </a:t>
            </a:r>
            <a:r>
              <a:rPr lang="de-DE" dirty="0" err="1"/>
              <a:t>Interception</a:t>
            </a:r>
            <a:r>
              <a:rPr lang="de-DE" dirty="0"/>
              <a:t> </a:t>
            </a:r>
            <a:endParaRPr lang="de-DE" dirty="0" smtClean="0"/>
          </a:p>
          <a:p>
            <a:pPr lvl="1"/>
            <a:r>
              <a:rPr lang="de-DE" dirty="0" smtClean="0"/>
              <a:t>die </a:t>
            </a:r>
            <a:r>
              <a:rPr lang="de-DE" dirty="0"/>
              <a:t>Möglichkeit, dynamisch Strukturen und Verhalten zu </a:t>
            </a:r>
            <a:r>
              <a:rPr lang="de-DE" dirty="0" smtClean="0"/>
              <a:t>verändern</a:t>
            </a:r>
          </a:p>
          <a:p>
            <a:pPr lvl="1"/>
            <a:r>
              <a:rPr lang="de-DE" dirty="0" smtClean="0"/>
              <a:t> </a:t>
            </a:r>
            <a:r>
              <a:rPr lang="de-DE" dirty="0"/>
              <a:t>Abfangen von Aufrufen (für zusätzliche Sicherheitsprüfungen, Optimierungen, Replikation, </a:t>
            </a:r>
            <a:r>
              <a:rPr lang="de-DE" dirty="0" smtClean="0"/>
              <a:t>...</a:t>
            </a:r>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24</a:t>
            </a:fld>
            <a:endParaRPr lang="de-DE" dirty="0"/>
          </a:p>
        </p:txBody>
      </p:sp>
    </p:spTree>
    <p:extLst>
      <p:ext uri="{BB962C8B-B14F-4D97-AF65-F5344CB8AC3E}">
        <p14:creationId xmlns:p14="http://schemas.microsoft.com/office/powerpoint/2010/main" val="1645841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Middleware</a:t>
            </a:r>
            <a:endParaRPr lang="de-DE" dirty="0"/>
          </a:p>
        </p:txBody>
      </p:sp>
      <p:sp>
        <p:nvSpPr>
          <p:cNvPr id="3" name="Inhaltsplatzhalter 2"/>
          <p:cNvSpPr>
            <a:spLocks noGrp="1"/>
          </p:cNvSpPr>
          <p:nvPr>
            <p:ph idx="1"/>
          </p:nvPr>
        </p:nvSpPr>
        <p:spPr/>
        <p:txBody>
          <a:bodyPr>
            <a:normAutofit lnSpcReduction="10000"/>
          </a:bodyPr>
          <a:lstStyle/>
          <a:p>
            <a:r>
              <a:rPr lang="de-DE" dirty="0" smtClean="0"/>
              <a:t>Erzielt </a:t>
            </a:r>
            <a:r>
              <a:rPr lang="de-DE" dirty="0" smtClean="0"/>
              <a:t>Transparenz </a:t>
            </a:r>
            <a:r>
              <a:rPr lang="de-DE" dirty="0"/>
              <a:t>der Heterogenität auf Plattformebene für Interoperabilität und </a:t>
            </a:r>
            <a:r>
              <a:rPr lang="de-DE" dirty="0" smtClean="0"/>
              <a:t>Portabilität</a:t>
            </a:r>
          </a:p>
          <a:p>
            <a:r>
              <a:rPr lang="de-DE" dirty="0"/>
              <a:t>Bietet eine übergeordnete </a:t>
            </a:r>
            <a:r>
              <a:rPr lang="de-DE" dirty="0" smtClean="0"/>
              <a:t>Programmierabstraktion</a:t>
            </a:r>
          </a:p>
          <a:p>
            <a:r>
              <a:rPr lang="de-DE" dirty="0" smtClean="0"/>
              <a:t>Abstraktionen wie</a:t>
            </a:r>
          </a:p>
          <a:p>
            <a:pPr lvl="1"/>
            <a:r>
              <a:rPr lang="de-DE" dirty="0"/>
              <a:t>Remote </a:t>
            </a:r>
            <a:r>
              <a:rPr lang="de-DE" dirty="0" err="1"/>
              <a:t>Method</a:t>
            </a:r>
            <a:r>
              <a:rPr lang="de-DE" dirty="0"/>
              <a:t> </a:t>
            </a:r>
            <a:r>
              <a:rPr lang="de-DE" dirty="0" err="1"/>
              <a:t>Invocation</a:t>
            </a:r>
            <a:r>
              <a:rPr lang="de-DE" dirty="0"/>
              <a:t> (RMI</a:t>
            </a:r>
            <a:r>
              <a:rPr lang="de-DE" dirty="0" smtClean="0"/>
              <a:t>)</a:t>
            </a:r>
          </a:p>
          <a:p>
            <a:pPr lvl="1"/>
            <a:r>
              <a:rPr lang="de-DE" dirty="0"/>
              <a:t>Kommunikation zwischen </a:t>
            </a:r>
            <a:r>
              <a:rPr lang="de-DE" dirty="0" smtClean="0"/>
              <a:t>Prozessen</a:t>
            </a:r>
          </a:p>
          <a:p>
            <a:pPr lvl="1"/>
            <a:r>
              <a:rPr lang="de-DE" dirty="0"/>
              <a:t>Benachrichtigung über </a:t>
            </a:r>
            <a:r>
              <a:rPr lang="de-DE" dirty="0" smtClean="0"/>
              <a:t>Ereignisse</a:t>
            </a:r>
          </a:p>
          <a:p>
            <a:pPr lvl="1"/>
            <a:r>
              <a:rPr lang="de-DE" dirty="0"/>
              <a:t>Partitionierung, Platzierung und Abruf gemeinsam genutzter </a:t>
            </a:r>
            <a:r>
              <a:rPr lang="de-DE" dirty="0" smtClean="0"/>
              <a:t>Daten</a:t>
            </a:r>
          </a:p>
          <a:p>
            <a:pPr lvl="1"/>
            <a:r>
              <a:rPr lang="de-DE" dirty="0"/>
              <a:t>Replikation gemeinsam genutzter Daten</a:t>
            </a:r>
          </a:p>
          <a:p>
            <a:pPr lvl="1"/>
            <a:endParaRPr lang="de-DE" dirty="0"/>
          </a:p>
          <a:p>
            <a:pPr marL="0" indent="0">
              <a:buNone/>
            </a:pPr>
            <a:r>
              <a:rPr lang="de-DE" dirty="0"/>
              <a:t/>
            </a:r>
            <a:br>
              <a:rPr lang="de-DE" dirty="0"/>
            </a:br>
            <a:r>
              <a:rPr lang="de-DE" dirty="0"/>
              <a:t/>
            </a:r>
            <a:br>
              <a:rPr lang="de-DE" dirty="0"/>
            </a:br>
            <a:r>
              <a:rPr lang="de-DE" dirty="0" smtClean="0"/>
              <a:t/>
            </a:r>
            <a:br>
              <a:rPr lang="de-DE" dirty="0" smtClean="0"/>
            </a:b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25</a:t>
            </a:fld>
            <a:endParaRPr lang="de-DE" dirty="0"/>
          </a:p>
        </p:txBody>
      </p:sp>
    </p:spTree>
    <p:extLst>
      <p:ext uri="{BB962C8B-B14F-4D97-AF65-F5344CB8AC3E}">
        <p14:creationId xmlns:p14="http://schemas.microsoft.com/office/powerpoint/2010/main" val="3117574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Middleware</a:t>
            </a:r>
          </a:p>
        </p:txBody>
      </p:sp>
      <p:sp>
        <p:nvSpPr>
          <p:cNvPr id="3" name="Inhaltsplatzhalter 2"/>
          <p:cNvSpPr>
            <a:spLocks noGrp="1"/>
          </p:cNvSpPr>
          <p:nvPr>
            <p:ph idx="1"/>
          </p:nvPr>
        </p:nvSpPr>
        <p:spPr/>
        <p:txBody>
          <a:bodyPr/>
          <a:lstStyle/>
          <a:p>
            <a:r>
              <a:rPr lang="de-DE" dirty="0" smtClean="0"/>
              <a:t> </a:t>
            </a:r>
            <a:r>
              <a:rPr lang="de-DE" dirty="0"/>
              <a:t>Aufgaben: zum Beispiel </a:t>
            </a:r>
            <a:endParaRPr lang="de-DE" dirty="0" smtClean="0"/>
          </a:p>
          <a:p>
            <a:pPr lvl="1"/>
            <a:r>
              <a:rPr lang="de-DE" dirty="0" smtClean="0"/>
              <a:t>allgemein</a:t>
            </a:r>
            <a:r>
              <a:rPr lang="de-DE" dirty="0"/>
              <a:t>: Verbergen der Heterogenität und des Ortes, Programmierabstraktionen </a:t>
            </a:r>
            <a:endParaRPr lang="de-DE" dirty="0" smtClean="0"/>
          </a:p>
          <a:p>
            <a:pPr lvl="1"/>
            <a:r>
              <a:rPr lang="de-DE" dirty="0" smtClean="0"/>
              <a:t>Transport </a:t>
            </a:r>
            <a:r>
              <a:rPr lang="de-DE" dirty="0"/>
              <a:t>komplexer Daten (Messaging</a:t>
            </a:r>
            <a:r>
              <a:rPr lang="de-DE" dirty="0" smtClean="0"/>
              <a:t>)</a:t>
            </a:r>
          </a:p>
          <a:p>
            <a:pPr lvl="1"/>
            <a:r>
              <a:rPr lang="de-DE" dirty="0" smtClean="0"/>
              <a:t> Vermittlung </a:t>
            </a:r>
            <a:r>
              <a:rPr lang="de-DE" dirty="0"/>
              <a:t>von Funktionsaufrufen (Remote </a:t>
            </a:r>
            <a:r>
              <a:rPr lang="de-DE" dirty="0" err="1"/>
              <a:t>Procedure</a:t>
            </a:r>
            <a:r>
              <a:rPr lang="de-DE" dirty="0"/>
              <a:t> Calls</a:t>
            </a:r>
            <a:r>
              <a:rPr lang="de-DE" dirty="0" smtClean="0"/>
              <a:t>)</a:t>
            </a:r>
          </a:p>
          <a:p>
            <a:pPr lvl="1"/>
            <a:r>
              <a:rPr lang="de-DE" dirty="0" smtClean="0"/>
              <a:t> Herstellung </a:t>
            </a:r>
            <a:r>
              <a:rPr lang="de-DE" dirty="0"/>
              <a:t>v. Transaktionssicherheit über ansonsten unabhängige </a:t>
            </a:r>
            <a:r>
              <a:rPr lang="de-DE" dirty="0" smtClean="0"/>
              <a:t>Teilsysteme</a:t>
            </a:r>
          </a:p>
          <a:p>
            <a:r>
              <a:rPr lang="de-DE" dirty="0" smtClean="0"/>
              <a:t> </a:t>
            </a:r>
            <a:r>
              <a:rPr lang="de-DE" dirty="0"/>
              <a:t>• Kategorien: </a:t>
            </a:r>
            <a:endParaRPr lang="de-DE" dirty="0" smtClean="0"/>
          </a:p>
          <a:p>
            <a:pPr lvl="1"/>
            <a:r>
              <a:rPr lang="de-DE" dirty="0" smtClean="0"/>
              <a:t>kommunikations-orientiert</a:t>
            </a:r>
            <a:r>
              <a:rPr lang="de-DE" dirty="0"/>
              <a:t>: z.B. RPC, Java RMI </a:t>
            </a:r>
            <a:endParaRPr lang="de-DE" dirty="0" smtClean="0"/>
          </a:p>
          <a:p>
            <a:pPr lvl="1"/>
            <a:r>
              <a:rPr lang="de-DE" dirty="0" smtClean="0"/>
              <a:t>anwendungs-orientiert</a:t>
            </a:r>
            <a:r>
              <a:rPr lang="de-DE" dirty="0"/>
              <a:t>: z.B. CORBA, J2EE, .NET, MIDP </a:t>
            </a:r>
            <a:endParaRPr lang="de-DE" dirty="0" smtClean="0"/>
          </a:p>
          <a:p>
            <a:pPr lvl="1"/>
            <a:r>
              <a:rPr lang="de-DE" dirty="0" smtClean="0"/>
              <a:t>nachrichten-orientiert</a:t>
            </a:r>
            <a:r>
              <a:rPr lang="de-DE" dirty="0"/>
              <a:t>: z.B. Java Message Service (JMS)</a:t>
            </a:r>
          </a:p>
        </p:txBody>
      </p:sp>
      <p:sp>
        <p:nvSpPr>
          <p:cNvPr id="4" name="Foliennummernplatzhalter 3"/>
          <p:cNvSpPr>
            <a:spLocks noGrp="1"/>
          </p:cNvSpPr>
          <p:nvPr>
            <p:ph type="sldNum" sz="quarter" idx="12"/>
          </p:nvPr>
        </p:nvSpPr>
        <p:spPr/>
        <p:txBody>
          <a:bodyPr/>
          <a:lstStyle/>
          <a:p>
            <a:fld id="{71B5F043-C5C9-4543-B156-099DED57FF04}" type="slidenum">
              <a:rPr lang="de-DE" smtClean="0"/>
              <a:pPr/>
              <a:t>26</a:t>
            </a:fld>
            <a:endParaRPr lang="de-DE" dirty="0"/>
          </a:p>
        </p:txBody>
      </p:sp>
    </p:spTree>
    <p:extLst>
      <p:ext uri="{BB962C8B-B14F-4D97-AF65-F5344CB8AC3E}">
        <p14:creationId xmlns:p14="http://schemas.microsoft.com/office/powerpoint/2010/main" val="1374265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 Protokoll</a:t>
            </a:r>
            <a:endParaRPr lang="de-DE" dirty="0"/>
          </a:p>
        </p:txBody>
      </p:sp>
      <p:sp>
        <p:nvSpPr>
          <p:cNvPr id="3" name="Inhaltsplatzhalter 2"/>
          <p:cNvSpPr>
            <a:spLocks noGrp="1"/>
          </p:cNvSpPr>
          <p:nvPr>
            <p:ph idx="1"/>
          </p:nvPr>
        </p:nvSpPr>
        <p:spPr/>
        <p:txBody>
          <a:bodyPr/>
          <a:lstStyle/>
          <a:p>
            <a:r>
              <a:rPr lang="de-DE" dirty="0" smtClean="0"/>
              <a:t>Protokoll</a:t>
            </a:r>
          </a:p>
          <a:p>
            <a:r>
              <a:rPr lang="de-DE" dirty="0" smtClean="0"/>
              <a:t>Routing</a:t>
            </a:r>
          </a:p>
          <a:p>
            <a:r>
              <a:rPr lang="de-DE" dirty="0" smtClean="0"/>
              <a:t>Internetworking</a:t>
            </a:r>
          </a:p>
          <a:p>
            <a:r>
              <a:rPr lang="de-DE" dirty="0"/>
              <a:t>Adressierung im Internet </a:t>
            </a:r>
            <a:r>
              <a:rPr lang="de-DE" dirty="0" smtClean="0"/>
              <a:t>Protocol</a:t>
            </a:r>
          </a:p>
          <a:p>
            <a:r>
              <a:rPr lang="de-DE" dirty="0"/>
              <a:t>IP </a:t>
            </a:r>
            <a:r>
              <a:rPr lang="de-DE" dirty="0" smtClean="0"/>
              <a:t>Adressierung</a:t>
            </a:r>
          </a:p>
          <a:p>
            <a:r>
              <a:rPr lang="de-DE" dirty="0" smtClean="0"/>
              <a:t>IP Protokoll</a:t>
            </a:r>
          </a:p>
          <a:p>
            <a:r>
              <a:rPr lang="de-DE" dirty="0"/>
              <a:t>IP </a:t>
            </a:r>
            <a:r>
              <a:rPr lang="de-DE" dirty="0" smtClean="0"/>
              <a:t>Routing</a:t>
            </a:r>
          </a:p>
          <a:p>
            <a:r>
              <a:rPr lang="de-DE" dirty="0"/>
              <a:t>IP </a:t>
            </a:r>
            <a:r>
              <a:rPr lang="de-DE" dirty="0" smtClean="0"/>
              <a:t>V6</a:t>
            </a:r>
          </a:p>
          <a:p>
            <a:r>
              <a:rPr lang="de-DE" dirty="0" smtClean="0"/>
              <a:t>TCP / UDP</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27</a:t>
            </a:fld>
            <a:endParaRPr lang="de-DE" dirty="0"/>
          </a:p>
        </p:txBody>
      </p:sp>
    </p:spTree>
    <p:extLst>
      <p:ext uri="{BB962C8B-B14F-4D97-AF65-F5344CB8AC3E}">
        <p14:creationId xmlns:p14="http://schemas.microsoft.com/office/powerpoint/2010/main" val="4117747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Protokoll</a:t>
            </a:r>
            <a:endParaRPr lang="de-DE" dirty="0"/>
          </a:p>
        </p:txBody>
      </p:sp>
      <p:sp>
        <p:nvSpPr>
          <p:cNvPr id="3" name="Inhaltsplatzhalter 2"/>
          <p:cNvSpPr>
            <a:spLocks noGrp="1"/>
          </p:cNvSpPr>
          <p:nvPr>
            <p:ph idx="1"/>
          </p:nvPr>
        </p:nvSpPr>
        <p:spPr>
          <a:xfrm>
            <a:off x="628650" y="1825625"/>
            <a:ext cx="7886700" cy="2595487"/>
          </a:xfrm>
        </p:spPr>
        <p:txBody>
          <a:bodyPr>
            <a:normAutofit fontScale="70000" lnSpcReduction="20000"/>
          </a:bodyPr>
          <a:lstStyle/>
          <a:p>
            <a:pPr marL="0" indent="0">
              <a:buNone/>
            </a:pPr>
            <a:r>
              <a:rPr lang="de-DE" dirty="0"/>
              <a:t>ISO bedeutet “International </a:t>
            </a:r>
            <a:r>
              <a:rPr lang="de-DE" dirty="0" err="1"/>
              <a:t>Organization</a:t>
            </a:r>
            <a:r>
              <a:rPr lang="de-DE" dirty="0"/>
              <a:t> </a:t>
            </a:r>
            <a:r>
              <a:rPr lang="de-DE" dirty="0" err="1"/>
              <a:t>for</a:t>
            </a:r>
            <a:r>
              <a:rPr lang="de-DE" dirty="0"/>
              <a:t> </a:t>
            </a:r>
            <a:r>
              <a:rPr lang="de-DE" dirty="0" err="1"/>
              <a:t>Standardization</a:t>
            </a:r>
            <a:r>
              <a:rPr lang="de-DE" dirty="0"/>
              <a:t>”, OSI steht für “Open System </a:t>
            </a:r>
            <a:r>
              <a:rPr lang="de-DE" dirty="0" err="1"/>
              <a:t>Interconnetiont</a:t>
            </a:r>
            <a:r>
              <a:rPr lang="de-DE" dirty="0" smtClean="0"/>
              <a:t>”</a:t>
            </a:r>
          </a:p>
          <a:p>
            <a:pPr marL="0" indent="0">
              <a:buNone/>
            </a:pPr>
            <a:r>
              <a:rPr lang="de-DE" dirty="0" smtClean="0"/>
              <a:t>Netzwerksoftware </a:t>
            </a:r>
            <a:r>
              <a:rPr lang="de-DE" dirty="0"/>
              <a:t>ist typischerweise in Schichten aufgeteilt (Idee: Von der Anwendung zur physikalischen Netzwerkebene) </a:t>
            </a:r>
            <a:endParaRPr lang="de-DE" dirty="0" smtClean="0"/>
          </a:p>
          <a:p>
            <a:pPr marL="0" indent="0">
              <a:buNone/>
            </a:pPr>
            <a:r>
              <a:rPr lang="de-DE" dirty="0" smtClean="0"/>
              <a:t>Grundprinzip</a:t>
            </a:r>
            <a:r>
              <a:rPr lang="de-DE" dirty="0"/>
              <a:t>: </a:t>
            </a:r>
            <a:endParaRPr lang="de-DE" dirty="0" smtClean="0"/>
          </a:p>
          <a:p>
            <a:r>
              <a:rPr lang="de-DE" dirty="0" smtClean="0"/>
              <a:t> </a:t>
            </a:r>
            <a:r>
              <a:rPr lang="de-DE" dirty="0"/>
              <a:t>Jede Schicht des Senders scheint mit der entsprechenden Schicht beim Empfänger zu kommunizieren (mittels speziellem Protokoll) </a:t>
            </a:r>
            <a:endParaRPr lang="de-DE" dirty="0" smtClean="0"/>
          </a:p>
          <a:p>
            <a:r>
              <a:rPr lang="de-DE" dirty="0" smtClean="0"/>
              <a:t> </a:t>
            </a:r>
            <a:r>
              <a:rPr lang="de-DE" dirty="0"/>
              <a:t>Umsetzung: höhere Schicht (mit abstrakterer Aufgabe) beim Sender delegiert Aufgaben an niedrigere Schicht und fügt protokollspezifische Informationen zur Nachricht </a:t>
            </a:r>
            <a:r>
              <a:rPr lang="de-DE" dirty="0" smtClean="0"/>
              <a:t>hinzu</a:t>
            </a:r>
          </a:p>
          <a:p>
            <a:r>
              <a:rPr lang="de-DE" dirty="0" smtClean="0"/>
              <a:t>Datenübertragung </a:t>
            </a:r>
            <a:r>
              <a:rPr lang="de-DE" dirty="0"/>
              <a:t>findet auf unterster Ebene statt. </a:t>
            </a:r>
            <a:endParaRPr lang="de-DE" dirty="0" smtClean="0"/>
          </a:p>
          <a:p>
            <a:r>
              <a:rPr lang="de-DE" dirty="0" smtClean="0"/>
              <a:t>Mit </a:t>
            </a:r>
            <a:r>
              <a:rPr lang="de-DE" dirty="0"/>
              <a:t>Hilfe des „Auspackens“ der Nachricht (Interpretation der protokollspezifischen Informationen) kann beim Empfänger die Nachricht zur höchsten Schicht geliefert werden.</a:t>
            </a:r>
          </a:p>
        </p:txBody>
      </p:sp>
      <p:sp>
        <p:nvSpPr>
          <p:cNvPr id="4" name="Foliennummernplatzhalter 3"/>
          <p:cNvSpPr>
            <a:spLocks noGrp="1"/>
          </p:cNvSpPr>
          <p:nvPr>
            <p:ph type="sldNum" sz="quarter" idx="12"/>
          </p:nvPr>
        </p:nvSpPr>
        <p:spPr/>
        <p:txBody>
          <a:bodyPr/>
          <a:lstStyle/>
          <a:p>
            <a:fld id="{71B5F043-C5C9-4543-B156-099DED57FF04}" type="slidenum">
              <a:rPr lang="de-DE" smtClean="0"/>
              <a:pPr/>
              <a:t>28</a:t>
            </a:fld>
            <a:endParaRPr lang="de-DE" dirty="0"/>
          </a:p>
        </p:txBody>
      </p:sp>
      <p:pic>
        <p:nvPicPr>
          <p:cNvPr id="6" name="Inhaltsplatzhalter 4"/>
          <p:cNvPicPr>
            <a:picLocks noChangeAspect="1"/>
          </p:cNvPicPr>
          <p:nvPr/>
        </p:nvPicPr>
        <p:blipFill>
          <a:blip r:embed="rId2"/>
          <a:stretch>
            <a:fillRect/>
          </a:stretch>
        </p:blipFill>
        <p:spPr>
          <a:xfrm>
            <a:off x="905742" y="4273678"/>
            <a:ext cx="5882985" cy="1880406"/>
          </a:xfrm>
          <a:prstGeom prst="rect">
            <a:avLst/>
          </a:prstGeom>
        </p:spPr>
      </p:pic>
    </p:spTree>
    <p:extLst>
      <p:ext uri="{BB962C8B-B14F-4D97-AF65-F5344CB8AC3E}">
        <p14:creationId xmlns:p14="http://schemas.microsoft.com/office/powerpoint/2010/main" val="1780116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Protokoll </a:t>
            </a:r>
            <a:r>
              <a:rPr lang="de-DE" dirty="0" err="1" smtClean="0"/>
              <a:t>Layering</a:t>
            </a:r>
            <a:endParaRPr lang="de-DE" dirty="0"/>
          </a:p>
        </p:txBody>
      </p:sp>
      <p:sp>
        <p:nvSpPr>
          <p:cNvPr id="3" name="Inhaltsplatzhalter 2"/>
          <p:cNvSpPr>
            <a:spLocks noGrp="1"/>
          </p:cNvSpPr>
          <p:nvPr>
            <p:ph idx="1"/>
          </p:nvPr>
        </p:nvSpPr>
        <p:spPr/>
        <p:txBody>
          <a:bodyPr>
            <a:normAutofit/>
          </a:bodyPr>
          <a:lstStyle/>
          <a:p>
            <a:pPr marL="0" indent="0">
              <a:buNone/>
            </a:pPr>
            <a:r>
              <a:rPr lang="de-DE" sz="1800" dirty="0"/>
              <a:t>Protokolle </a:t>
            </a:r>
            <a:endParaRPr lang="de-DE" sz="1800" dirty="0" smtClean="0"/>
          </a:p>
          <a:p>
            <a:r>
              <a:rPr lang="de-DE" sz="1800" dirty="0" smtClean="0"/>
              <a:t>Regeln </a:t>
            </a:r>
            <a:r>
              <a:rPr lang="de-DE" sz="1800" dirty="0"/>
              <a:t>und Formate für den Austausch von </a:t>
            </a:r>
            <a:r>
              <a:rPr lang="de-DE" sz="1800" dirty="0" smtClean="0"/>
              <a:t>Nachrichten</a:t>
            </a:r>
          </a:p>
          <a:p>
            <a:r>
              <a:rPr lang="de-DE" sz="1800" dirty="0" smtClean="0"/>
              <a:t> </a:t>
            </a:r>
            <a:r>
              <a:rPr lang="de-DE" sz="1800" dirty="0"/>
              <a:t>Protokollschichten </a:t>
            </a:r>
            <a:endParaRPr lang="de-DE" sz="1800" dirty="0" smtClean="0"/>
          </a:p>
          <a:p>
            <a:pPr lvl="1"/>
            <a:r>
              <a:rPr lang="de-DE" sz="1800" dirty="0" smtClean="0"/>
              <a:t>Aufteilung </a:t>
            </a:r>
            <a:r>
              <a:rPr lang="de-DE" sz="1800" dirty="0"/>
              <a:t>der verschiedenen Aufgaben, die bei einer Nachrichtenübertragung anfallen </a:t>
            </a:r>
            <a:endParaRPr lang="de-DE" sz="1800" dirty="0" smtClean="0"/>
          </a:p>
          <a:p>
            <a:pPr lvl="1"/>
            <a:r>
              <a:rPr lang="de-DE" sz="1800" dirty="0" smtClean="0"/>
              <a:t>Schichten </a:t>
            </a:r>
            <a:r>
              <a:rPr lang="de-DE" sz="1800" dirty="0"/>
              <a:t>können aus Effizienzgründen in der Implementierung verschmolzen werden </a:t>
            </a:r>
          </a:p>
        </p:txBody>
      </p:sp>
      <p:sp>
        <p:nvSpPr>
          <p:cNvPr id="4" name="Foliennummernplatzhalter 3"/>
          <p:cNvSpPr>
            <a:spLocks noGrp="1"/>
          </p:cNvSpPr>
          <p:nvPr>
            <p:ph type="sldNum" sz="quarter" idx="12"/>
          </p:nvPr>
        </p:nvSpPr>
        <p:spPr/>
        <p:txBody>
          <a:bodyPr/>
          <a:lstStyle/>
          <a:p>
            <a:fld id="{71B5F043-C5C9-4543-B156-099DED57FF04}" type="slidenum">
              <a:rPr lang="de-DE" smtClean="0"/>
              <a:pPr/>
              <a:t>29</a:t>
            </a:fld>
            <a:endParaRPr lang="de-DE" dirty="0"/>
          </a:p>
        </p:txBody>
      </p:sp>
      <p:pic>
        <p:nvPicPr>
          <p:cNvPr id="6" name="Grafik 5"/>
          <p:cNvPicPr>
            <a:picLocks noChangeAspect="1"/>
          </p:cNvPicPr>
          <p:nvPr/>
        </p:nvPicPr>
        <p:blipFill>
          <a:blip r:embed="rId2"/>
          <a:stretch>
            <a:fillRect/>
          </a:stretch>
        </p:blipFill>
        <p:spPr>
          <a:xfrm>
            <a:off x="1614975" y="4101887"/>
            <a:ext cx="4702698" cy="2210011"/>
          </a:xfrm>
          <a:prstGeom prst="rect">
            <a:avLst/>
          </a:prstGeom>
        </p:spPr>
      </p:pic>
    </p:spTree>
    <p:extLst>
      <p:ext uri="{BB962C8B-B14F-4D97-AF65-F5344CB8AC3E}">
        <p14:creationId xmlns:p14="http://schemas.microsoft.com/office/powerpoint/2010/main" val="3922793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Architectural</a:t>
            </a:r>
            <a:r>
              <a:rPr lang="de-DE" dirty="0" smtClean="0"/>
              <a:t> Elements </a:t>
            </a:r>
            <a:endParaRPr lang="de-DE" dirty="0"/>
          </a:p>
        </p:txBody>
      </p:sp>
      <p:sp>
        <p:nvSpPr>
          <p:cNvPr id="3" name="Inhaltsplatzhalter 2"/>
          <p:cNvSpPr>
            <a:spLocks noGrp="1"/>
          </p:cNvSpPr>
          <p:nvPr>
            <p:ph idx="1"/>
          </p:nvPr>
        </p:nvSpPr>
        <p:spPr/>
        <p:txBody>
          <a:bodyPr/>
          <a:lstStyle/>
          <a:p>
            <a:r>
              <a:rPr lang="de-DE" dirty="0" err="1"/>
              <a:t>Communicating</a:t>
            </a:r>
            <a:r>
              <a:rPr lang="de-DE" dirty="0"/>
              <a:t> </a:t>
            </a:r>
            <a:r>
              <a:rPr lang="de-DE" dirty="0" err="1"/>
              <a:t>E</a:t>
            </a:r>
            <a:r>
              <a:rPr lang="de-DE" dirty="0" err="1" smtClean="0"/>
              <a:t>ntities</a:t>
            </a:r>
            <a:r>
              <a:rPr lang="de-DE" dirty="0" smtClean="0"/>
              <a:t> </a:t>
            </a:r>
          </a:p>
          <a:p>
            <a:r>
              <a:rPr lang="de-DE" dirty="0" smtClean="0"/>
              <a:t>Communication </a:t>
            </a:r>
            <a:r>
              <a:rPr lang="de-DE" dirty="0" err="1"/>
              <a:t>P</a:t>
            </a:r>
            <a:r>
              <a:rPr lang="de-DE" dirty="0" err="1" smtClean="0"/>
              <a:t>aradigms</a:t>
            </a:r>
            <a:endParaRPr lang="de-DE" dirty="0"/>
          </a:p>
          <a:p>
            <a:r>
              <a:rPr lang="de-DE" dirty="0" err="1" smtClean="0"/>
              <a:t>Roles</a:t>
            </a:r>
            <a:r>
              <a:rPr lang="de-DE" dirty="0" smtClean="0"/>
              <a:t> </a:t>
            </a:r>
            <a:r>
              <a:rPr lang="de-DE" dirty="0" err="1"/>
              <a:t>and</a:t>
            </a:r>
            <a:r>
              <a:rPr lang="de-DE" dirty="0"/>
              <a:t> </a:t>
            </a:r>
            <a:r>
              <a:rPr lang="de-DE" dirty="0" err="1"/>
              <a:t>R</a:t>
            </a:r>
            <a:r>
              <a:rPr lang="de-DE" dirty="0" err="1" smtClean="0"/>
              <a:t>esponsibilities</a:t>
            </a:r>
            <a:r>
              <a:rPr lang="de-DE" dirty="0" smtClean="0"/>
              <a:t> </a:t>
            </a:r>
            <a:endParaRPr lang="de-DE" dirty="0"/>
          </a:p>
          <a:p>
            <a:r>
              <a:rPr lang="de-DE" dirty="0" smtClean="0"/>
              <a:t>Placement </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3</a:t>
            </a:fld>
            <a:endParaRPr lang="de-DE" dirty="0"/>
          </a:p>
        </p:txBody>
      </p:sp>
    </p:spTree>
    <p:extLst>
      <p:ext uri="{BB962C8B-B14F-4D97-AF65-F5344CB8AC3E}">
        <p14:creationId xmlns:p14="http://schemas.microsoft.com/office/powerpoint/2010/main" val="3323755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Protokoll</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30</a:t>
            </a:fld>
            <a:endParaRPr lang="de-DE" dirty="0"/>
          </a:p>
        </p:txBody>
      </p:sp>
      <p:pic>
        <p:nvPicPr>
          <p:cNvPr id="3" name="Inhaltsplatzhalter 2"/>
          <p:cNvPicPr>
            <a:picLocks noGrp="1" noChangeAspect="1"/>
          </p:cNvPicPr>
          <p:nvPr>
            <p:ph idx="1"/>
          </p:nvPr>
        </p:nvPicPr>
        <p:blipFill>
          <a:blip r:embed="rId2"/>
          <a:stretch>
            <a:fillRect/>
          </a:stretch>
        </p:blipFill>
        <p:spPr>
          <a:xfrm>
            <a:off x="914478" y="1825625"/>
            <a:ext cx="7315044" cy="4351338"/>
          </a:xfrm>
          <a:prstGeom prst="rect">
            <a:avLst/>
          </a:prstGeom>
        </p:spPr>
      </p:pic>
    </p:spTree>
    <p:extLst>
      <p:ext uri="{BB962C8B-B14F-4D97-AF65-F5344CB8AC3E}">
        <p14:creationId xmlns:p14="http://schemas.microsoft.com/office/powerpoint/2010/main" val="1252748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Protokoll</a:t>
            </a:r>
            <a:endParaRPr lang="de-DE" dirty="0"/>
          </a:p>
        </p:txBody>
      </p:sp>
      <p:sp>
        <p:nvSpPr>
          <p:cNvPr id="3" name="Inhaltsplatzhalter 2"/>
          <p:cNvSpPr>
            <a:spLocks noGrp="1"/>
          </p:cNvSpPr>
          <p:nvPr>
            <p:ph idx="1"/>
          </p:nvPr>
        </p:nvSpPr>
        <p:spPr/>
        <p:txBody>
          <a:bodyPr>
            <a:normAutofit fontScale="92500" lnSpcReduction="20000"/>
          </a:bodyPr>
          <a:lstStyle/>
          <a:p>
            <a:r>
              <a:rPr lang="de-DE" dirty="0" smtClean="0"/>
              <a:t>Protokolle</a:t>
            </a:r>
            <a:endParaRPr lang="de-DE" dirty="0" smtClean="0"/>
          </a:p>
          <a:p>
            <a:r>
              <a:rPr lang="de-DE" dirty="0" err="1" smtClean="0"/>
              <a:t>Protokollstack</a:t>
            </a:r>
            <a:r>
              <a:rPr lang="de-DE" dirty="0" smtClean="0"/>
              <a:t> </a:t>
            </a:r>
          </a:p>
          <a:p>
            <a:pPr lvl="1"/>
            <a:r>
              <a:rPr lang="de-DE" dirty="0" smtClean="0"/>
              <a:t>Vollständige </a:t>
            </a:r>
            <a:r>
              <a:rPr lang="de-DE" dirty="0"/>
              <a:t>Menge von Protokollschichten </a:t>
            </a:r>
            <a:endParaRPr lang="de-DE" dirty="0" smtClean="0"/>
          </a:p>
          <a:p>
            <a:pPr lvl="1"/>
            <a:r>
              <a:rPr lang="de-DE" dirty="0" smtClean="0"/>
              <a:t>Beispiel</a:t>
            </a:r>
            <a:r>
              <a:rPr lang="de-DE" dirty="0"/>
              <a:t>: CORBA - TCP/IP - Ethernet </a:t>
            </a:r>
            <a:endParaRPr lang="de-DE" dirty="0" smtClean="0"/>
          </a:p>
          <a:p>
            <a:r>
              <a:rPr lang="de-DE" dirty="0" smtClean="0"/>
              <a:t>Paketzusammenstellung </a:t>
            </a:r>
          </a:p>
          <a:p>
            <a:pPr lvl="1"/>
            <a:r>
              <a:rPr lang="de-DE" dirty="0" smtClean="0"/>
              <a:t>Paketgrößen </a:t>
            </a:r>
            <a:r>
              <a:rPr lang="de-DE" dirty="0"/>
              <a:t>in verschiedenen Protokollschichten / Teilnetzen ggf. unterschiedlich </a:t>
            </a:r>
            <a:endParaRPr lang="de-DE" dirty="0" smtClean="0"/>
          </a:p>
          <a:p>
            <a:pPr lvl="1"/>
            <a:r>
              <a:rPr lang="de-DE" dirty="0" smtClean="0"/>
              <a:t>Pakete </a:t>
            </a:r>
            <a:r>
              <a:rPr lang="de-DE" dirty="0"/>
              <a:t>einer Nachricht können zerteilt und verschmolzen werden </a:t>
            </a:r>
            <a:endParaRPr lang="de-DE" dirty="0" smtClean="0"/>
          </a:p>
          <a:p>
            <a:r>
              <a:rPr lang="de-DE" dirty="0" smtClean="0"/>
              <a:t>Adressierung </a:t>
            </a:r>
          </a:p>
          <a:p>
            <a:pPr lvl="1"/>
            <a:r>
              <a:rPr lang="de-DE" dirty="0" smtClean="0"/>
              <a:t>erfolgt </a:t>
            </a:r>
            <a:r>
              <a:rPr lang="de-DE" dirty="0"/>
              <a:t>auf verschiedenen Protokollschichten unterschiedlich: Anwendungs-spezifische Adressen, Prozesse, Rechner, Vermittlungsknoten Abbildungsmechanismen innerhalb des </a:t>
            </a:r>
            <a:r>
              <a:rPr lang="de-DE" dirty="0" err="1" smtClean="0"/>
              <a:t>Protokollstacks</a:t>
            </a:r>
            <a:endParaRPr lang="de-DE" dirty="0" smtClean="0"/>
          </a:p>
          <a:p>
            <a:pPr lvl="1"/>
            <a:r>
              <a:rPr lang="de-DE" dirty="0" smtClean="0"/>
              <a:t> </a:t>
            </a:r>
            <a:r>
              <a:rPr lang="de-DE" dirty="0"/>
              <a:t>(z. B. IP-Adresse -&gt; Ethernet-Adresse) </a:t>
            </a:r>
            <a:endParaRPr lang="de-DE" dirty="0" smtClean="0"/>
          </a:p>
          <a:p>
            <a:r>
              <a:rPr lang="de-DE" dirty="0" smtClean="0"/>
              <a:t>Paketzustellung </a:t>
            </a:r>
          </a:p>
          <a:p>
            <a:pPr lvl="1"/>
            <a:r>
              <a:rPr lang="de-DE" dirty="0" smtClean="0"/>
              <a:t>Datagramme </a:t>
            </a:r>
            <a:r>
              <a:rPr lang="de-DE" dirty="0"/>
              <a:t>– analog zu Telegrammen, jedes Datagramm enthält alle notwendigen Adressdaten und wird für sich eigenständig </a:t>
            </a:r>
            <a:r>
              <a:rPr lang="de-DE" dirty="0" smtClean="0"/>
              <a:t>zugestellt</a:t>
            </a:r>
          </a:p>
          <a:p>
            <a:pPr lvl="1"/>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31</a:t>
            </a:fld>
            <a:endParaRPr lang="de-DE" dirty="0"/>
          </a:p>
        </p:txBody>
      </p:sp>
    </p:spTree>
    <p:extLst>
      <p:ext uri="{BB962C8B-B14F-4D97-AF65-F5344CB8AC3E}">
        <p14:creationId xmlns:p14="http://schemas.microsoft.com/office/powerpoint/2010/main" val="3467284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3" name="Inhaltsplatzhalter 2"/>
          <p:cNvSpPr>
            <a:spLocks noGrp="1"/>
          </p:cNvSpPr>
          <p:nvPr>
            <p:ph idx="1"/>
          </p:nvPr>
        </p:nvSpPr>
        <p:spPr/>
        <p:txBody>
          <a:bodyPr>
            <a:normAutofit/>
          </a:bodyPr>
          <a:lstStyle/>
          <a:p>
            <a:r>
              <a:rPr lang="de-DE" sz="1400" dirty="0"/>
              <a:t>Für die Übermittlung von Daten über mehrere Netze/Verbindungen sind die Schichten 3 bis 5 zuständig. Eines der wichtigsten Probleme, die zu lösen sind, ist das Routing</a:t>
            </a:r>
            <a:r>
              <a:rPr lang="de-DE" sz="1400" dirty="0" smtClean="0"/>
              <a:t>.</a:t>
            </a:r>
            <a:endParaRPr lang="de-DE" sz="1400" dirty="0"/>
          </a:p>
          <a:p>
            <a:r>
              <a:rPr lang="de-DE" sz="1400" dirty="0"/>
              <a:t>Dies ist die größte Schwachstelle in dem Algorithmus: Nur </a:t>
            </a:r>
            <a:r>
              <a:rPr lang="de-DE" sz="1400" dirty="0" smtClean="0"/>
              <a:t>positive Meldungen </a:t>
            </a:r>
            <a:r>
              <a:rPr lang="de-DE" sz="1400" dirty="0"/>
              <a:t>werden sofort umgesetzt, bei negativen Meldungen, also z.B. dem Ausfall eines Routers oder einer Verbindungen, versucht der Algorithmus, </a:t>
            </a:r>
            <a:r>
              <a:rPr lang="de-DE" sz="1400" dirty="0" err="1"/>
              <a:t>Umwegleitungen</a:t>
            </a:r>
            <a:r>
              <a:rPr lang="de-DE" sz="1400" dirty="0"/>
              <a:t> zu finden – auch auf die Gefahr, dass diese gar nicht mehr existieren. Der </a:t>
            </a:r>
            <a:r>
              <a:rPr lang="de-DE" sz="1400" dirty="0" smtClean="0"/>
              <a:t> einfache RIP-Algorithmus</a:t>
            </a:r>
            <a:r>
              <a:rPr lang="de-DE" sz="1400" dirty="0"/>
              <a:t>, im Internet auch als </a:t>
            </a:r>
            <a:r>
              <a:rPr lang="de-DE" sz="1400" dirty="0" err="1"/>
              <a:t>Distance</a:t>
            </a:r>
            <a:r>
              <a:rPr lang="de-DE" sz="1400" dirty="0"/>
              <a:t> </a:t>
            </a:r>
            <a:r>
              <a:rPr lang="de-DE" sz="1400" dirty="0" err="1"/>
              <a:t>Vector</a:t>
            </a:r>
            <a:r>
              <a:rPr lang="de-DE" sz="1400" dirty="0"/>
              <a:t> Routing Algorithmus bezeichnet, hat eine Evolution erfahren und wurde </a:t>
            </a:r>
            <a:r>
              <a:rPr lang="de-DE" sz="1400" dirty="0" smtClean="0"/>
              <a:t>durch </a:t>
            </a:r>
            <a:r>
              <a:rPr lang="de-DE" sz="1400" dirty="0"/>
              <a:t>den Link State Routing Algorithmus abgelöst. Dieser Algorithmus läuft etwa wie folgt ab: </a:t>
            </a:r>
            <a:endParaRPr lang="de-DE" sz="1400" dirty="0" smtClean="0"/>
          </a:p>
          <a:p>
            <a:pPr lvl="1"/>
            <a:r>
              <a:rPr lang="de-DE" sz="1400" dirty="0" smtClean="0"/>
              <a:t>Jeder </a:t>
            </a:r>
            <a:r>
              <a:rPr lang="de-DE" sz="1400" dirty="0"/>
              <a:t>Router ermittelt seine Nachbarn (die Router, die direkt an einem Link angeschlossen sind) und bestimmt die Übertragungskosten (z.B. Laufzeit) dorthin. Dies wird in einer Tabelle zusammengefasst. </a:t>
            </a:r>
            <a:endParaRPr lang="de-DE" sz="1400" dirty="0" smtClean="0"/>
          </a:p>
          <a:p>
            <a:pPr lvl="1"/>
            <a:r>
              <a:rPr lang="de-DE" sz="1400" dirty="0" smtClean="0"/>
              <a:t>Die </a:t>
            </a:r>
            <a:r>
              <a:rPr lang="de-DE" sz="1400" dirty="0"/>
              <a:t>Tabelle wird an alle Router im Netz per </a:t>
            </a:r>
            <a:r>
              <a:rPr lang="de-DE" sz="1400" dirty="0" err="1"/>
              <a:t>Flooding</a:t>
            </a:r>
            <a:r>
              <a:rPr lang="de-DE" sz="1400" dirty="0"/>
              <a:t> übertragen</a:t>
            </a:r>
            <a:r>
              <a:rPr lang="de-DE" sz="1400" dirty="0" smtClean="0"/>
              <a:t>.</a:t>
            </a:r>
          </a:p>
          <a:p>
            <a:pPr lvl="1"/>
            <a:r>
              <a:rPr lang="de-DE" sz="1400" dirty="0" smtClean="0"/>
              <a:t>Jeder </a:t>
            </a:r>
            <a:r>
              <a:rPr lang="de-DE" sz="1400" dirty="0"/>
              <a:t>Router im Netz bestimmt nun anhand der Tabellen, die ihm zur Verfügung stehen, die Router, die erreichbar sind, sowie den für ihn besten Weg dorthin (per Dijkstra-Algorithmus)</a:t>
            </a:r>
          </a:p>
        </p:txBody>
      </p:sp>
      <p:sp>
        <p:nvSpPr>
          <p:cNvPr id="4" name="Foliennummernplatzhalter 3"/>
          <p:cNvSpPr>
            <a:spLocks noGrp="1"/>
          </p:cNvSpPr>
          <p:nvPr>
            <p:ph type="sldNum" sz="quarter" idx="12"/>
          </p:nvPr>
        </p:nvSpPr>
        <p:spPr/>
        <p:txBody>
          <a:bodyPr/>
          <a:lstStyle/>
          <a:p>
            <a:fld id="{71B5F043-C5C9-4543-B156-099DED57FF04}" type="slidenum">
              <a:rPr lang="de-DE" smtClean="0"/>
              <a:pPr/>
              <a:t>32</a:t>
            </a:fld>
            <a:endParaRPr lang="de-DE" dirty="0"/>
          </a:p>
        </p:txBody>
      </p:sp>
      <p:pic>
        <p:nvPicPr>
          <p:cNvPr id="6" name="Grafik 5"/>
          <p:cNvPicPr>
            <a:picLocks noChangeAspect="1"/>
          </p:cNvPicPr>
          <p:nvPr/>
        </p:nvPicPr>
        <p:blipFill>
          <a:blip r:embed="rId2"/>
          <a:stretch>
            <a:fillRect/>
          </a:stretch>
        </p:blipFill>
        <p:spPr>
          <a:xfrm>
            <a:off x="3062564" y="5045016"/>
            <a:ext cx="2931836" cy="1760521"/>
          </a:xfrm>
          <a:prstGeom prst="rect">
            <a:avLst/>
          </a:prstGeom>
        </p:spPr>
      </p:pic>
    </p:spTree>
    <p:extLst>
      <p:ext uri="{BB962C8B-B14F-4D97-AF65-F5344CB8AC3E}">
        <p14:creationId xmlns:p14="http://schemas.microsoft.com/office/powerpoint/2010/main" val="2187699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Internetworking</a:t>
            </a:r>
            <a:endParaRPr lang="de-DE" dirty="0"/>
          </a:p>
        </p:txBody>
      </p:sp>
      <p:sp>
        <p:nvSpPr>
          <p:cNvPr id="3" name="Inhaltsplatzhalter 2"/>
          <p:cNvSpPr>
            <a:spLocks noGrp="1"/>
          </p:cNvSpPr>
          <p:nvPr>
            <p:ph idx="1"/>
          </p:nvPr>
        </p:nvSpPr>
        <p:spPr/>
        <p:txBody>
          <a:bodyPr/>
          <a:lstStyle/>
          <a:p>
            <a:r>
              <a:rPr lang="de-DE" dirty="0" smtClean="0"/>
              <a:t>Aufbau </a:t>
            </a:r>
            <a:r>
              <a:rPr lang="de-DE" dirty="0"/>
              <a:t>eines Netzwerks durch den Zusammenschluss vieler Netzwerke </a:t>
            </a:r>
            <a:endParaRPr lang="de-DE" dirty="0" smtClean="0"/>
          </a:p>
          <a:p>
            <a:r>
              <a:rPr lang="de-DE" dirty="0" smtClean="0"/>
              <a:t>lokale </a:t>
            </a:r>
            <a:r>
              <a:rPr lang="de-DE" dirty="0"/>
              <a:t>Netze, Funknetze, Weitverkehrsnetze </a:t>
            </a:r>
            <a:endParaRPr lang="de-DE" dirty="0" smtClean="0"/>
          </a:p>
          <a:p>
            <a:r>
              <a:rPr lang="de-DE" dirty="0" smtClean="0"/>
              <a:t>unterschiedliche </a:t>
            </a:r>
            <a:r>
              <a:rPr lang="de-DE" dirty="0"/>
              <a:t>Basistechnologien, unterschiedliche Vermittlungsknote und -Technologien (Router, Switches, Bridges, Hubs, Tunnel, </a:t>
            </a:r>
            <a:r>
              <a:rPr lang="de-DE" dirty="0" smtClean="0"/>
              <a:t>...)</a:t>
            </a:r>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33</a:t>
            </a:fld>
            <a:endParaRPr lang="de-DE" dirty="0"/>
          </a:p>
        </p:txBody>
      </p:sp>
    </p:spTree>
    <p:extLst>
      <p:ext uri="{BB962C8B-B14F-4D97-AF65-F5344CB8AC3E}">
        <p14:creationId xmlns:p14="http://schemas.microsoft.com/office/powerpoint/2010/main" val="40888511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Adressierung im Internet Protocol</a:t>
            </a:r>
          </a:p>
        </p:txBody>
      </p:sp>
      <p:sp>
        <p:nvSpPr>
          <p:cNvPr id="3" name="Inhaltsplatzhalter 2"/>
          <p:cNvSpPr>
            <a:spLocks noGrp="1"/>
          </p:cNvSpPr>
          <p:nvPr>
            <p:ph idx="1"/>
          </p:nvPr>
        </p:nvSpPr>
        <p:spPr/>
        <p:txBody>
          <a:bodyPr/>
          <a:lstStyle/>
          <a:p>
            <a:pPr marL="0" indent="0">
              <a:buNone/>
            </a:pPr>
            <a:r>
              <a:rPr lang="de-DE" b="1" dirty="0"/>
              <a:t>Ziele: </a:t>
            </a:r>
            <a:endParaRPr lang="de-DE" b="1" dirty="0" smtClean="0"/>
          </a:p>
          <a:p>
            <a:r>
              <a:rPr lang="de-DE" dirty="0" smtClean="0"/>
              <a:t> </a:t>
            </a:r>
            <a:r>
              <a:rPr lang="de-DE" dirty="0"/>
              <a:t>Adressierung aller Rechner im Internet – Daten sollen von jedem Rechner zu jedem anderen geschickt werden können </a:t>
            </a:r>
            <a:endParaRPr lang="de-DE" dirty="0" smtClean="0"/>
          </a:p>
          <a:p>
            <a:r>
              <a:rPr lang="de-DE" dirty="0" smtClean="0"/>
              <a:t>Effizienz </a:t>
            </a:r>
            <a:r>
              <a:rPr lang="de-DE" dirty="0"/>
              <a:t>in der Nutzung der </a:t>
            </a:r>
            <a:r>
              <a:rPr lang="de-DE" dirty="0" smtClean="0"/>
              <a:t>Adressen</a:t>
            </a:r>
          </a:p>
          <a:p>
            <a:pPr marL="0" indent="0">
              <a:buNone/>
            </a:pPr>
            <a:r>
              <a:rPr lang="de-DE" b="1" dirty="0" smtClean="0"/>
              <a:t>Ansatz</a:t>
            </a:r>
            <a:r>
              <a:rPr lang="de-DE" b="1" dirty="0"/>
              <a:t>: </a:t>
            </a:r>
            <a:endParaRPr lang="de-DE" b="1" dirty="0" smtClean="0"/>
          </a:p>
          <a:p>
            <a:r>
              <a:rPr lang="de-DE" dirty="0" smtClean="0"/>
              <a:t>Adressen </a:t>
            </a:r>
            <a:r>
              <a:rPr lang="de-DE" dirty="0"/>
              <a:t>aus 4 Byte (IPv4) → 232 mögliche Adressen • Zusammenfassung von Klassen zusammengehöriger Adressen</a:t>
            </a:r>
          </a:p>
        </p:txBody>
      </p:sp>
      <p:sp>
        <p:nvSpPr>
          <p:cNvPr id="4" name="Foliennummernplatzhalter 3"/>
          <p:cNvSpPr>
            <a:spLocks noGrp="1"/>
          </p:cNvSpPr>
          <p:nvPr>
            <p:ph type="sldNum" sz="quarter" idx="12"/>
          </p:nvPr>
        </p:nvSpPr>
        <p:spPr/>
        <p:txBody>
          <a:bodyPr/>
          <a:lstStyle/>
          <a:p>
            <a:fld id="{71B5F043-C5C9-4543-B156-099DED57FF04}" type="slidenum">
              <a:rPr lang="de-DE" smtClean="0"/>
              <a:pPr/>
              <a:t>34</a:t>
            </a:fld>
            <a:endParaRPr lang="de-DE" dirty="0"/>
          </a:p>
        </p:txBody>
      </p:sp>
      <p:pic>
        <p:nvPicPr>
          <p:cNvPr id="5" name="Grafik 4"/>
          <p:cNvPicPr>
            <a:picLocks noChangeAspect="1"/>
          </p:cNvPicPr>
          <p:nvPr/>
        </p:nvPicPr>
        <p:blipFill>
          <a:blip r:embed="rId2"/>
          <a:stretch>
            <a:fillRect/>
          </a:stretch>
        </p:blipFill>
        <p:spPr>
          <a:xfrm>
            <a:off x="832406" y="4513622"/>
            <a:ext cx="6762750" cy="809625"/>
          </a:xfrm>
          <a:prstGeom prst="rect">
            <a:avLst/>
          </a:prstGeom>
        </p:spPr>
      </p:pic>
    </p:spTree>
    <p:extLst>
      <p:ext uri="{BB962C8B-B14F-4D97-AF65-F5344CB8AC3E}">
        <p14:creationId xmlns:p14="http://schemas.microsoft.com/office/powerpoint/2010/main" val="1873477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IP Adressierung</a:t>
            </a:r>
            <a:endParaRPr lang="de-DE" dirty="0"/>
          </a:p>
        </p:txBody>
      </p:sp>
      <p:sp>
        <p:nvSpPr>
          <p:cNvPr id="3" name="Inhaltsplatzhalter 2"/>
          <p:cNvSpPr>
            <a:spLocks noGrp="1"/>
          </p:cNvSpPr>
          <p:nvPr>
            <p:ph idx="1"/>
          </p:nvPr>
        </p:nvSpPr>
        <p:spPr>
          <a:xfrm>
            <a:off x="628650" y="1825625"/>
            <a:ext cx="7886700" cy="2350449"/>
          </a:xfrm>
        </p:spPr>
        <p:txBody>
          <a:bodyPr>
            <a:normAutofit/>
          </a:bodyPr>
          <a:lstStyle/>
          <a:p>
            <a:r>
              <a:rPr lang="de-DE" dirty="0" smtClean="0"/>
              <a:t>Es </a:t>
            </a:r>
            <a:r>
              <a:rPr lang="de-DE" dirty="0"/>
              <a:t>gibt vier zugewiesene Klassen von Internetadressen - A, B, C und D. Klasse D ist für die Internet-Multicast-Kommunikation reserviert, die nur in einigen Internet-Routern implementiert </a:t>
            </a:r>
            <a:r>
              <a:rPr lang="de-DE" dirty="0" smtClean="0"/>
              <a:t>ist</a:t>
            </a:r>
          </a:p>
          <a:p>
            <a:r>
              <a:rPr lang="de-DE" dirty="0" smtClean="0"/>
              <a:t>Klasse </a:t>
            </a:r>
            <a:r>
              <a:rPr lang="de-DE" dirty="0"/>
              <a:t>E enthält eine Reihe nicht zugewiesener Adressen, die für zukünftige Anforderungen reserviert sind. </a:t>
            </a:r>
            <a:endParaRPr lang="de-DE" dirty="0" smtClean="0"/>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35</a:t>
            </a:fld>
            <a:endParaRPr lang="de-DE" dirty="0"/>
          </a:p>
        </p:txBody>
      </p:sp>
      <p:pic>
        <p:nvPicPr>
          <p:cNvPr id="7" name="Grafik 6"/>
          <p:cNvPicPr>
            <a:picLocks noChangeAspect="1"/>
          </p:cNvPicPr>
          <p:nvPr/>
        </p:nvPicPr>
        <p:blipFill>
          <a:blip r:embed="rId2"/>
          <a:stretch>
            <a:fillRect/>
          </a:stretch>
        </p:blipFill>
        <p:spPr>
          <a:xfrm>
            <a:off x="2031889" y="3761063"/>
            <a:ext cx="5080222" cy="2397408"/>
          </a:xfrm>
          <a:prstGeom prst="rect">
            <a:avLst/>
          </a:prstGeom>
        </p:spPr>
      </p:pic>
    </p:spTree>
    <p:extLst>
      <p:ext uri="{BB962C8B-B14F-4D97-AF65-F5344CB8AC3E}">
        <p14:creationId xmlns:p14="http://schemas.microsoft.com/office/powerpoint/2010/main" val="1802701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IP Protokoll</a:t>
            </a:r>
            <a:endParaRPr lang="de-DE" dirty="0"/>
          </a:p>
        </p:txBody>
      </p:sp>
      <p:sp>
        <p:nvSpPr>
          <p:cNvPr id="3" name="Inhaltsplatzhalter 2"/>
          <p:cNvSpPr>
            <a:spLocks noGrp="1"/>
          </p:cNvSpPr>
          <p:nvPr>
            <p:ph idx="1"/>
          </p:nvPr>
        </p:nvSpPr>
        <p:spPr/>
        <p:txBody>
          <a:bodyPr/>
          <a:lstStyle/>
          <a:p>
            <a:r>
              <a:rPr lang="de-DE" dirty="0" err="1" smtClean="0"/>
              <a:t>Adress</a:t>
            </a:r>
            <a:r>
              <a:rPr lang="de-DE" dirty="0" smtClean="0"/>
              <a:t> </a:t>
            </a:r>
            <a:r>
              <a:rPr lang="de-DE" dirty="0" err="1" smtClean="0"/>
              <a:t>solution</a:t>
            </a:r>
            <a:r>
              <a:rPr lang="de-DE" dirty="0" smtClean="0"/>
              <a:t> </a:t>
            </a:r>
          </a:p>
          <a:p>
            <a:r>
              <a:rPr lang="de-DE" dirty="0" smtClean="0"/>
              <a:t>IP </a:t>
            </a:r>
            <a:r>
              <a:rPr lang="de-DE" dirty="0" err="1" smtClean="0"/>
              <a:t>spoofing</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36</a:t>
            </a:fld>
            <a:endParaRPr lang="de-DE" dirty="0"/>
          </a:p>
        </p:txBody>
      </p:sp>
    </p:spTree>
    <p:extLst>
      <p:ext uri="{BB962C8B-B14F-4D97-AF65-F5344CB8AC3E}">
        <p14:creationId xmlns:p14="http://schemas.microsoft.com/office/powerpoint/2010/main" val="638378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IP Routing</a:t>
            </a:r>
            <a:endParaRPr lang="de-DE" dirty="0"/>
          </a:p>
        </p:txBody>
      </p:sp>
      <p:sp>
        <p:nvSpPr>
          <p:cNvPr id="3" name="Inhaltsplatzhalter 2"/>
          <p:cNvSpPr>
            <a:spLocks noGrp="1"/>
          </p:cNvSpPr>
          <p:nvPr>
            <p:ph idx="1"/>
          </p:nvPr>
        </p:nvSpPr>
        <p:spPr/>
        <p:txBody>
          <a:bodyPr>
            <a:normAutofit/>
          </a:bodyPr>
          <a:lstStyle/>
          <a:p>
            <a:r>
              <a:rPr lang="de-DE" dirty="0"/>
              <a:t>Backbones</a:t>
            </a:r>
          </a:p>
          <a:p>
            <a:r>
              <a:rPr lang="de-DE" dirty="0"/>
              <a:t>Routing </a:t>
            </a:r>
            <a:r>
              <a:rPr lang="de-DE" dirty="0" err="1"/>
              <a:t>Protocols</a:t>
            </a:r>
            <a:endParaRPr lang="de-DE" dirty="0"/>
          </a:p>
          <a:p>
            <a:r>
              <a:rPr lang="de-DE" dirty="0"/>
              <a:t>Default </a:t>
            </a:r>
            <a:r>
              <a:rPr lang="de-DE" dirty="0" err="1"/>
              <a:t>routes</a:t>
            </a:r>
            <a:endParaRPr lang="de-DE" dirty="0"/>
          </a:p>
          <a:p>
            <a:r>
              <a:rPr lang="de-DE" dirty="0" smtClean="0"/>
              <a:t>Routing </a:t>
            </a:r>
            <a:r>
              <a:rPr lang="de-DE" dirty="0"/>
              <a:t>on a </a:t>
            </a:r>
            <a:r>
              <a:rPr lang="de-DE" dirty="0" err="1"/>
              <a:t>local</a:t>
            </a:r>
            <a:r>
              <a:rPr lang="de-DE" dirty="0"/>
              <a:t> </a:t>
            </a:r>
            <a:r>
              <a:rPr lang="de-DE" dirty="0" err="1" smtClean="0"/>
              <a:t>subnet</a:t>
            </a:r>
            <a:endParaRPr lang="de-DE" dirty="0" smtClean="0"/>
          </a:p>
          <a:p>
            <a:r>
              <a:rPr lang="de-DE" dirty="0" err="1" smtClean="0"/>
              <a:t>Classless</a:t>
            </a:r>
            <a:r>
              <a:rPr lang="de-DE" dirty="0" smtClean="0"/>
              <a:t> </a:t>
            </a:r>
            <a:r>
              <a:rPr lang="de-DE" dirty="0" err="1"/>
              <a:t>interomain</a:t>
            </a:r>
            <a:r>
              <a:rPr lang="de-DE" dirty="0"/>
              <a:t> </a:t>
            </a:r>
            <a:r>
              <a:rPr lang="de-DE" dirty="0" err="1"/>
              <a:t>rouitng</a:t>
            </a:r>
            <a:r>
              <a:rPr lang="de-DE" dirty="0"/>
              <a:t> (CIDR)</a:t>
            </a:r>
          </a:p>
          <a:p>
            <a:r>
              <a:rPr lang="de-DE" dirty="0" err="1"/>
              <a:t>Unregistered</a:t>
            </a:r>
            <a:r>
              <a:rPr lang="de-DE" dirty="0"/>
              <a:t> </a:t>
            </a:r>
            <a:r>
              <a:rPr lang="de-DE" dirty="0" err="1"/>
              <a:t>addresses</a:t>
            </a:r>
            <a:r>
              <a:rPr lang="de-DE" dirty="0"/>
              <a:t> </a:t>
            </a:r>
            <a:r>
              <a:rPr lang="de-DE" dirty="0" err="1"/>
              <a:t>and</a:t>
            </a:r>
            <a:r>
              <a:rPr lang="de-DE" dirty="0"/>
              <a:t> Network </a:t>
            </a:r>
            <a:r>
              <a:rPr lang="de-DE" dirty="0" err="1"/>
              <a:t>Adress</a:t>
            </a:r>
            <a:r>
              <a:rPr lang="de-DE" dirty="0"/>
              <a:t> Translation (</a:t>
            </a:r>
            <a:r>
              <a:rPr lang="de-DE" dirty="0" smtClean="0"/>
              <a:t>NAT)</a:t>
            </a:r>
            <a:endParaRPr lang="de-DE" dirty="0"/>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37</a:t>
            </a:fld>
            <a:endParaRPr lang="de-DE" dirty="0"/>
          </a:p>
        </p:txBody>
      </p:sp>
    </p:spTree>
    <p:extLst>
      <p:ext uri="{BB962C8B-B14F-4D97-AF65-F5344CB8AC3E}">
        <p14:creationId xmlns:p14="http://schemas.microsoft.com/office/powerpoint/2010/main" val="3953400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IP V6</a:t>
            </a:r>
            <a:endParaRPr lang="de-DE" dirty="0"/>
          </a:p>
        </p:txBody>
      </p:sp>
      <p:sp>
        <p:nvSpPr>
          <p:cNvPr id="3" name="Inhaltsplatzhalter 2"/>
          <p:cNvSpPr>
            <a:spLocks noGrp="1"/>
          </p:cNvSpPr>
          <p:nvPr>
            <p:ph idx="1"/>
          </p:nvPr>
        </p:nvSpPr>
        <p:spPr/>
        <p:txBody>
          <a:bodyPr>
            <a:normAutofit/>
          </a:bodyPr>
          <a:lstStyle/>
          <a:p>
            <a:pPr marL="0" indent="0">
              <a:buNone/>
            </a:pPr>
            <a:r>
              <a:rPr lang="de-DE" dirty="0" smtClean="0"/>
              <a:t>• </a:t>
            </a:r>
            <a:r>
              <a:rPr lang="de-DE" dirty="0"/>
              <a:t>Adressen mit 128 Bit </a:t>
            </a:r>
            <a:endParaRPr lang="de-DE" dirty="0" smtClean="0"/>
          </a:p>
          <a:p>
            <a:pPr marL="0" indent="0">
              <a:buNone/>
            </a:pPr>
            <a:r>
              <a:rPr lang="de-DE" dirty="0" smtClean="0"/>
              <a:t>• </a:t>
            </a:r>
            <a:r>
              <a:rPr lang="de-DE" dirty="0"/>
              <a:t>Adressraum ausreichend  </a:t>
            </a:r>
            <a:r>
              <a:rPr lang="de-DE" dirty="0" smtClean="0"/>
              <a:t>–</a:t>
            </a:r>
          </a:p>
          <a:p>
            <a:pPr marL="0" indent="0">
              <a:buNone/>
            </a:pPr>
            <a:r>
              <a:rPr lang="de-DE" dirty="0" smtClean="0"/>
              <a:t>• </a:t>
            </a:r>
            <a:r>
              <a:rPr lang="de-DE" dirty="0"/>
              <a:t>Adressraum von IPv4 eingebettet (dadurch flüssige Migration möglich</a:t>
            </a:r>
            <a:r>
              <a:rPr lang="de-DE" dirty="0" smtClean="0"/>
              <a:t>)</a:t>
            </a:r>
          </a:p>
          <a:p>
            <a:pPr marL="0" indent="0">
              <a:buNone/>
            </a:pPr>
            <a:r>
              <a:rPr lang="de-DE" dirty="0" smtClean="0"/>
              <a:t> </a:t>
            </a:r>
            <a:r>
              <a:rPr lang="de-DE" dirty="0"/>
              <a:t>• Neue Möglichkeiten, z.B. </a:t>
            </a:r>
            <a:r>
              <a:rPr lang="de-DE" dirty="0" err="1"/>
              <a:t>anycast</a:t>
            </a:r>
            <a:r>
              <a:rPr lang="de-DE" dirty="0"/>
              <a:t>, Sicherheit auf IP-Ebene </a:t>
            </a:r>
            <a:endParaRPr lang="de-DE" dirty="0" smtClean="0"/>
          </a:p>
          <a:p>
            <a:r>
              <a:rPr lang="de-DE" dirty="0" err="1" smtClean="0"/>
              <a:t>Address</a:t>
            </a:r>
            <a:r>
              <a:rPr lang="de-DE" dirty="0" smtClean="0"/>
              <a:t> </a:t>
            </a:r>
            <a:r>
              <a:rPr lang="de-DE" dirty="0" err="1"/>
              <a:t>space</a:t>
            </a:r>
            <a:endParaRPr lang="de-DE" dirty="0"/>
          </a:p>
          <a:p>
            <a:r>
              <a:rPr lang="de-DE" dirty="0"/>
              <a:t>Routing </a:t>
            </a:r>
            <a:r>
              <a:rPr lang="de-DE" dirty="0" err="1"/>
              <a:t>speed</a:t>
            </a:r>
            <a:endParaRPr lang="de-DE" dirty="0"/>
          </a:p>
          <a:p>
            <a:r>
              <a:rPr lang="en-US" dirty="0"/>
              <a:t>Real-time and other special services</a:t>
            </a:r>
          </a:p>
          <a:p>
            <a:r>
              <a:rPr lang="de-DE" dirty="0"/>
              <a:t>Future </a:t>
            </a:r>
            <a:r>
              <a:rPr lang="de-DE" dirty="0" err="1"/>
              <a:t>evolution</a:t>
            </a:r>
            <a:endParaRPr lang="de-DE" dirty="0"/>
          </a:p>
          <a:p>
            <a:r>
              <a:rPr lang="de-DE" dirty="0"/>
              <a:t>Multicast </a:t>
            </a:r>
            <a:r>
              <a:rPr lang="de-DE" dirty="0" err="1"/>
              <a:t>and</a:t>
            </a:r>
            <a:r>
              <a:rPr lang="de-DE" dirty="0"/>
              <a:t> </a:t>
            </a:r>
            <a:r>
              <a:rPr lang="de-DE" dirty="0" err="1"/>
              <a:t>anycast</a:t>
            </a:r>
            <a:endParaRPr lang="de-DE" dirty="0"/>
          </a:p>
          <a:p>
            <a:r>
              <a:rPr lang="de-DE" dirty="0"/>
              <a:t>Security</a:t>
            </a:r>
          </a:p>
          <a:p>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38</a:t>
            </a:fld>
            <a:endParaRPr lang="de-DE" dirty="0"/>
          </a:p>
        </p:txBody>
      </p:sp>
    </p:spTree>
    <p:extLst>
      <p:ext uri="{BB962C8B-B14F-4D97-AF65-F5344CB8AC3E}">
        <p14:creationId xmlns:p14="http://schemas.microsoft.com/office/powerpoint/2010/main" val="1925887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Protokolle </a:t>
            </a:r>
            <a:r>
              <a:rPr lang="de-DE" dirty="0"/>
              <a:t>auf Transportschicht im Internet: TCP und UDP</a:t>
            </a:r>
          </a:p>
        </p:txBody>
      </p:sp>
      <p:sp>
        <p:nvSpPr>
          <p:cNvPr id="3" name="Inhaltsplatzhalter 2"/>
          <p:cNvSpPr>
            <a:spLocks noGrp="1"/>
          </p:cNvSpPr>
          <p:nvPr>
            <p:ph idx="1"/>
          </p:nvPr>
        </p:nvSpPr>
        <p:spPr>
          <a:xfrm>
            <a:off x="628650" y="1825626"/>
            <a:ext cx="7886700" cy="2388156"/>
          </a:xfrm>
        </p:spPr>
        <p:txBody>
          <a:bodyPr>
            <a:normAutofit fontScale="85000" lnSpcReduction="20000"/>
          </a:bodyPr>
          <a:lstStyle/>
          <a:p>
            <a:r>
              <a:rPr lang="de-DE" dirty="0" smtClean="0"/>
              <a:t> </a:t>
            </a:r>
            <a:r>
              <a:rPr lang="de-DE" dirty="0"/>
              <a:t>IP ist ein Protokoll auf der OSI-Schicht 3 (Network). </a:t>
            </a:r>
            <a:endParaRPr lang="de-DE" dirty="0" smtClean="0"/>
          </a:p>
          <a:p>
            <a:r>
              <a:rPr lang="de-DE" dirty="0" smtClean="0"/>
              <a:t>IP </a:t>
            </a:r>
            <a:r>
              <a:rPr lang="de-DE" dirty="0"/>
              <a:t>leistet, dass Nachrichtenpakete vom Sender zu ihrem Empfänger gelangen (</a:t>
            </a:r>
            <a:r>
              <a:rPr lang="de-DE" dirty="0" err="1"/>
              <a:t>routing</a:t>
            </a:r>
            <a:r>
              <a:rPr lang="de-DE" dirty="0"/>
              <a:t>). </a:t>
            </a:r>
            <a:endParaRPr lang="de-DE" dirty="0" smtClean="0"/>
          </a:p>
          <a:p>
            <a:r>
              <a:rPr lang="de-DE" dirty="0" smtClean="0"/>
              <a:t>IP </a:t>
            </a:r>
            <a:r>
              <a:rPr lang="de-DE" dirty="0"/>
              <a:t>leistet nicht: Kommunikation zwischen verschiedenen Prozessen auf Sender / Empfangsrechner! </a:t>
            </a:r>
            <a:endParaRPr lang="de-DE" dirty="0" smtClean="0"/>
          </a:p>
          <a:p>
            <a:r>
              <a:rPr lang="de-DE" dirty="0" smtClean="0"/>
              <a:t>Dies </a:t>
            </a:r>
            <a:r>
              <a:rPr lang="de-DE" dirty="0"/>
              <a:t>ist Aufgabe der OSI-Schichten 4 und 5 (Transport / Session) </a:t>
            </a:r>
            <a:endParaRPr lang="de-DE" dirty="0" smtClean="0"/>
          </a:p>
          <a:p>
            <a:r>
              <a:rPr lang="de-DE" dirty="0" smtClean="0"/>
              <a:t>Bekannteste </a:t>
            </a:r>
            <a:r>
              <a:rPr lang="de-DE" dirty="0"/>
              <a:t>Protokolle hier</a:t>
            </a:r>
            <a:r>
              <a:rPr lang="de-DE" dirty="0" smtClean="0"/>
              <a:t>:</a:t>
            </a:r>
          </a:p>
          <a:p>
            <a:r>
              <a:rPr lang="de-DE" dirty="0" smtClean="0"/>
              <a:t> UDP </a:t>
            </a:r>
            <a:r>
              <a:rPr lang="de-DE" dirty="0"/>
              <a:t>(User </a:t>
            </a:r>
            <a:r>
              <a:rPr lang="de-DE" dirty="0" err="1"/>
              <a:t>Datagram</a:t>
            </a:r>
            <a:r>
              <a:rPr lang="de-DE" dirty="0"/>
              <a:t> Protocol) </a:t>
            </a:r>
            <a:endParaRPr lang="de-DE" dirty="0" smtClean="0"/>
          </a:p>
          <a:p>
            <a:r>
              <a:rPr lang="de-DE" dirty="0" smtClean="0"/>
              <a:t>TCP </a:t>
            </a:r>
            <a:r>
              <a:rPr lang="de-DE" dirty="0"/>
              <a:t>(Transmission Control Protocol)</a:t>
            </a:r>
          </a:p>
        </p:txBody>
      </p:sp>
      <p:sp>
        <p:nvSpPr>
          <p:cNvPr id="4" name="Foliennummernplatzhalter 3"/>
          <p:cNvSpPr>
            <a:spLocks noGrp="1"/>
          </p:cNvSpPr>
          <p:nvPr>
            <p:ph type="sldNum" sz="quarter" idx="12"/>
          </p:nvPr>
        </p:nvSpPr>
        <p:spPr/>
        <p:txBody>
          <a:bodyPr/>
          <a:lstStyle/>
          <a:p>
            <a:fld id="{71B5F043-C5C9-4543-B156-099DED57FF04}" type="slidenum">
              <a:rPr lang="de-DE" smtClean="0"/>
              <a:pPr/>
              <a:t>39</a:t>
            </a:fld>
            <a:endParaRPr lang="de-DE" dirty="0"/>
          </a:p>
        </p:txBody>
      </p:sp>
      <p:pic>
        <p:nvPicPr>
          <p:cNvPr id="6" name="Grafik 5"/>
          <p:cNvPicPr>
            <a:picLocks noChangeAspect="1"/>
          </p:cNvPicPr>
          <p:nvPr/>
        </p:nvPicPr>
        <p:blipFill>
          <a:blip r:embed="rId2"/>
          <a:stretch>
            <a:fillRect/>
          </a:stretch>
        </p:blipFill>
        <p:spPr>
          <a:xfrm>
            <a:off x="1132164" y="4506696"/>
            <a:ext cx="5638800" cy="1457325"/>
          </a:xfrm>
          <a:prstGeom prst="rect">
            <a:avLst/>
          </a:prstGeom>
        </p:spPr>
      </p:pic>
    </p:spTree>
    <p:extLst>
      <p:ext uri="{BB962C8B-B14F-4D97-AF65-F5344CB8AC3E}">
        <p14:creationId xmlns:p14="http://schemas.microsoft.com/office/powerpoint/2010/main" val="3347650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Communicating</a:t>
            </a:r>
            <a:r>
              <a:rPr lang="de-DE" dirty="0" smtClean="0"/>
              <a:t> </a:t>
            </a:r>
            <a:r>
              <a:rPr lang="de-DE" dirty="0" err="1" smtClean="0"/>
              <a:t>Entities</a:t>
            </a:r>
            <a:endParaRPr lang="de-DE" dirty="0"/>
          </a:p>
        </p:txBody>
      </p:sp>
      <p:sp>
        <p:nvSpPr>
          <p:cNvPr id="3" name="Inhaltsplatzhalter 2"/>
          <p:cNvSpPr>
            <a:spLocks noGrp="1"/>
          </p:cNvSpPr>
          <p:nvPr>
            <p:ph idx="1"/>
          </p:nvPr>
        </p:nvSpPr>
        <p:spPr/>
        <p:txBody>
          <a:bodyPr/>
          <a:lstStyle/>
          <a:p>
            <a:r>
              <a:rPr lang="de-DE" dirty="0" err="1" smtClean="0"/>
              <a:t>Processes</a:t>
            </a:r>
            <a:r>
              <a:rPr lang="de-DE" dirty="0" smtClean="0"/>
              <a:t> </a:t>
            </a:r>
            <a:endParaRPr lang="de-DE" dirty="0"/>
          </a:p>
          <a:p>
            <a:r>
              <a:rPr lang="de-DE" dirty="0" smtClean="0"/>
              <a:t>Objects </a:t>
            </a:r>
            <a:endParaRPr lang="de-DE" dirty="0"/>
          </a:p>
          <a:p>
            <a:r>
              <a:rPr lang="de-DE" dirty="0" smtClean="0"/>
              <a:t>Components </a:t>
            </a:r>
            <a:endParaRPr lang="de-DE" dirty="0"/>
          </a:p>
          <a:p>
            <a:r>
              <a:rPr lang="de-DE" dirty="0" smtClean="0"/>
              <a:t>Web Services </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4</a:t>
            </a:fld>
            <a:endParaRPr lang="de-DE" dirty="0"/>
          </a:p>
        </p:txBody>
      </p:sp>
    </p:spTree>
    <p:extLst>
      <p:ext uri="{BB962C8B-B14F-4D97-AF65-F5344CB8AC3E}">
        <p14:creationId xmlns:p14="http://schemas.microsoft.com/office/powerpoint/2010/main" val="42014960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User </a:t>
            </a:r>
            <a:r>
              <a:rPr lang="de-DE" dirty="0" err="1"/>
              <a:t>Datagram</a:t>
            </a:r>
            <a:r>
              <a:rPr lang="de-DE" dirty="0"/>
              <a:t> </a:t>
            </a:r>
            <a:r>
              <a:rPr lang="de-DE" dirty="0" smtClean="0"/>
              <a:t>Protocol</a:t>
            </a:r>
            <a:endParaRPr lang="de-DE" dirty="0"/>
          </a:p>
        </p:txBody>
      </p:sp>
      <p:sp>
        <p:nvSpPr>
          <p:cNvPr id="3" name="Inhaltsplatzhalter 2"/>
          <p:cNvSpPr>
            <a:spLocks noGrp="1"/>
          </p:cNvSpPr>
          <p:nvPr>
            <p:ph idx="1"/>
          </p:nvPr>
        </p:nvSpPr>
        <p:spPr/>
        <p:txBody>
          <a:bodyPr/>
          <a:lstStyle/>
          <a:p>
            <a:r>
              <a:rPr lang="de-DE" dirty="0" smtClean="0"/>
              <a:t>Verbindungslose </a:t>
            </a:r>
            <a:r>
              <a:rPr lang="de-DE" dirty="0"/>
              <a:t>Kommunikation zwischen Prozessen über Austausch einzelner </a:t>
            </a:r>
            <a:r>
              <a:rPr lang="de-DE" dirty="0" smtClean="0"/>
              <a:t>Pakete</a:t>
            </a:r>
          </a:p>
          <a:p>
            <a:r>
              <a:rPr lang="de-DE" dirty="0" smtClean="0"/>
              <a:t>Keine </a:t>
            </a:r>
            <a:r>
              <a:rPr lang="de-DE" dirty="0"/>
              <a:t>Anlieferungsgarantie, geringe Datengröße! </a:t>
            </a:r>
            <a:endParaRPr lang="de-DE" dirty="0" smtClean="0"/>
          </a:p>
          <a:p>
            <a:r>
              <a:rPr lang="de-DE" dirty="0" smtClean="0"/>
              <a:t>Schnell</a:t>
            </a:r>
            <a:r>
              <a:rPr lang="de-DE" dirty="0"/>
              <a:t>, wenig </a:t>
            </a:r>
            <a:r>
              <a:rPr lang="de-DE" dirty="0" smtClean="0"/>
              <a:t>Overhead</a:t>
            </a:r>
          </a:p>
          <a:p>
            <a:r>
              <a:rPr lang="de-DE" dirty="0"/>
              <a:t>Header in UDP-Paketen: </a:t>
            </a:r>
            <a:r>
              <a:rPr lang="de-DE" dirty="0" err="1"/>
              <a:t>Quellport</a:t>
            </a:r>
            <a:r>
              <a:rPr lang="de-DE" dirty="0"/>
              <a:t>, </a:t>
            </a:r>
            <a:r>
              <a:rPr lang="de-DE" dirty="0" err="1"/>
              <a:t>Zielport</a:t>
            </a:r>
            <a:r>
              <a:rPr lang="de-DE" dirty="0"/>
              <a:t>, Länge </a:t>
            </a:r>
            <a:r>
              <a:rPr lang="de-DE" dirty="0" smtClean="0"/>
              <a:t>(Checksumme</a:t>
            </a:r>
            <a:r>
              <a:rPr lang="de-DE" dirty="0"/>
              <a:t>) </a:t>
            </a:r>
            <a:endParaRPr lang="de-DE" dirty="0" smtClean="0"/>
          </a:p>
          <a:p>
            <a:pPr marL="0" indent="0">
              <a:buNone/>
            </a:pPr>
            <a:r>
              <a:rPr lang="de-DE" dirty="0" smtClean="0"/>
              <a:t>• </a:t>
            </a:r>
            <a:r>
              <a:rPr lang="de-DE" dirty="0"/>
              <a:t>Wenn Checksumme ungleich 0: Empfänger vergleicht selbst berechnete Checksumme aus Daten mit empfangener. Falls diese nicht übereinstimmen, wird Paket ignoriert. </a:t>
            </a:r>
            <a:endParaRPr lang="de-DE" dirty="0" smtClean="0"/>
          </a:p>
          <a:p>
            <a:r>
              <a:rPr lang="de-DE" dirty="0" smtClean="0"/>
              <a:t>Verwendung von Ports</a:t>
            </a:r>
          </a:p>
          <a:p>
            <a:r>
              <a:rPr lang="de-DE" dirty="0" smtClean="0"/>
              <a:t>UDP-Funktionen</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40</a:t>
            </a:fld>
            <a:endParaRPr lang="de-DE" dirty="0"/>
          </a:p>
        </p:txBody>
      </p:sp>
    </p:spTree>
    <p:extLst>
      <p:ext uri="{BB962C8B-B14F-4D97-AF65-F5344CB8AC3E}">
        <p14:creationId xmlns:p14="http://schemas.microsoft.com/office/powerpoint/2010/main" val="1268846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Transmission Control Protocol</a:t>
            </a:r>
          </a:p>
        </p:txBody>
      </p:sp>
      <p:sp>
        <p:nvSpPr>
          <p:cNvPr id="3" name="Inhaltsplatzhalter 2"/>
          <p:cNvSpPr>
            <a:spLocks noGrp="1"/>
          </p:cNvSpPr>
          <p:nvPr>
            <p:ph idx="1"/>
          </p:nvPr>
        </p:nvSpPr>
        <p:spPr/>
        <p:txBody>
          <a:bodyPr>
            <a:normAutofit fontScale="85000" lnSpcReduction="20000"/>
          </a:bodyPr>
          <a:lstStyle/>
          <a:p>
            <a:pPr marL="0" indent="0">
              <a:buNone/>
            </a:pPr>
            <a:r>
              <a:rPr lang="de-DE" dirty="0" smtClean="0"/>
              <a:t>• </a:t>
            </a:r>
            <a:r>
              <a:rPr lang="de-DE" dirty="0"/>
              <a:t>Verbindungsorientiert, Prozesse haben Datenstrom (Stream) zur Kommunikation </a:t>
            </a:r>
            <a:endParaRPr lang="de-DE" dirty="0" smtClean="0"/>
          </a:p>
          <a:p>
            <a:pPr marL="0" indent="0">
              <a:buNone/>
            </a:pPr>
            <a:r>
              <a:rPr lang="de-DE" dirty="0" smtClean="0"/>
              <a:t>• </a:t>
            </a:r>
            <a:r>
              <a:rPr lang="de-DE" dirty="0"/>
              <a:t>Verlässliche Übertragung auch größerer Datenmengen, die auf mehrere IP-Pakete aufgeteilt sind. </a:t>
            </a:r>
            <a:endParaRPr lang="de-DE" dirty="0" smtClean="0"/>
          </a:p>
          <a:p>
            <a:pPr marL="0" indent="0">
              <a:buNone/>
            </a:pPr>
            <a:r>
              <a:rPr lang="de-DE" dirty="0" smtClean="0"/>
              <a:t>• </a:t>
            </a:r>
            <a:r>
              <a:rPr lang="de-DE" dirty="0"/>
              <a:t>Mechanismen: </a:t>
            </a:r>
            <a:endParaRPr lang="de-DE" dirty="0" smtClean="0"/>
          </a:p>
          <a:p>
            <a:pPr marL="0" indent="0">
              <a:buNone/>
            </a:pPr>
            <a:r>
              <a:rPr lang="de-DE" dirty="0" smtClean="0"/>
              <a:t>	– </a:t>
            </a:r>
            <a:r>
              <a:rPr lang="de-DE" dirty="0"/>
              <a:t>Sequenzierung von Datenpaketen: Empfänger kann Datenpakete in </a:t>
            </a:r>
            <a:r>
              <a:rPr lang="de-DE" dirty="0" err="1"/>
              <a:t>Buffer</a:t>
            </a:r>
            <a:r>
              <a:rPr lang="de-DE" dirty="0"/>
              <a:t> </a:t>
            </a:r>
            <a:r>
              <a:rPr lang="de-DE" dirty="0" smtClean="0"/>
              <a:t>	sortieren</a:t>
            </a:r>
            <a:r>
              <a:rPr lang="de-DE" dirty="0"/>
              <a:t>, bevor sie in den </a:t>
            </a:r>
            <a:r>
              <a:rPr lang="de-DE" dirty="0" err="1"/>
              <a:t>InputStream</a:t>
            </a:r>
            <a:r>
              <a:rPr lang="de-DE" dirty="0"/>
              <a:t> gehen </a:t>
            </a:r>
            <a:endParaRPr lang="de-DE" dirty="0" smtClean="0"/>
          </a:p>
          <a:p>
            <a:pPr marL="0" indent="0">
              <a:buNone/>
            </a:pPr>
            <a:r>
              <a:rPr lang="de-DE" dirty="0" smtClean="0"/>
              <a:t>	– </a:t>
            </a:r>
            <a:r>
              <a:rPr lang="de-DE" dirty="0"/>
              <a:t>Bestätigung von Nachrichten (entweder eingebettet in </a:t>
            </a:r>
            <a:r>
              <a:rPr lang="de-DE" dirty="0" smtClean="0"/>
              <a:t>	   	Antwortnachrichten </a:t>
            </a:r>
            <a:r>
              <a:rPr lang="de-DE" dirty="0"/>
              <a:t>oder in separaten Bestätigungspaketen) </a:t>
            </a:r>
            <a:endParaRPr lang="de-DE" dirty="0" smtClean="0"/>
          </a:p>
          <a:p>
            <a:pPr marL="0" indent="0">
              <a:buNone/>
            </a:pPr>
            <a:r>
              <a:rPr lang="de-DE" dirty="0" smtClean="0"/>
              <a:t>	– </a:t>
            </a:r>
            <a:r>
              <a:rPr lang="de-DE" dirty="0"/>
              <a:t>Datenflusskontrolle: Empfänger schickt </a:t>
            </a:r>
            <a:r>
              <a:rPr lang="de-DE" dirty="0" smtClean="0"/>
              <a:t>Bestätigung</a:t>
            </a:r>
            <a:endParaRPr lang="de-DE" dirty="0" smtClean="0"/>
          </a:p>
          <a:p>
            <a:pPr marL="0" indent="0">
              <a:buNone/>
            </a:pPr>
            <a:r>
              <a:rPr lang="de-DE" dirty="0" smtClean="0"/>
              <a:t>	– </a:t>
            </a:r>
            <a:r>
              <a:rPr lang="de-DE" dirty="0"/>
              <a:t>diese gibt an, wie viele Daten der Sender bis zur nächsten Bestätigung </a:t>
            </a:r>
            <a:r>
              <a:rPr lang="de-DE" dirty="0" smtClean="0"/>
              <a:t>	schicken </a:t>
            </a:r>
            <a:r>
              <a:rPr lang="de-DE" dirty="0"/>
              <a:t>darf. </a:t>
            </a:r>
            <a:endParaRPr lang="de-DE" dirty="0" smtClean="0"/>
          </a:p>
          <a:p>
            <a:pPr marL="0" indent="0">
              <a:buNone/>
            </a:pPr>
            <a:r>
              <a:rPr lang="de-DE" dirty="0" smtClean="0"/>
              <a:t>	– </a:t>
            </a:r>
            <a:r>
              <a:rPr lang="de-DE" dirty="0"/>
              <a:t>Wiederholte Übertragung: Wenn ein Paket nicht bestätigt wird, wird es </a:t>
            </a:r>
            <a:r>
              <a:rPr lang="de-DE" dirty="0" smtClean="0"/>
              <a:t>	erneut </a:t>
            </a:r>
            <a:r>
              <a:rPr lang="de-DE" dirty="0"/>
              <a:t>gesendet </a:t>
            </a:r>
            <a:endParaRPr lang="de-DE" dirty="0" smtClean="0"/>
          </a:p>
          <a:p>
            <a:pPr marL="0" indent="0">
              <a:buNone/>
            </a:pPr>
            <a:r>
              <a:rPr lang="de-DE" dirty="0" smtClean="0"/>
              <a:t>	– </a:t>
            </a:r>
            <a:r>
              <a:rPr lang="de-DE" dirty="0"/>
              <a:t>Checksummen: Erkennung beschädigter Pakete, wie bei UDP </a:t>
            </a:r>
            <a:endParaRPr lang="de-DE" dirty="0" smtClean="0"/>
          </a:p>
          <a:p>
            <a:pPr marL="0" indent="0">
              <a:buNone/>
            </a:pPr>
            <a:r>
              <a:rPr lang="de-DE" dirty="0" smtClean="0"/>
              <a:t>• </a:t>
            </a:r>
            <a:r>
              <a:rPr lang="de-DE" dirty="0"/>
              <a:t>Mehr Overhead (Verbindungsaufbau, Kontrolle, …) </a:t>
            </a:r>
            <a:endParaRPr lang="de-DE" dirty="0" smtClean="0"/>
          </a:p>
          <a:p>
            <a:r>
              <a:rPr lang="de-DE" i="1" dirty="0" smtClean="0"/>
              <a:t>TCP-Funktionen, Sequenzierung, Ablaufsteuerung, Neuübertragung,</a:t>
            </a:r>
            <a:endParaRPr lang="de-DE" i="1" dirty="0"/>
          </a:p>
          <a:p>
            <a:pPr marL="0" indent="0">
              <a:buNone/>
            </a:pPr>
            <a:r>
              <a:rPr lang="de-DE" i="1" dirty="0" smtClean="0"/>
              <a:t>   Pufferung, Prüfsumme</a:t>
            </a:r>
            <a:endParaRPr lang="de-DE" i="1"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41</a:t>
            </a:fld>
            <a:endParaRPr lang="de-DE" dirty="0"/>
          </a:p>
        </p:txBody>
      </p:sp>
    </p:spTree>
    <p:extLst>
      <p:ext uri="{BB962C8B-B14F-4D97-AF65-F5344CB8AC3E}">
        <p14:creationId xmlns:p14="http://schemas.microsoft.com/office/powerpoint/2010/main" val="13032742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a:t>
            </a:r>
            <a:endParaRPr lang="de-DE" dirty="0"/>
          </a:p>
        </p:txBody>
      </p:sp>
      <p:sp>
        <p:nvSpPr>
          <p:cNvPr id="3" name="Inhaltsplatzhalter 2"/>
          <p:cNvSpPr>
            <a:spLocks noGrp="1"/>
          </p:cNvSpPr>
          <p:nvPr>
            <p:ph idx="1"/>
          </p:nvPr>
        </p:nvSpPr>
        <p:spPr/>
        <p:txBody>
          <a:bodyPr/>
          <a:lstStyle/>
          <a:p>
            <a:r>
              <a:rPr lang="de-DE" dirty="0" smtClean="0"/>
              <a:t>Distributed System – </a:t>
            </a:r>
            <a:r>
              <a:rPr lang="de-DE" dirty="0" err="1" smtClean="0"/>
              <a:t>Concept</a:t>
            </a:r>
            <a:r>
              <a:rPr lang="de-DE" dirty="0" smtClean="0"/>
              <a:t> </a:t>
            </a:r>
            <a:r>
              <a:rPr lang="de-DE" dirty="0" err="1" smtClean="0"/>
              <a:t>and</a:t>
            </a:r>
            <a:r>
              <a:rPr lang="de-DE" dirty="0" smtClean="0"/>
              <a:t> Design</a:t>
            </a:r>
          </a:p>
          <a:p>
            <a:r>
              <a:rPr lang="de-DE" dirty="0" smtClean="0"/>
              <a:t>Georg </a:t>
            </a:r>
            <a:r>
              <a:rPr lang="de-DE" dirty="0" err="1" smtClean="0"/>
              <a:t>Colorius</a:t>
            </a:r>
            <a:r>
              <a:rPr lang="de-DE" dirty="0" smtClean="0"/>
              <a:t>, Jean </a:t>
            </a:r>
            <a:r>
              <a:rPr lang="de-DE" dirty="0" err="1" smtClean="0"/>
              <a:t>Dollimore</a:t>
            </a:r>
            <a:r>
              <a:rPr lang="de-DE" dirty="0" smtClean="0"/>
              <a:t>, Tim </a:t>
            </a:r>
            <a:r>
              <a:rPr lang="de-DE" dirty="0" err="1" smtClean="0"/>
              <a:t>Kindberg</a:t>
            </a:r>
            <a:r>
              <a:rPr lang="de-DE" dirty="0" smtClean="0"/>
              <a:t>, Gordon Blair</a:t>
            </a:r>
          </a:p>
          <a:p>
            <a:r>
              <a:rPr lang="de-DE" dirty="0" smtClean="0"/>
              <a:t>ISBN10: 0-13-214301-1</a:t>
            </a:r>
          </a:p>
          <a:p>
            <a:r>
              <a:rPr lang="de-DE" dirty="0"/>
              <a:t>ISBN13: 978-0-13-214301-1</a:t>
            </a:r>
          </a:p>
        </p:txBody>
      </p:sp>
      <p:sp>
        <p:nvSpPr>
          <p:cNvPr id="4" name="Foliennummernplatzhalter 3"/>
          <p:cNvSpPr>
            <a:spLocks noGrp="1"/>
          </p:cNvSpPr>
          <p:nvPr>
            <p:ph type="sldNum" sz="quarter" idx="12"/>
          </p:nvPr>
        </p:nvSpPr>
        <p:spPr/>
        <p:txBody>
          <a:bodyPr/>
          <a:lstStyle/>
          <a:p>
            <a:fld id="{71B5F043-C5C9-4543-B156-099DED57FF04}" type="slidenum">
              <a:rPr lang="de-DE" smtClean="0"/>
              <a:pPr/>
              <a:t>42</a:t>
            </a:fld>
            <a:endParaRPr lang="de-DE" dirty="0"/>
          </a:p>
        </p:txBody>
      </p:sp>
    </p:spTree>
    <p:extLst>
      <p:ext uri="{BB962C8B-B14F-4D97-AF65-F5344CB8AC3E}">
        <p14:creationId xmlns:p14="http://schemas.microsoft.com/office/powerpoint/2010/main" val="3283028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normAutofit/>
          </a:bodyPr>
          <a:lstStyle/>
          <a:p>
            <a:r>
              <a:rPr lang="de-DE" dirty="0" smtClean="0"/>
              <a:t>Vielen Dank</a:t>
            </a:r>
            <a:endParaRPr lang="de-DE" dirty="0"/>
          </a:p>
        </p:txBody>
      </p:sp>
      <p:sp>
        <p:nvSpPr>
          <p:cNvPr id="7" name="Foliennummernplatzhalter 6"/>
          <p:cNvSpPr>
            <a:spLocks noGrp="1"/>
          </p:cNvSpPr>
          <p:nvPr>
            <p:ph type="sldNum" sz="quarter" idx="11"/>
          </p:nvPr>
        </p:nvSpPr>
        <p:spPr/>
        <p:txBody>
          <a:bodyPr/>
          <a:lstStyle/>
          <a:p>
            <a:fld id="{DC074D37-AEB9-46CA-B316-7CBCC268AF09}" type="slidenum">
              <a:rPr lang="de-DE" smtClean="0"/>
              <a:pPr/>
              <a:t>43</a:t>
            </a:fld>
            <a:endParaRPr lang="de-DE"/>
          </a:p>
        </p:txBody>
      </p:sp>
      <p:sp>
        <p:nvSpPr>
          <p:cNvPr id="5" name="Datumsplatzhalter 4"/>
          <p:cNvSpPr>
            <a:spLocks noGrp="1"/>
          </p:cNvSpPr>
          <p:nvPr>
            <p:ph type="dt" sz="half" idx="4294967295"/>
          </p:nvPr>
        </p:nvSpPr>
        <p:spPr>
          <a:xfrm>
            <a:off x="0" y="6356350"/>
            <a:ext cx="2057400" cy="365125"/>
          </a:xfrm>
        </p:spPr>
        <p:txBody>
          <a:bodyPr/>
          <a:lstStyle/>
          <a:p>
            <a:fld id="{DDAED274-D94F-4ED6-A484-7A37576B4C41}" type="datetime1">
              <a:rPr lang="de-DE" smtClean="0"/>
              <a:pPr/>
              <a:t>16.07.2020</a:t>
            </a:fld>
            <a:endParaRPr lang="de-DE"/>
          </a:p>
        </p:txBody>
      </p:sp>
      <p:sp>
        <p:nvSpPr>
          <p:cNvPr id="6" name="Fußzeilenplatzhalter 5"/>
          <p:cNvSpPr>
            <a:spLocks noGrp="1"/>
          </p:cNvSpPr>
          <p:nvPr>
            <p:ph type="ftr" sz="quarter" idx="4294967295"/>
          </p:nvPr>
        </p:nvSpPr>
        <p:spPr>
          <a:xfrm>
            <a:off x="0" y="6356350"/>
            <a:ext cx="3086100" cy="365125"/>
          </a:xfrm>
        </p:spPr>
        <p:txBody>
          <a:bodyPr/>
          <a:lstStyle/>
          <a:p>
            <a:endParaRPr lang="de-DE" dirty="0"/>
          </a:p>
        </p:txBody>
      </p:sp>
    </p:spTree>
    <p:extLst>
      <p:ext uri="{BB962C8B-B14F-4D97-AF65-F5344CB8AC3E}">
        <p14:creationId xmlns:p14="http://schemas.microsoft.com/office/powerpoint/2010/main" val="394587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endParaRPr lang="de-DE"/>
          </a:p>
        </p:txBody>
      </p:sp>
      <p:sp>
        <p:nvSpPr>
          <p:cNvPr id="4" name="Foliennummernplatzhalter 3"/>
          <p:cNvSpPr>
            <a:spLocks noGrp="1"/>
          </p:cNvSpPr>
          <p:nvPr>
            <p:ph type="sldNum" sz="quarter" idx="4294967295"/>
          </p:nvPr>
        </p:nvSpPr>
        <p:spPr>
          <a:xfrm>
            <a:off x="7086600" y="6440488"/>
            <a:ext cx="2057400" cy="365125"/>
          </a:xfrm>
        </p:spPr>
        <p:txBody>
          <a:bodyPr/>
          <a:lstStyle/>
          <a:p>
            <a:fld id="{71B5F043-C5C9-4543-B156-099DED57FF04}" type="slidenum">
              <a:rPr lang="de-DE" smtClean="0"/>
              <a:pPr/>
              <a:t>44</a:t>
            </a:fld>
            <a:endParaRPr lang="de-DE" dirty="0"/>
          </a:p>
        </p:txBody>
      </p:sp>
    </p:spTree>
    <p:extLst>
      <p:ext uri="{BB962C8B-B14F-4D97-AF65-F5344CB8AC3E}">
        <p14:creationId xmlns:p14="http://schemas.microsoft.com/office/powerpoint/2010/main" val="1890731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DE" dirty="0"/>
          </a:p>
        </p:txBody>
      </p:sp>
    </p:spTree>
    <p:extLst>
      <p:ext uri="{BB962C8B-B14F-4D97-AF65-F5344CB8AC3E}">
        <p14:creationId xmlns:p14="http://schemas.microsoft.com/office/powerpoint/2010/main" val="53056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Communication </a:t>
            </a:r>
            <a:r>
              <a:rPr lang="de-DE" dirty="0" err="1" smtClean="0"/>
              <a:t>Paradigms</a:t>
            </a:r>
            <a:endParaRPr lang="de-DE" dirty="0"/>
          </a:p>
        </p:txBody>
      </p:sp>
      <p:sp>
        <p:nvSpPr>
          <p:cNvPr id="3" name="Inhaltsplatzhalter 2"/>
          <p:cNvSpPr>
            <a:spLocks noGrp="1"/>
          </p:cNvSpPr>
          <p:nvPr>
            <p:ph idx="1"/>
          </p:nvPr>
        </p:nvSpPr>
        <p:spPr/>
        <p:txBody>
          <a:bodyPr>
            <a:normAutofit/>
          </a:bodyPr>
          <a:lstStyle/>
          <a:p>
            <a:r>
              <a:rPr lang="de-DE" b="1" dirty="0" err="1" smtClean="0"/>
              <a:t>Interprocess</a:t>
            </a:r>
            <a:r>
              <a:rPr lang="de-DE" b="1" dirty="0" smtClean="0"/>
              <a:t> </a:t>
            </a:r>
            <a:r>
              <a:rPr lang="de-DE" b="1" dirty="0" err="1"/>
              <a:t>communication</a:t>
            </a:r>
            <a:r>
              <a:rPr lang="de-DE" b="1" dirty="0"/>
              <a:t> </a:t>
            </a:r>
          </a:p>
          <a:p>
            <a:pPr lvl="1"/>
            <a:r>
              <a:rPr lang="de-DE" dirty="0" smtClean="0"/>
              <a:t>Low-level </a:t>
            </a:r>
            <a:r>
              <a:rPr lang="de-DE" dirty="0" err="1" smtClean="0"/>
              <a:t>support</a:t>
            </a:r>
            <a:r>
              <a:rPr lang="de-DE" dirty="0" smtClean="0"/>
              <a:t> </a:t>
            </a:r>
            <a:r>
              <a:rPr lang="de-DE" dirty="0"/>
              <a:t>für die Kommunikation zwischen Prozessen, z. B. Primitiven für die Nachrichtenübermittlung </a:t>
            </a:r>
            <a:endParaRPr lang="de-DE" dirty="0" smtClean="0"/>
          </a:p>
          <a:p>
            <a:r>
              <a:rPr lang="de-DE" b="1" dirty="0" smtClean="0"/>
              <a:t>Remote </a:t>
            </a:r>
            <a:r>
              <a:rPr lang="de-DE" b="1" dirty="0" err="1" smtClean="0"/>
              <a:t>invocation</a:t>
            </a:r>
            <a:r>
              <a:rPr lang="de-DE" b="1" dirty="0" smtClean="0"/>
              <a:t> </a:t>
            </a:r>
          </a:p>
          <a:p>
            <a:pPr lvl="1"/>
            <a:r>
              <a:rPr lang="de-DE" dirty="0" smtClean="0"/>
              <a:t>Request-</a:t>
            </a:r>
            <a:r>
              <a:rPr lang="de-DE" dirty="0" err="1" smtClean="0"/>
              <a:t>reply</a:t>
            </a:r>
            <a:r>
              <a:rPr lang="de-DE" dirty="0" smtClean="0"/>
              <a:t> </a:t>
            </a:r>
            <a:r>
              <a:rPr lang="de-DE" dirty="0" err="1"/>
              <a:t>protocols</a:t>
            </a:r>
            <a:endParaRPr lang="de-DE" dirty="0"/>
          </a:p>
          <a:p>
            <a:pPr lvl="1"/>
            <a:r>
              <a:rPr lang="de-DE" dirty="0" smtClean="0"/>
              <a:t>Remote </a:t>
            </a:r>
            <a:r>
              <a:rPr lang="de-DE" dirty="0" err="1"/>
              <a:t>procedure</a:t>
            </a:r>
            <a:r>
              <a:rPr lang="de-DE" dirty="0"/>
              <a:t> </a:t>
            </a:r>
            <a:r>
              <a:rPr lang="de-DE" dirty="0" err="1"/>
              <a:t>calls</a:t>
            </a:r>
            <a:r>
              <a:rPr lang="de-DE" dirty="0"/>
              <a:t> </a:t>
            </a:r>
          </a:p>
          <a:p>
            <a:pPr lvl="1"/>
            <a:r>
              <a:rPr lang="de-DE" dirty="0" smtClean="0"/>
              <a:t>Remote </a:t>
            </a:r>
            <a:r>
              <a:rPr lang="de-DE" dirty="0" err="1"/>
              <a:t>method</a:t>
            </a:r>
            <a:r>
              <a:rPr lang="de-DE" dirty="0"/>
              <a:t> </a:t>
            </a:r>
            <a:r>
              <a:rPr lang="de-DE" dirty="0" err="1"/>
              <a:t>invocation</a:t>
            </a:r>
            <a:endParaRPr lang="de-DE" dirty="0"/>
          </a:p>
          <a:p>
            <a:r>
              <a:rPr lang="de-DE" b="1" dirty="0"/>
              <a:t> </a:t>
            </a:r>
            <a:r>
              <a:rPr lang="de-DE" b="1" dirty="0" err="1" smtClean="0"/>
              <a:t>Indirect</a:t>
            </a:r>
            <a:r>
              <a:rPr lang="de-DE" b="1" dirty="0" smtClean="0"/>
              <a:t> </a:t>
            </a:r>
            <a:r>
              <a:rPr lang="de-DE" b="1" dirty="0" err="1"/>
              <a:t>communication</a:t>
            </a:r>
            <a:r>
              <a:rPr lang="de-DE" b="1" dirty="0"/>
              <a:t> </a:t>
            </a:r>
          </a:p>
          <a:p>
            <a:pPr lvl="1"/>
            <a:r>
              <a:rPr lang="de-DE" dirty="0" smtClean="0"/>
              <a:t>Group </a:t>
            </a:r>
            <a:r>
              <a:rPr lang="de-DE" dirty="0" err="1"/>
              <a:t>communication</a:t>
            </a:r>
            <a:r>
              <a:rPr lang="de-DE" dirty="0"/>
              <a:t> </a:t>
            </a:r>
          </a:p>
          <a:p>
            <a:pPr lvl="1"/>
            <a:r>
              <a:rPr lang="de-DE" dirty="0" err="1" smtClean="0"/>
              <a:t>Publish-subscriber</a:t>
            </a:r>
            <a:r>
              <a:rPr lang="de-DE" dirty="0" smtClean="0"/>
              <a:t> </a:t>
            </a:r>
            <a:r>
              <a:rPr lang="de-DE" dirty="0" err="1" smtClean="0"/>
              <a:t>system</a:t>
            </a:r>
            <a:endParaRPr lang="de-DE" dirty="0" smtClean="0"/>
          </a:p>
          <a:p>
            <a:pPr lvl="1"/>
            <a:r>
              <a:rPr lang="de-DE" dirty="0"/>
              <a:t>Message </a:t>
            </a:r>
            <a:r>
              <a:rPr lang="de-DE" dirty="0" err="1" smtClean="0"/>
              <a:t>queues</a:t>
            </a:r>
            <a:endParaRPr lang="de-DE" dirty="0" smtClean="0"/>
          </a:p>
          <a:p>
            <a:pPr lvl="1"/>
            <a:r>
              <a:rPr lang="de-DE" dirty="0" err="1"/>
              <a:t>Tuple</a:t>
            </a:r>
            <a:r>
              <a:rPr lang="de-DE" dirty="0"/>
              <a:t> </a:t>
            </a:r>
            <a:r>
              <a:rPr lang="de-DE" dirty="0" err="1"/>
              <a:t>spaces</a:t>
            </a:r>
            <a:endParaRPr lang="de-DE" dirty="0"/>
          </a:p>
          <a:p>
            <a:pPr lvl="1"/>
            <a:r>
              <a:rPr lang="de-DE" dirty="0" smtClean="0"/>
              <a:t>Distributed </a:t>
            </a:r>
            <a:r>
              <a:rPr lang="de-DE" dirty="0" err="1"/>
              <a:t>shared</a:t>
            </a:r>
            <a:r>
              <a:rPr lang="de-DE" dirty="0"/>
              <a:t> </a:t>
            </a:r>
            <a:r>
              <a:rPr lang="de-DE" dirty="0" err="1"/>
              <a:t>memory</a:t>
            </a:r>
            <a:r>
              <a:rPr lang="de-DE" dirty="0"/>
              <a:t> </a:t>
            </a:r>
            <a:endParaRPr lang="de-DE" dirty="0" smtClean="0"/>
          </a:p>
          <a:p>
            <a:pPr marL="342900" lvl="1" indent="0">
              <a:buNone/>
            </a:pP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5</a:t>
            </a:fld>
            <a:endParaRPr lang="de-DE" dirty="0"/>
          </a:p>
        </p:txBody>
      </p:sp>
    </p:spTree>
    <p:extLst>
      <p:ext uri="{BB962C8B-B14F-4D97-AF65-F5344CB8AC3E}">
        <p14:creationId xmlns:p14="http://schemas.microsoft.com/office/powerpoint/2010/main" val="2923640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Roles</a:t>
            </a:r>
            <a:r>
              <a:rPr lang="de-DE" dirty="0"/>
              <a:t> </a:t>
            </a:r>
            <a:r>
              <a:rPr lang="de-DE" dirty="0" err="1"/>
              <a:t>and</a:t>
            </a:r>
            <a:r>
              <a:rPr lang="de-DE" dirty="0"/>
              <a:t> </a:t>
            </a:r>
            <a:r>
              <a:rPr lang="de-DE" dirty="0" err="1"/>
              <a:t>R</a:t>
            </a:r>
            <a:r>
              <a:rPr lang="de-DE" dirty="0" err="1" smtClean="0"/>
              <a:t>esponsibilities</a:t>
            </a:r>
            <a:r>
              <a:rPr lang="de-DE" dirty="0" smtClean="0"/>
              <a:t> </a:t>
            </a:r>
            <a:endParaRPr lang="de-DE" dirty="0"/>
          </a:p>
        </p:txBody>
      </p:sp>
      <p:sp>
        <p:nvSpPr>
          <p:cNvPr id="3" name="Inhaltsplatzhalter 2"/>
          <p:cNvSpPr>
            <a:spLocks noGrp="1"/>
          </p:cNvSpPr>
          <p:nvPr>
            <p:ph idx="1"/>
          </p:nvPr>
        </p:nvSpPr>
        <p:spPr/>
        <p:txBody>
          <a:bodyPr/>
          <a:lstStyle/>
          <a:p>
            <a:r>
              <a:rPr lang="de-DE" dirty="0" err="1" smtClean="0"/>
              <a:t>Architectural</a:t>
            </a:r>
            <a:r>
              <a:rPr lang="de-DE" dirty="0" smtClean="0"/>
              <a:t> </a:t>
            </a:r>
            <a:r>
              <a:rPr lang="de-DE" dirty="0" err="1" smtClean="0"/>
              <a:t>styles</a:t>
            </a:r>
            <a:endParaRPr lang="de-DE" dirty="0" smtClean="0"/>
          </a:p>
          <a:p>
            <a:pPr lvl="1"/>
            <a:r>
              <a:rPr lang="de-DE" dirty="0" smtClean="0"/>
              <a:t>Client-Server Architektur </a:t>
            </a:r>
            <a:endParaRPr lang="de-DE" dirty="0"/>
          </a:p>
          <a:p>
            <a:pPr lvl="1"/>
            <a:r>
              <a:rPr lang="de-DE" dirty="0" smtClean="0"/>
              <a:t>Peer-</a:t>
            </a:r>
            <a:r>
              <a:rPr lang="de-DE" dirty="0" err="1" smtClean="0"/>
              <a:t>to</a:t>
            </a:r>
            <a:r>
              <a:rPr lang="de-DE" dirty="0" smtClean="0"/>
              <a:t>-Peer Architektur </a:t>
            </a: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6</a:t>
            </a:fld>
            <a:endParaRPr lang="de-DE" dirty="0"/>
          </a:p>
        </p:txBody>
      </p:sp>
    </p:spTree>
    <p:extLst>
      <p:ext uri="{BB962C8B-B14F-4D97-AF65-F5344CB8AC3E}">
        <p14:creationId xmlns:p14="http://schemas.microsoft.com/office/powerpoint/2010/main" val="3677849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Client – Server </a:t>
            </a:r>
            <a:r>
              <a:rPr lang="de-DE" dirty="0" smtClean="0"/>
              <a:t>Architektur</a:t>
            </a:r>
            <a:endParaRPr lang="de-DE" dirty="0"/>
          </a:p>
        </p:txBody>
      </p:sp>
      <p:sp>
        <p:nvSpPr>
          <p:cNvPr id="3" name="Inhaltsplatzhalter 2"/>
          <p:cNvSpPr>
            <a:spLocks noGrp="1"/>
          </p:cNvSpPr>
          <p:nvPr>
            <p:ph idx="1"/>
          </p:nvPr>
        </p:nvSpPr>
        <p:spPr/>
        <p:txBody>
          <a:bodyPr>
            <a:normAutofit lnSpcReduction="10000"/>
          </a:bodyPr>
          <a:lstStyle/>
          <a:p>
            <a:r>
              <a:rPr lang="de-DE" dirty="0"/>
              <a:t>In verteilten Systemen am </a:t>
            </a:r>
            <a:r>
              <a:rPr lang="de-DE" dirty="0" smtClean="0"/>
              <a:t>häufigsten angewendet</a:t>
            </a:r>
            <a:endParaRPr lang="de-DE" dirty="0" smtClean="0"/>
          </a:p>
          <a:p>
            <a:r>
              <a:rPr lang="de-DE" dirty="0" smtClean="0"/>
              <a:t> </a:t>
            </a:r>
            <a:r>
              <a:rPr lang="de-DE" dirty="0"/>
              <a:t>Client: </a:t>
            </a:r>
            <a:r>
              <a:rPr lang="de-DE" dirty="0" smtClean="0"/>
              <a:t>Prozess, der auf Daten zugreifen, Ressourcen verwenden oder Vorgänge/ </a:t>
            </a:r>
            <a:r>
              <a:rPr lang="de-DE" dirty="0"/>
              <a:t>O</a:t>
            </a:r>
            <a:r>
              <a:rPr lang="de-DE" dirty="0" smtClean="0"/>
              <a:t>perationen auf einem anderen Computer ausführen möchte </a:t>
            </a:r>
          </a:p>
          <a:p>
            <a:r>
              <a:rPr lang="de-DE" dirty="0" smtClean="0"/>
              <a:t>Server: Prozessverwaltung von Daten und allen anderen gemeinsam genutzten Ressourcen zwischen Servern und Clients, Ermöglichung des Clientzugriffs auf Ressourcen </a:t>
            </a:r>
            <a:endParaRPr lang="de-DE" dirty="0"/>
          </a:p>
          <a:p>
            <a:r>
              <a:rPr lang="de-DE" dirty="0" smtClean="0"/>
              <a:t>Interaktion</a:t>
            </a:r>
            <a:r>
              <a:rPr lang="de-DE" dirty="0"/>
              <a:t>: </a:t>
            </a:r>
            <a:r>
              <a:rPr lang="de-DE" dirty="0" smtClean="0"/>
              <a:t>anfrage- </a:t>
            </a:r>
            <a:r>
              <a:rPr lang="de-DE" dirty="0"/>
              <a:t>/ </a:t>
            </a:r>
            <a:r>
              <a:rPr lang="de-DE" dirty="0" smtClean="0"/>
              <a:t>Antwortnachrichtenpaare (</a:t>
            </a:r>
            <a:r>
              <a:rPr lang="de-DE" dirty="0" err="1"/>
              <a:t>request</a:t>
            </a:r>
            <a:r>
              <a:rPr lang="de-DE" dirty="0"/>
              <a:t>/</a:t>
            </a:r>
            <a:r>
              <a:rPr lang="de-DE" dirty="0" err="1"/>
              <a:t>reply</a:t>
            </a:r>
            <a:r>
              <a:rPr lang="de-DE" dirty="0"/>
              <a:t> </a:t>
            </a:r>
            <a:r>
              <a:rPr lang="de-DE" dirty="0" err="1"/>
              <a:t>message</a:t>
            </a:r>
            <a:r>
              <a:rPr lang="de-DE" dirty="0"/>
              <a:t> </a:t>
            </a:r>
            <a:r>
              <a:rPr lang="de-DE" dirty="0" err="1"/>
              <a:t>pairs</a:t>
            </a:r>
            <a:r>
              <a:rPr lang="de-DE" dirty="0"/>
              <a:t> </a:t>
            </a:r>
            <a:r>
              <a:rPr lang="de-DE" dirty="0" smtClean="0"/>
              <a:t>)</a:t>
            </a:r>
          </a:p>
          <a:p>
            <a:endParaRPr lang="de-DE" dirty="0"/>
          </a:p>
          <a:p>
            <a:pPr marL="0" indent="0">
              <a:buNone/>
            </a:pPr>
            <a:r>
              <a:rPr lang="de-DE" dirty="0"/>
              <a:t/>
            </a:r>
            <a:br>
              <a:rPr lang="de-DE" dirty="0"/>
            </a:br>
            <a:r>
              <a:rPr lang="de-DE" dirty="0"/>
              <a:t/>
            </a:r>
            <a:br>
              <a:rPr lang="de-DE" dirty="0"/>
            </a:br>
            <a:r>
              <a:rPr lang="de-DE" dirty="0"/>
              <a:t/>
            </a:r>
            <a:br>
              <a:rPr lang="de-DE" dirty="0"/>
            </a:br>
            <a:r>
              <a:rPr lang="de-DE" dirty="0"/>
              <a:t/>
            </a:r>
            <a:br>
              <a:rPr lang="de-DE" dirty="0"/>
            </a:br>
            <a:endParaRPr lang="de-DE" dirty="0"/>
          </a:p>
        </p:txBody>
      </p:sp>
      <p:sp>
        <p:nvSpPr>
          <p:cNvPr id="4" name="Foliennummernplatzhalter 3"/>
          <p:cNvSpPr>
            <a:spLocks noGrp="1"/>
          </p:cNvSpPr>
          <p:nvPr>
            <p:ph type="sldNum" sz="quarter" idx="12"/>
          </p:nvPr>
        </p:nvSpPr>
        <p:spPr/>
        <p:txBody>
          <a:bodyPr/>
          <a:lstStyle/>
          <a:p>
            <a:fld id="{71B5F043-C5C9-4543-B156-099DED57FF04}" type="slidenum">
              <a:rPr lang="de-DE" smtClean="0"/>
              <a:pPr/>
              <a:t>7</a:t>
            </a:fld>
            <a:endParaRPr lang="de-DE" dirty="0"/>
          </a:p>
        </p:txBody>
      </p:sp>
    </p:spTree>
    <p:extLst>
      <p:ext uri="{BB962C8B-B14F-4D97-AF65-F5344CB8AC3E}">
        <p14:creationId xmlns:p14="http://schemas.microsoft.com/office/powerpoint/2010/main" val="535490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Client – Server Architektur</a:t>
            </a:r>
            <a:endParaRPr lang="de-DE" dirty="0"/>
          </a:p>
        </p:txBody>
      </p:sp>
      <p:sp>
        <p:nvSpPr>
          <p:cNvPr id="3" name="Inhaltsplatzhalter 2"/>
          <p:cNvSpPr>
            <a:spLocks noGrp="1"/>
          </p:cNvSpPr>
          <p:nvPr>
            <p:ph idx="1"/>
          </p:nvPr>
        </p:nvSpPr>
        <p:spPr/>
        <p:txBody>
          <a:bodyPr>
            <a:normAutofit lnSpcReduction="10000"/>
          </a:bodyPr>
          <a:lstStyle/>
          <a:p>
            <a:r>
              <a:rPr lang="de-DE" dirty="0" smtClean="0"/>
              <a:t>Server </a:t>
            </a:r>
            <a:r>
              <a:rPr lang="de-DE" dirty="0"/>
              <a:t>können wiederum Clients anderer Server </a:t>
            </a:r>
            <a:r>
              <a:rPr lang="de-DE" dirty="0" smtClean="0"/>
              <a:t>sein</a:t>
            </a:r>
          </a:p>
          <a:p>
            <a:r>
              <a:rPr lang="de-DE" dirty="0" smtClean="0"/>
              <a:t>Server</a:t>
            </a:r>
            <a:r>
              <a:rPr lang="de-DE" dirty="0"/>
              <a:t>, Beispiele:</a:t>
            </a:r>
            <a:endParaRPr lang="de-DE" dirty="0" smtClean="0"/>
          </a:p>
          <a:p>
            <a:pPr lvl="1"/>
            <a:r>
              <a:rPr lang="de-DE" dirty="0"/>
              <a:t> </a:t>
            </a:r>
            <a:r>
              <a:rPr lang="de-DE" dirty="0" smtClean="0"/>
              <a:t>File </a:t>
            </a:r>
            <a:r>
              <a:rPr lang="de-DE" dirty="0" err="1" smtClean="0"/>
              <a:t>servers</a:t>
            </a:r>
            <a:endParaRPr lang="de-DE" dirty="0" smtClean="0"/>
          </a:p>
          <a:p>
            <a:pPr lvl="1"/>
            <a:r>
              <a:rPr lang="de-DE" dirty="0" smtClean="0"/>
              <a:t>DNS </a:t>
            </a:r>
            <a:r>
              <a:rPr lang="de-DE" dirty="0" err="1"/>
              <a:t>servers</a:t>
            </a:r>
            <a:r>
              <a:rPr lang="de-DE" dirty="0"/>
              <a:t> </a:t>
            </a:r>
            <a:endParaRPr lang="de-DE" dirty="0" smtClean="0"/>
          </a:p>
          <a:p>
            <a:pPr lvl="1"/>
            <a:r>
              <a:rPr lang="de-DE" dirty="0" smtClean="0"/>
              <a:t>Web </a:t>
            </a:r>
            <a:r>
              <a:rPr lang="de-DE" dirty="0" err="1" smtClean="0"/>
              <a:t>servers</a:t>
            </a:r>
            <a:endParaRPr lang="de-DE" dirty="0" smtClean="0"/>
          </a:p>
          <a:p>
            <a:pPr lvl="1"/>
            <a:r>
              <a:rPr lang="de-DE" dirty="0" smtClean="0"/>
              <a:t>Database </a:t>
            </a:r>
            <a:r>
              <a:rPr lang="de-DE" dirty="0" err="1"/>
              <a:t>servers</a:t>
            </a:r>
            <a:r>
              <a:rPr lang="de-DE" dirty="0"/>
              <a:t> </a:t>
            </a:r>
            <a:endParaRPr lang="de-DE" dirty="0" smtClean="0"/>
          </a:p>
          <a:p>
            <a:pPr lvl="1"/>
            <a:r>
              <a:rPr lang="de-DE" dirty="0" smtClean="0"/>
              <a:t>Search </a:t>
            </a:r>
            <a:r>
              <a:rPr lang="de-DE" dirty="0" err="1"/>
              <a:t>engines</a:t>
            </a:r>
            <a:r>
              <a:rPr lang="de-DE" dirty="0"/>
              <a:t> </a:t>
            </a:r>
            <a:endParaRPr lang="de-DE" dirty="0" smtClean="0"/>
          </a:p>
          <a:p>
            <a:r>
              <a:rPr lang="de-DE" dirty="0" smtClean="0"/>
              <a:t>Clients</a:t>
            </a:r>
            <a:r>
              <a:rPr lang="de-DE" dirty="0"/>
              <a:t>, </a:t>
            </a:r>
            <a:r>
              <a:rPr lang="de-DE" dirty="0" smtClean="0"/>
              <a:t>Beispiele: </a:t>
            </a:r>
          </a:p>
          <a:p>
            <a:pPr lvl="1"/>
            <a:r>
              <a:rPr lang="de-DE" dirty="0" smtClean="0"/>
              <a:t>Web </a:t>
            </a:r>
            <a:r>
              <a:rPr lang="de-DE" dirty="0" err="1"/>
              <a:t>browsers</a:t>
            </a:r>
            <a:r>
              <a:rPr lang="de-DE" dirty="0"/>
              <a:t> </a:t>
            </a:r>
            <a:endParaRPr lang="de-DE" dirty="0" smtClean="0"/>
          </a:p>
          <a:p>
            <a:pPr lvl="1"/>
            <a:r>
              <a:rPr lang="de-DE" dirty="0" smtClean="0"/>
              <a:t>Web </a:t>
            </a:r>
            <a:r>
              <a:rPr lang="de-DE" dirty="0" err="1"/>
              <a:t>servers</a:t>
            </a:r>
            <a:r>
              <a:rPr lang="de-DE" dirty="0"/>
              <a:t> (</a:t>
            </a:r>
            <a:r>
              <a:rPr lang="de-DE" dirty="0" err="1"/>
              <a:t>wrt</a:t>
            </a:r>
            <a:r>
              <a:rPr lang="de-DE" dirty="0"/>
              <a:t> </a:t>
            </a:r>
            <a:r>
              <a:rPr lang="de-DE" dirty="0" err="1"/>
              <a:t>database</a:t>
            </a:r>
            <a:r>
              <a:rPr lang="de-DE" dirty="0"/>
              <a:t> </a:t>
            </a:r>
            <a:r>
              <a:rPr lang="de-DE" dirty="0" err="1"/>
              <a:t>servers</a:t>
            </a:r>
            <a:r>
              <a:rPr lang="de-DE" dirty="0"/>
              <a:t>) </a:t>
            </a:r>
            <a:endParaRPr lang="de-DE" dirty="0" smtClean="0"/>
          </a:p>
          <a:p>
            <a:pPr lvl="1"/>
            <a:r>
              <a:rPr lang="de-DE" dirty="0" smtClean="0"/>
              <a:t>Search </a:t>
            </a:r>
            <a:r>
              <a:rPr lang="de-DE" dirty="0" err="1"/>
              <a:t>engines</a:t>
            </a:r>
            <a:r>
              <a:rPr lang="de-DE" dirty="0"/>
              <a:t> (web </a:t>
            </a:r>
            <a:r>
              <a:rPr lang="de-DE" dirty="0" err="1"/>
              <a:t>crawlers</a:t>
            </a:r>
            <a:r>
              <a:rPr lang="de-DE" dirty="0"/>
              <a:t>) </a:t>
            </a:r>
            <a:endParaRPr lang="de-DE" dirty="0" smtClean="0"/>
          </a:p>
          <a:p>
            <a:r>
              <a:rPr lang="de-DE" dirty="0"/>
              <a:t> </a:t>
            </a:r>
            <a:r>
              <a:rPr lang="de-DE" dirty="0" smtClean="0"/>
              <a:t>Die </a:t>
            </a:r>
            <a:r>
              <a:rPr lang="de-DE" dirty="0"/>
              <a:t>Skalierbarkeit wird durch die Kapazität des Servers und die Bandbreite der Netzwerkverbindungen begrenzt</a:t>
            </a:r>
          </a:p>
        </p:txBody>
      </p:sp>
      <p:sp>
        <p:nvSpPr>
          <p:cNvPr id="4" name="Foliennummernplatzhalter 3"/>
          <p:cNvSpPr>
            <a:spLocks noGrp="1"/>
          </p:cNvSpPr>
          <p:nvPr>
            <p:ph type="sldNum" sz="quarter" idx="12"/>
          </p:nvPr>
        </p:nvSpPr>
        <p:spPr/>
        <p:txBody>
          <a:bodyPr/>
          <a:lstStyle/>
          <a:p>
            <a:fld id="{71B5F043-C5C9-4543-B156-099DED57FF04}" type="slidenum">
              <a:rPr lang="de-DE" smtClean="0"/>
              <a:pPr/>
              <a:t>8</a:t>
            </a:fld>
            <a:endParaRPr lang="de-DE" dirty="0"/>
          </a:p>
        </p:txBody>
      </p:sp>
    </p:spTree>
    <p:extLst>
      <p:ext uri="{BB962C8B-B14F-4D97-AF65-F5344CB8AC3E}">
        <p14:creationId xmlns:p14="http://schemas.microsoft.com/office/powerpoint/2010/main" val="2512299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Client </a:t>
            </a:r>
            <a:r>
              <a:rPr lang="de-DE" dirty="0"/>
              <a:t>– Server Architektur</a:t>
            </a:r>
          </a:p>
        </p:txBody>
      </p:sp>
      <p:sp>
        <p:nvSpPr>
          <p:cNvPr id="4" name="Foliennummernplatzhalter 3"/>
          <p:cNvSpPr>
            <a:spLocks noGrp="1"/>
          </p:cNvSpPr>
          <p:nvPr>
            <p:ph type="sldNum" sz="quarter" idx="12"/>
          </p:nvPr>
        </p:nvSpPr>
        <p:spPr/>
        <p:txBody>
          <a:bodyPr/>
          <a:lstStyle/>
          <a:p>
            <a:fld id="{71B5F043-C5C9-4543-B156-099DED57FF04}" type="slidenum">
              <a:rPr lang="de-DE" smtClean="0"/>
              <a:pPr/>
              <a:t>9</a:t>
            </a:fld>
            <a:endParaRPr lang="de-DE" dirty="0"/>
          </a:p>
        </p:txBody>
      </p:sp>
      <p:sp>
        <p:nvSpPr>
          <p:cNvPr id="8" name="Textfeld 7"/>
          <p:cNvSpPr txBox="1"/>
          <p:nvPr/>
        </p:nvSpPr>
        <p:spPr>
          <a:xfrm>
            <a:off x="1091319" y="4109291"/>
            <a:ext cx="7145518" cy="1661993"/>
          </a:xfrm>
          <a:prstGeom prst="rect">
            <a:avLst/>
          </a:prstGeom>
          <a:noFill/>
        </p:spPr>
        <p:txBody>
          <a:bodyPr wrap="square" rtlCol="0">
            <a:spAutoFit/>
          </a:bodyPr>
          <a:lstStyle/>
          <a:p>
            <a:r>
              <a:rPr lang="de-DE" dirty="0"/>
              <a:t>Clients rufen einzelne Server auf</a:t>
            </a:r>
          </a:p>
          <a:p>
            <a:r>
              <a:rPr lang="de-DE" dirty="0" smtClean="0"/>
              <a:t>Klassisches</a:t>
            </a:r>
            <a:r>
              <a:rPr lang="de-DE" dirty="0"/>
              <a:t>“ Modell Verteilter Systeme: Client-Anwendungen stellen Anfragen an Server und erhalten Antwort </a:t>
            </a:r>
          </a:p>
          <a:p>
            <a:r>
              <a:rPr lang="de-DE" dirty="0"/>
              <a:t>• Server fragen dazu ggf. bei anderen Servern nach. </a:t>
            </a:r>
            <a:endParaRPr lang="de-DE" dirty="0" smtClean="0"/>
          </a:p>
          <a:p>
            <a:endParaRPr lang="de-DE" dirty="0"/>
          </a:p>
        </p:txBody>
      </p:sp>
      <p:sp>
        <p:nvSpPr>
          <p:cNvPr id="12" name="Textfeld 11"/>
          <p:cNvSpPr txBox="1"/>
          <p:nvPr/>
        </p:nvSpPr>
        <p:spPr>
          <a:xfrm>
            <a:off x="6485305" y="3677265"/>
            <a:ext cx="3761295" cy="323165"/>
          </a:xfrm>
          <a:prstGeom prst="rect">
            <a:avLst/>
          </a:prstGeom>
          <a:noFill/>
        </p:spPr>
        <p:txBody>
          <a:bodyPr wrap="square" rtlCol="0">
            <a:spAutoFit/>
          </a:bodyPr>
          <a:lstStyle/>
          <a:p>
            <a:endParaRPr lang="de-DE" dirty="0"/>
          </a:p>
        </p:txBody>
      </p:sp>
      <p:pic>
        <p:nvPicPr>
          <p:cNvPr id="10" name="Grafik 9"/>
          <p:cNvPicPr>
            <a:picLocks noChangeAspect="1"/>
          </p:cNvPicPr>
          <p:nvPr/>
        </p:nvPicPr>
        <p:blipFill>
          <a:blip r:embed="rId3"/>
          <a:stretch>
            <a:fillRect/>
          </a:stretch>
        </p:blipFill>
        <p:spPr>
          <a:xfrm>
            <a:off x="1355329" y="1373686"/>
            <a:ext cx="5469005" cy="2465161"/>
          </a:xfrm>
          <a:prstGeom prst="rect">
            <a:avLst/>
          </a:prstGeom>
        </p:spPr>
      </p:pic>
      <p:sp>
        <p:nvSpPr>
          <p:cNvPr id="11" name="Inhaltsplatzhalter 10"/>
          <p:cNvSpPr>
            <a:spLocks noGrp="1"/>
          </p:cNvSpPr>
          <p:nvPr>
            <p:ph idx="1"/>
          </p:nvPr>
        </p:nvSpPr>
        <p:spPr/>
        <p:txBody>
          <a:bodyPr/>
          <a:lstStyle/>
          <a:p>
            <a:endParaRPr lang="de-DE" dirty="0"/>
          </a:p>
        </p:txBody>
      </p:sp>
    </p:spTree>
    <p:extLst>
      <p:ext uri="{BB962C8B-B14F-4D97-AF65-F5344CB8AC3E}">
        <p14:creationId xmlns:p14="http://schemas.microsoft.com/office/powerpoint/2010/main" val="16115121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TCON_GUIDELINES" val="FALSE"/>
  <p:tag name="THINKCELLUNDODONOTDELETE" val="9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1TK1pNer0iCL9XGuqah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3snWwQLGmEOEJejw86OSR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ZphIxPhBEWWYcJG55Wf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
      <a:dk1>
        <a:srgbClr val="000000"/>
      </a:dk1>
      <a:lt1>
        <a:srgbClr val="FFFFFF"/>
      </a:lt1>
      <a:dk2>
        <a:srgbClr val="E20074"/>
      </a:dk2>
      <a:lt2>
        <a:srgbClr val="A4A4A4"/>
      </a:lt2>
      <a:accent1>
        <a:srgbClr val="EDEDED"/>
      </a:accent1>
      <a:accent2>
        <a:srgbClr val="D0D0D0"/>
      </a:accent2>
      <a:accent3>
        <a:srgbClr val="FFFFFF"/>
      </a:accent3>
      <a:accent4>
        <a:srgbClr val="000000"/>
      </a:accent4>
      <a:accent5>
        <a:srgbClr val="F4F4F4"/>
      </a:accent5>
      <a:accent6>
        <a:srgbClr val="BCBCBC"/>
      </a:accent6>
      <a:hlink>
        <a:srgbClr val="7C7C7C"/>
      </a:hlink>
      <a:folHlink>
        <a:srgbClr val="6C6C6C"/>
      </a:folHlink>
    </a:clrScheme>
    <a:fontScheme name="DT Fonts">
      <a:majorFont>
        <a:latin typeface="Tele-GroteskUlt"/>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DT Farben">
      <a:dk1>
        <a:srgbClr val="646464"/>
      </a:dk1>
      <a:lt1>
        <a:srgbClr val="FFFFFF"/>
      </a:lt1>
      <a:dk2>
        <a:srgbClr val="E20074"/>
      </a:dk2>
      <a:lt2>
        <a:srgbClr val="FFFFFF"/>
      </a:lt2>
      <a:accent1>
        <a:srgbClr val="427BAB"/>
      </a:accent1>
      <a:accent2>
        <a:srgbClr val="FDD167"/>
      </a:accent2>
      <a:accent3>
        <a:srgbClr val="646464"/>
      </a:accent3>
      <a:accent4>
        <a:srgbClr val="64B9E4"/>
      </a:accent4>
      <a:accent5>
        <a:srgbClr val="9D9D9D"/>
      </a:accent5>
      <a:accent6>
        <a:srgbClr val="DADADA"/>
      </a:accent6>
      <a:hlink>
        <a:srgbClr val="646464"/>
      </a:hlink>
      <a:folHlink>
        <a:srgbClr val="9D9D9D"/>
      </a:folHlink>
    </a:clrScheme>
    <a:fontScheme name="DT Fonts">
      <a:majorFont>
        <a:latin typeface="Tele-GroteskUlt"/>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1997</Words>
  <Application>Microsoft Office PowerPoint</Application>
  <PresentationFormat>Bildschirmpräsentation (4:3)</PresentationFormat>
  <Paragraphs>346</Paragraphs>
  <Slides>45</Slides>
  <Notes>4</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45</vt:i4>
      </vt:variant>
    </vt:vector>
  </HeadingPairs>
  <TitlesOfParts>
    <vt:vector size="54" baseType="lpstr">
      <vt:lpstr>Arial</vt:lpstr>
      <vt:lpstr>Franklin Gothic Book</vt:lpstr>
      <vt:lpstr>Franklin Gothic Demi</vt:lpstr>
      <vt:lpstr>Symbol</vt:lpstr>
      <vt:lpstr>Tele-GroteskFet</vt:lpstr>
      <vt:lpstr>Tele-GroteskNor</vt:lpstr>
      <vt:lpstr>Wingdings</vt:lpstr>
      <vt:lpstr>Office Theme</vt:lpstr>
      <vt:lpstr>think-cell Folie</vt:lpstr>
      <vt:lpstr>Distributed Architecture and Protocols  Adil Sahiner</vt:lpstr>
      <vt:lpstr>Agenda Architektur </vt:lpstr>
      <vt:lpstr>Architectural Elements </vt:lpstr>
      <vt:lpstr>Communicating Entities</vt:lpstr>
      <vt:lpstr>Communication Paradigms</vt:lpstr>
      <vt:lpstr>Roles and Responsibilities </vt:lpstr>
      <vt:lpstr>Client – Server Architektur</vt:lpstr>
      <vt:lpstr>Client – Server Architektur</vt:lpstr>
      <vt:lpstr>Client – Server Architektur</vt:lpstr>
      <vt:lpstr>Peer–to–Peer Architektur</vt:lpstr>
      <vt:lpstr>Peer–to–Peer Architektur</vt:lpstr>
      <vt:lpstr>Placement</vt:lpstr>
      <vt:lpstr>A Service Provided By Mutliple Servers</vt:lpstr>
      <vt:lpstr>Process and Caching</vt:lpstr>
      <vt:lpstr>Mobile Code</vt:lpstr>
      <vt:lpstr>Mobile Agent</vt:lpstr>
      <vt:lpstr>Architectural Patterns</vt:lpstr>
      <vt:lpstr>Architectural Patterns</vt:lpstr>
      <vt:lpstr>Layers: stufen (Tiers)</vt:lpstr>
      <vt:lpstr>Layers: Stufen (Tiers2)</vt:lpstr>
      <vt:lpstr>Thin Clients </vt:lpstr>
      <vt:lpstr>Layers: Proxies</vt:lpstr>
      <vt:lpstr>Layers: Broker</vt:lpstr>
      <vt:lpstr>Layers: Reflection</vt:lpstr>
      <vt:lpstr>Middleware</vt:lpstr>
      <vt:lpstr>Middleware</vt:lpstr>
      <vt:lpstr>Agenda Protokoll</vt:lpstr>
      <vt:lpstr>Protokoll</vt:lpstr>
      <vt:lpstr>Protokoll Layering</vt:lpstr>
      <vt:lpstr>Protokoll</vt:lpstr>
      <vt:lpstr>Protokoll</vt:lpstr>
      <vt:lpstr>Routing</vt:lpstr>
      <vt:lpstr>Internetworking</vt:lpstr>
      <vt:lpstr>Adressierung im Internet Protocol</vt:lpstr>
      <vt:lpstr>IP Adressierung</vt:lpstr>
      <vt:lpstr>IP Protokoll</vt:lpstr>
      <vt:lpstr>IP Routing</vt:lpstr>
      <vt:lpstr>IP V6</vt:lpstr>
      <vt:lpstr>Protokolle auf Transportschicht im Internet: TCP und UDP</vt:lpstr>
      <vt:lpstr>User Datagram Protocol</vt:lpstr>
      <vt:lpstr>Transmission Control Protocol</vt:lpstr>
      <vt:lpstr>Quelle</vt:lpstr>
      <vt:lpstr>Vielen Dank</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Gerald Stei</dc:creator>
  <cp:lastModifiedBy>sahiner</cp:lastModifiedBy>
  <cp:revision>768</cp:revision>
  <cp:lastPrinted>2012-09-04T09:22:48Z</cp:lastPrinted>
  <dcterms:created xsi:type="dcterms:W3CDTF">2011-07-07T11:12:14Z</dcterms:created>
  <dcterms:modified xsi:type="dcterms:W3CDTF">2020-07-17T13:33:31Z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4554035</vt:lpwstr>
  </property>
  <property fmtid="{D5CDD505-2E9C-101B-9397-08002B2CF9AE}" pid="3" name="NXPowerLiteSettings">
    <vt:lpwstr>B98007B004F000</vt:lpwstr>
  </property>
  <property fmtid="{D5CDD505-2E9C-101B-9397-08002B2CF9AE}" pid="4" name="NXPowerLiteVersion">
    <vt:lpwstr>D5.0.6</vt:lpwstr>
  </property>
  <property fmtid="{D5CDD505-2E9C-101B-9397-08002B2CF9AE}" pid="5" name="NXTAG2">
    <vt:lpwstr>000800f2470000000000010250600207b98007b004f000</vt:lpwstr>
  </property>
</Properties>
</file>