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5" r:id="rId8"/>
    <p:sldId id="261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50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DC6617-AE92-721D-B106-0C10EAF68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D3CB8E-7BE3-E51D-1792-EB0E43690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690FCA-2CD5-B27C-5A83-2BC3A50C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EB69-EF74-4607-BA76-DAD1C7D7D942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5684F4-A582-1F20-3E80-3FB1F2A4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2ED341-A18B-B00A-679A-CE01E5721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11BD-1C48-4FB4-B772-3A31BC14C1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363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4C7F0-4D56-2C22-745A-A2C71457F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F654A6-F709-E5F4-064D-90F0100ED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35A0CF-9E5C-DEAF-6B0E-24FA1D9F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EB69-EF74-4607-BA76-DAD1C7D7D942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757ABB-0AF9-A770-C5C3-22CBEFEBA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9FE5BF-F155-502C-9BF5-5B18B96F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11BD-1C48-4FB4-B772-3A31BC14C1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219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4C582B2-F63F-26D7-6265-BFC64BB22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8751EF-BAFD-E26F-8E55-631DC5C13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F38C84-54A5-53DC-BD49-CE5B1DEE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EB69-EF74-4607-BA76-DAD1C7D7D942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5EE05D-81EE-D403-74C9-5AB518870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D317B5-ED85-F5FE-CD5F-5265E81F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11BD-1C48-4FB4-B772-3A31BC14C1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516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B2C00D-33F5-0FCC-CD38-9732AE883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807305-1DC5-9975-8D81-47C574B1E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79F097-C71D-C79A-E2DE-E90BEFF3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EB69-EF74-4607-BA76-DAD1C7D7D942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016849-04E5-D879-DC2A-D759C0199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57EF51-D3D7-73A2-35AC-0017B68B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11BD-1C48-4FB4-B772-3A31BC14C1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242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1F57D-AA17-6ED7-C314-C6D0A903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FCE4A8-FD6E-0755-CB1B-F8F4FF87E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13C046-7949-705A-8785-C4615799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EB69-EF74-4607-BA76-DAD1C7D7D942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9D8EC4-74B2-A8BE-85F4-1648A365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88856F-8E30-05FD-69A4-6A11266F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11BD-1C48-4FB4-B772-3A31BC14C1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35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BF132-3112-C58E-C463-09A77287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45D2CB-046D-EAA8-4C2D-26F1A63A5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6960F1-0EE2-99FF-E2A2-B361BE6EC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B0D2EC-76A0-3CCF-E008-1B193FC9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EB69-EF74-4607-BA76-DAD1C7D7D942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AA7D2B-5AA5-3358-BAA2-05F36486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076EAA-E05F-EF3F-CE98-36BA0D96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11BD-1C48-4FB4-B772-3A31BC14C1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332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4D422-49D0-FD03-5106-6434C5AA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AD7C65-AA84-E423-73CC-E2A2439D7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7F8E1C-4CDE-BE4F-FA8D-332B9444F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6BAE09-F7B4-6ED7-A0AA-1257B511B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AA7AD6-C457-BFC0-CC70-E6A8AF93A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6F860C-D55F-73E9-AF82-6C67A860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EB69-EF74-4607-BA76-DAD1C7D7D942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4D593A4-581C-05DF-0A34-5CA2C336F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544EF2-F3FA-FBAE-3CF5-20BBF1384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11BD-1C48-4FB4-B772-3A31BC14C1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780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435AA-518D-88A9-463E-239922852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E9DD30C-1890-4718-6EB4-A217CDBE9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EB69-EF74-4607-BA76-DAD1C7D7D942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7A1A65-1ADC-2AB2-8C8B-4C867638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2CD1F0-D6D0-C629-BDD8-A0D1A317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11BD-1C48-4FB4-B772-3A31BC14C1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120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BB93CE8-1B0D-441B-D396-64DE3127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EB69-EF74-4607-BA76-DAD1C7D7D942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B7EC69-8951-AF61-D4B7-634A8386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E93F82-3307-8F95-6ED3-82F4C46C6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11BD-1C48-4FB4-B772-3A31BC14C1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72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9E7EE3-8581-039A-D7EC-7126DC64E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045794-CD51-C5BB-F1E1-899E90CCB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BA60FC-74FB-2526-6A83-FDC699186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6434B3-4640-CE3A-5F8F-3ABD021A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EB69-EF74-4607-BA76-DAD1C7D7D942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8FDAA7-44B2-D385-1886-C5F41902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06DB7B-D6DD-4C92-85FB-91B95BB4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11BD-1C48-4FB4-B772-3A31BC14C1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747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86A286-61D4-95BE-E0D5-74292A54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E1A81BE-BD63-AAF2-84A5-A2F294775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C4DD10-CD21-F46C-CFE1-3043E82F9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3F07A6-9443-9F0D-EFE7-0011E91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EB69-EF74-4607-BA76-DAD1C7D7D942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75C0DC-EEE0-7868-1685-C6C9D584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F23BD2-41C5-CCAD-8B2A-B79CA825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11BD-1C48-4FB4-B772-3A31BC14C1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255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3F38F73-86DC-C189-3C98-9D7A6298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9E7BE6-73B2-79BB-5486-BE070197E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0E969D-8683-B2C6-D6C5-C139187D7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6FEB69-EF74-4607-BA76-DAD1C7D7D942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C549B6-28B7-B2CF-7744-4756C932D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A4CBB2-B0D0-2B7E-26DA-B914A7C0C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CC11BD-1C48-4FB4-B772-3A31BC14C1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021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, Text, Multimedia-Software, Software enthält.&#10;&#10;Automatisch generierte Beschreibung">
            <a:extLst>
              <a:ext uri="{FF2B5EF4-FFF2-40B4-BE49-F238E27FC236}">
                <a16:creationId xmlns:a16="http://schemas.microsoft.com/office/drawing/2014/main" id="{FB342330-4755-D563-7147-1481792CBC3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B110E93-94C9-01F7-A1E6-88E2BDDF7E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>
                <a:solidFill>
                  <a:schemeClr val="bg1"/>
                </a:solidFill>
              </a:rPr>
              <a:t>CSS-</a:t>
            </a:r>
            <a:r>
              <a:rPr lang="de-CH" dirty="0" err="1">
                <a:solidFill>
                  <a:schemeClr val="bg1"/>
                </a:solidFill>
              </a:rPr>
              <a:t>Grid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1BFF59-D13A-76BE-34E0-24E432166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>
                <a:solidFill>
                  <a:schemeClr val="bg1"/>
                </a:solidFill>
              </a:rPr>
              <a:t>Repetition</a:t>
            </a:r>
          </a:p>
        </p:txBody>
      </p:sp>
    </p:spTree>
    <p:extLst>
      <p:ext uri="{BB962C8B-B14F-4D97-AF65-F5344CB8AC3E}">
        <p14:creationId xmlns:p14="http://schemas.microsoft.com/office/powerpoint/2010/main" val="32639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, Text, Multimedia-Software, Software enthält.&#10;&#10;Automatisch generierte Beschreibung">
            <a:extLst>
              <a:ext uri="{FF2B5EF4-FFF2-40B4-BE49-F238E27FC236}">
                <a16:creationId xmlns:a16="http://schemas.microsoft.com/office/drawing/2014/main" id="{1599AA1E-A35D-8C70-D012-9409066DA7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EF57291-EA33-04CB-9A8B-5190681FE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chemeClr val="bg1"/>
                </a:solidFill>
              </a:rPr>
              <a:t>Grid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A998097-DD87-1E1D-429C-3148F57CF9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6701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dirty="0" err="1">
                <a:solidFill>
                  <a:schemeClr val="bg1"/>
                </a:solidFill>
              </a:rPr>
              <a:t>Grid</a:t>
            </a:r>
            <a:endParaRPr lang="de-CH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CH" dirty="0">
                <a:solidFill>
                  <a:schemeClr val="bg1"/>
                </a:solidFill>
              </a:rPr>
              <a:t>Zweidimensionales System </a:t>
            </a:r>
          </a:p>
        </p:txBody>
      </p:sp>
    </p:spTree>
    <p:extLst>
      <p:ext uri="{BB962C8B-B14F-4D97-AF65-F5344CB8AC3E}">
        <p14:creationId xmlns:p14="http://schemas.microsoft.com/office/powerpoint/2010/main" val="313314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, Text, Multimedia-Software, Software enthält.&#10;&#10;Automatisch generierte Beschreibung">
            <a:extLst>
              <a:ext uri="{FF2B5EF4-FFF2-40B4-BE49-F238E27FC236}">
                <a16:creationId xmlns:a16="http://schemas.microsoft.com/office/drawing/2014/main" id="{1599AA1E-A35D-8C70-D012-9409066DA77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EF57291-EA33-04CB-9A8B-5190681FE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chemeClr val="bg1"/>
                </a:solidFill>
              </a:rPr>
              <a:t>Grid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A998097-DD87-1E1D-429C-3148F57CF9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6701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dirty="0" err="1">
                <a:solidFill>
                  <a:schemeClr val="bg1"/>
                </a:solidFill>
              </a:rPr>
              <a:t>Grid</a:t>
            </a:r>
            <a:endParaRPr lang="de-CH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CH" dirty="0">
                <a:solidFill>
                  <a:schemeClr val="bg1"/>
                </a:solidFill>
              </a:rPr>
              <a:t>Zweidimensionales System </a:t>
            </a:r>
          </a:p>
        </p:txBody>
      </p:sp>
      <p:pic>
        <p:nvPicPr>
          <p:cNvPr id="6" name="Grafik 5" descr="Ein Bild, das Rechteck, Quadrat, Farbigkeit, Fenster enthält.&#10;&#10;Automatisch generierte Beschreibung">
            <a:extLst>
              <a:ext uri="{FF2B5EF4-FFF2-40B4-BE49-F238E27FC236}">
                <a16:creationId xmlns:a16="http://schemas.microsoft.com/office/drawing/2014/main" id="{1332A003-45BF-2EA6-A714-05263191F7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139" y="1027906"/>
            <a:ext cx="6182374" cy="8745068"/>
          </a:xfrm>
          <a:prstGeom prst="rect">
            <a:avLst/>
          </a:prstGeom>
        </p:spPr>
      </p:pic>
      <p:pic>
        <p:nvPicPr>
          <p:cNvPr id="8" name="Grafik 7" descr="Pfeil nach rechts mit einfarbiger Füllung">
            <a:extLst>
              <a:ext uri="{FF2B5EF4-FFF2-40B4-BE49-F238E27FC236}">
                <a16:creationId xmlns:a16="http://schemas.microsoft.com/office/drawing/2014/main" id="{CC374547-ACF0-55B2-7CCA-39D408EBC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56396" y="570706"/>
            <a:ext cx="914400" cy="914400"/>
          </a:xfrm>
          <a:prstGeom prst="rect">
            <a:avLst/>
          </a:prstGeom>
        </p:spPr>
      </p:pic>
      <p:pic>
        <p:nvPicPr>
          <p:cNvPr id="10" name="Grafik 9" descr="Pfeil nach rechts mit einfarbiger Füllung">
            <a:extLst>
              <a:ext uri="{FF2B5EF4-FFF2-40B4-BE49-F238E27FC236}">
                <a16:creationId xmlns:a16="http://schemas.microsoft.com/office/drawing/2014/main" id="{781A66D3-BF77-0C2C-3D7F-5BB71F8FF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34715" y="570706"/>
            <a:ext cx="914400" cy="914400"/>
          </a:xfrm>
          <a:prstGeom prst="rect">
            <a:avLst/>
          </a:prstGeom>
        </p:spPr>
      </p:pic>
      <p:pic>
        <p:nvPicPr>
          <p:cNvPr id="11" name="Grafik 10" descr="Pfeil nach rechts mit einfarbiger Füllung">
            <a:extLst>
              <a:ext uri="{FF2B5EF4-FFF2-40B4-BE49-F238E27FC236}">
                <a16:creationId xmlns:a16="http://schemas.microsoft.com/office/drawing/2014/main" id="{B703ABFF-F0A0-D6D8-3D26-CE3B1E3E16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78077" y="573722"/>
            <a:ext cx="914400" cy="914400"/>
          </a:xfrm>
          <a:prstGeom prst="rect">
            <a:avLst/>
          </a:prstGeom>
        </p:spPr>
      </p:pic>
      <p:pic>
        <p:nvPicPr>
          <p:cNvPr id="16" name="Grafik 15" descr="Pfeil nach rechts mit einfarbiger Füllung">
            <a:extLst>
              <a:ext uri="{FF2B5EF4-FFF2-40B4-BE49-F238E27FC236}">
                <a16:creationId xmlns:a16="http://schemas.microsoft.com/office/drawing/2014/main" id="{84B9F067-6AFB-A6D4-0DC9-E64E2F47F2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0896600" y="1368425"/>
            <a:ext cx="914400" cy="914400"/>
          </a:xfrm>
          <a:prstGeom prst="rect">
            <a:avLst/>
          </a:prstGeom>
        </p:spPr>
      </p:pic>
      <p:pic>
        <p:nvPicPr>
          <p:cNvPr id="17" name="Grafik 16" descr="Pfeil nach rechts mit einfarbiger Füllung">
            <a:extLst>
              <a:ext uri="{FF2B5EF4-FFF2-40B4-BE49-F238E27FC236}">
                <a16:creationId xmlns:a16="http://schemas.microsoft.com/office/drawing/2014/main" id="{852B8502-3301-6A85-DCAE-73BBD60067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0896600" y="2368711"/>
            <a:ext cx="914400" cy="914400"/>
          </a:xfrm>
          <a:prstGeom prst="rect">
            <a:avLst/>
          </a:prstGeom>
        </p:spPr>
      </p:pic>
      <p:pic>
        <p:nvPicPr>
          <p:cNvPr id="18" name="Grafik 17" descr="Pfeil nach rechts mit einfarbiger Füllung">
            <a:extLst>
              <a:ext uri="{FF2B5EF4-FFF2-40B4-BE49-F238E27FC236}">
                <a16:creationId xmlns:a16="http://schemas.microsoft.com/office/drawing/2014/main" id="{7FB06FB1-9964-60E7-9192-C0586D72F7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0896600" y="33599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19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, Text, Multimedia-Software, Software enthält.&#10;&#10;Automatisch generierte Beschreibung">
            <a:extLst>
              <a:ext uri="{FF2B5EF4-FFF2-40B4-BE49-F238E27FC236}">
                <a16:creationId xmlns:a16="http://schemas.microsoft.com/office/drawing/2014/main" id="{6CA9AD39-D466-05F1-07FA-757B06CA830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29EC023-464B-7B0A-1BB9-800D7537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chemeClr val="bg1"/>
                </a:solidFill>
              </a:rPr>
              <a:t>Unterschied </a:t>
            </a:r>
            <a:r>
              <a:rPr lang="de-CH" dirty="0" err="1">
                <a:solidFill>
                  <a:schemeClr val="bg1"/>
                </a:solidFill>
              </a:rPr>
              <a:t>Grid</a:t>
            </a:r>
            <a:r>
              <a:rPr lang="de-CH" dirty="0">
                <a:solidFill>
                  <a:schemeClr val="bg1"/>
                </a:solidFill>
              </a:rPr>
              <a:t>/</a:t>
            </a:r>
            <a:r>
              <a:rPr lang="de-CH" dirty="0" err="1">
                <a:solidFill>
                  <a:schemeClr val="bg1"/>
                </a:solidFill>
              </a:rPr>
              <a:t>Flexbox</a:t>
            </a:r>
            <a:r>
              <a:rPr lang="de-CH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229FB9-D603-1D44-ACA9-66290CA9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0181" cy="4351338"/>
          </a:xfrm>
        </p:spPr>
        <p:txBody>
          <a:bodyPr/>
          <a:lstStyle/>
          <a:p>
            <a:pPr marL="0" indent="0">
              <a:buNone/>
            </a:pPr>
            <a:r>
              <a:rPr lang="de-CH" dirty="0" err="1">
                <a:solidFill>
                  <a:schemeClr val="bg1"/>
                </a:solidFill>
              </a:rPr>
              <a:t>Grid</a:t>
            </a:r>
            <a:endParaRPr lang="de-CH" dirty="0">
              <a:solidFill>
                <a:schemeClr val="bg1"/>
              </a:solidFill>
            </a:endParaRPr>
          </a:p>
          <a:p>
            <a:r>
              <a:rPr lang="de-CH" dirty="0">
                <a:solidFill>
                  <a:schemeClr val="bg1"/>
                </a:solidFill>
              </a:rPr>
              <a:t>Zweidimensionales System </a:t>
            </a:r>
          </a:p>
          <a:p>
            <a:r>
              <a:rPr lang="de-CH" dirty="0">
                <a:solidFill>
                  <a:schemeClr val="bg1"/>
                </a:solidFill>
              </a:rPr>
              <a:t>Layout </a:t>
            </a:r>
            <a:r>
              <a:rPr lang="de-CH" dirty="0" err="1">
                <a:solidFill>
                  <a:schemeClr val="bg1"/>
                </a:solidFill>
              </a:rPr>
              <a:t>first</a:t>
            </a:r>
            <a:endParaRPr lang="de-CH" dirty="0">
              <a:solidFill>
                <a:schemeClr val="bg1"/>
              </a:solidFill>
            </a:endParaRPr>
          </a:p>
          <a:p>
            <a:r>
              <a:rPr lang="de-CH" dirty="0">
                <a:solidFill>
                  <a:schemeClr val="bg1"/>
                </a:solidFill>
              </a:rPr>
              <a:t>Containers können sich gegenseitig überlappen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BD19363-AFCF-2FCE-A1ED-7EF16FC42AD5}"/>
              </a:ext>
            </a:extLst>
          </p:cNvPr>
          <p:cNvSpPr txBox="1">
            <a:spLocks/>
          </p:cNvSpPr>
          <p:nvPr/>
        </p:nvSpPr>
        <p:spPr>
          <a:xfrm>
            <a:off x="6683621" y="1825625"/>
            <a:ext cx="46701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dirty="0" err="1">
                <a:solidFill>
                  <a:schemeClr val="bg1"/>
                </a:solidFill>
              </a:rPr>
              <a:t>Flexbox</a:t>
            </a:r>
            <a:endParaRPr lang="de-CH" dirty="0">
              <a:solidFill>
                <a:schemeClr val="bg1"/>
              </a:solidFill>
            </a:endParaRPr>
          </a:p>
          <a:p>
            <a:r>
              <a:rPr lang="de-CH" dirty="0">
                <a:solidFill>
                  <a:schemeClr val="bg1"/>
                </a:solidFill>
              </a:rPr>
              <a:t>Eindimensionales System </a:t>
            </a:r>
          </a:p>
          <a:p>
            <a:r>
              <a:rPr lang="de-CH" dirty="0">
                <a:solidFill>
                  <a:schemeClr val="bg1"/>
                </a:solidFill>
              </a:rPr>
              <a:t>Content </a:t>
            </a:r>
            <a:r>
              <a:rPr lang="de-CH" dirty="0" err="1">
                <a:solidFill>
                  <a:schemeClr val="bg1"/>
                </a:solidFill>
              </a:rPr>
              <a:t>first</a:t>
            </a:r>
            <a:endParaRPr lang="de-CH" dirty="0">
              <a:solidFill>
                <a:schemeClr val="bg1"/>
              </a:solidFill>
            </a:endParaRPr>
          </a:p>
          <a:p>
            <a:r>
              <a:rPr lang="de-CH" dirty="0">
                <a:solidFill>
                  <a:schemeClr val="bg1"/>
                </a:solidFill>
              </a:rPr>
              <a:t>Containers können sich NICHT gegenseitig überlappen</a:t>
            </a:r>
          </a:p>
        </p:txBody>
      </p:sp>
    </p:spTree>
    <p:extLst>
      <p:ext uri="{BB962C8B-B14F-4D97-AF65-F5344CB8AC3E}">
        <p14:creationId xmlns:p14="http://schemas.microsoft.com/office/powerpoint/2010/main" val="420545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, Text, Multimedia-Software, Software enthält.&#10;&#10;Automatisch generierte Beschreibung">
            <a:extLst>
              <a:ext uri="{FF2B5EF4-FFF2-40B4-BE49-F238E27FC236}">
                <a16:creationId xmlns:a16="http://schemas.microsoft.com/office/drawing/2014/main" id="{1599AA1E-A35D-8C70-D012-9409066DA77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EF57291-EA33-04CB-9A8B-5190681FE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chemeClr val="bg1"/>
                </a:solidFill>
              </a:rPr>
              <a:t>Erstellung </a:t>
            </a:r>
            <a:r>
              <a:rPr lang="de-CH" dirty="0" err="1">
                <a:solidFill>
                  <a:schemeClr val="bg1"/>
                </a:solidFill>
              </a:rPr>
              <a:t>Grid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A998097-DD87-1E1D-429C-3148F57CF9AE}"/>
              </a:ext>
            </a:extLst>
          </p:cNvPr>
          <p:cNvSpPr txBox="1">
            <a:spLocks/>
          </p:cNvSpPr>
          <p:nvPr/>
        </p:nvSpPr>
        <p:spPr>
          <a:xfrm>
            <a:off x="5033596" y="5534758"/>
            <a:ext cx="474785" cy="642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8" name="Grafik 7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66F5CA97-82B2-4D6B-E2CA-FC774A961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840" y="2802310"/>
            <a:ext cx="4895182" cy="2156552"/>
          </a:xfrm>
          <a:prstGeom prst="rect">
            <a:avLst/>
          </a:prstGeom>
        </p:spPr>
      </p:pic>
      <p:pic>
        <p:nvPicPr>
          <p:cNvPr id="6" name="Grafik 5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89A9CD8A-CEDD-AE5C-5540-6312B6F7AD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6" y="2802310"/>
            <a:ext cx="4791893" cy="215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589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, Text, Multimedia-Software, Software enthält.&#10;&#10;Automatisch generierte Beschreibung">
            <a:extLst>
              <a:ext uri="{FF2B5EF4-FFF2-40B4-BE49-F238E27FC236}">
                <a16:creationId xmlns:a16="http://schemas.microsoft.com/office/drawing/2014/main" id="{1599AA1E-A35D-8C70-D012-9409066DA77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EF57291-EA33-04CB-9A8B-5190681FE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Erstellung </a:t>
            </a:r>
            <a:r>
              <a:rPr lang="de-CH" dirty="0" err="1">
                <a:solidFill>
                  <a:schemeClr val="bg1"/>
                </a:solidFill>
              </a:rPr>
              <a:t>Grid</a:t>
            </a:r>
            <a:r>
              <a:rPr lang="de-CH" dirty="0">
                <a:solidFill>
                  <a:schemeClr val="bg1"/>
                </a:solidFill>
              </a:rPr>
              <a:t> mit </a:t>
            </a:r>
            <a:r>
              <a:rPr lang="de-CH" dirty="0" err="1">
                <a:solidFill>
                  <a:schemeClr val="bg1"/>
                </a:solidFill>
              </a:rPr>
              <a:t>grid</a:t>
            </a:r>
            <a:r>
              <a:rPr lang="de-CH" dirty="0">
                <a:solidFill>
                  <a:schemeClr val="bg1"/>
                </a:solidFill>
              </a:rPr>
              <a:t>-template-</a:t>
            </a:r>
            <a:r>
              <a:rPr lang="de-CH" dirty="0" err="1">
                <a:solidFill>
                  <a:schemeClr val="bg1"/>
                </a:solidFill>
              </a:rPr>
              <a:t>columns</a:t>
            </a:r>
            <a:r>
              <a:rPr lang="de-CH" dirty="0">
                <a:solidFill>
                  <a:schemeClr val="bg1"/>
                </a:solidFill>
              </a:rPr>
              <a:t>/</a:t>
            </a:r>
            <a:r>
              <a:rPr lang="de-CH" dirty="0" err="1">
                <a:solidFill>
                  <a:schemeClr val="bg1"/>
                </a:solidFill>
              </a:rPr>
              <a:t>rows</a:t>
            </a:r>
            <a:r>
              <a:rPr lang="de-CH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A998097-DD87-1E1D-429C-3148F57CF9AE}"/>
              </a:ext>
            </a:extLst>
          </p:cNvPr>
          <p:cNvSpPr txBox="1">
            <a:spLocks/>
          </p:cNvSpPr>
          <p:nvPr/>
        </p:nvSpPr>
        <p:spPr>
          <a:xfrm>
            <a:off x="5033596" y="5534758"/>
            <a:ext cx="474785" cy="642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8" name="Grafik 7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66F5CA97-82B2-4D6B-E2CA-FC774A961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680" y="1756025"/>
            <a:ext cx="9840012" cy="433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4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, Text, Multimedia-Software, Software enthält.&#10;&#10;Automatisch generierte Beschreibung">
            <a:extLst>
              <a:ext uri="{FF2B5EF4-FFF2-40B4-BE49-F238E27FC236}">
                <a16:creationId xmlns:a16="http://schemas.microsoft.com/office/drawing/2014/main" id="{6CA9AD39-D466-05F1-07FA-757B06CA830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29EC023-464B-7B0A-1BB9-800D7537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chemeClr val="bg1"/>
                </a:solidFill>
              </a:rPr>
              <a:t>Erstellung </a:t>
            </a:r>
            <a:r>
              <a:rPr lang="de-CH" dirty="0" err="1">
                <a:solidFill>
                  <a:schemeClr val="bg1"/>
                </a:solidFill>
              </a:rPr>
              <a:t>Grid</a:t>
            </a:r>
            <a:r>
              <a:rPr lang="de-CH" dirty="0">
                <a:solidFill>
                  <a:schemeClr val="bg1"/>
                </a:solidFill>
              </a:rPr>
              <a:t> mit </a:t>
            </a:r>
            <a:r>
              <a:rPr lang="de-CH" dirty="0" err="1">
                <a:solidFill>
                  <a:schemeClr val="bg1"/>
                </a:solidFill>
              </a:rPr>
              <a:t>grid</a:t>
            </a:r>
            <a:r>
              <a:rPr lang="de-CH" dirty="0">
                <a:solidFill>
                  <a:schemeClr val="bg1"/>
                </a:solidFill>
              </a:rPr>
              <a:t>-template-</a:t>
            </a:r>
            <a:r>
              <a:rPr lang="de-CH" dirty="0" err="1">
                <a:solidFill>
                  <a:schemeClr val="bg1"/>
                </a:solidFill>
              </a:rPr>
              <a:t>columns</a:t>
            </a:r>
            <a:r>
              <a:rPr lang="de-CH" dirty="0">
                <a:solidFill>
                  <a:schemeClr val="bg1"/>
                </a:solidFill>
              </a:rPr>
              <a:t>/</a:t>
            </a:r>
            <a:r>
              <a:rPr lang="de-CH" dirty="0" err="1">
                <a:solidFill>
                  <a:schemeClr val="bg1"/>
                </a:solidFill>
              </a:rPr>
              <a:t>rows</a:t>
            </a:r>
            <a:r>
              <a:rPr lang="de-CH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229FB9-D603-1D44-ACA9-66290CA9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0181" cy="4351338"/>
          </a:xfrm>
        </p:spPr>
        <p:txBody>
          <a:bodyPr/>
          <a:lstStyle/>
          <a:p>
            <a:pPr marL="0" indent="0">
              <a:buNone/>
            </a:pPr>
            <a:r>
              <a:rPr lang="de-CH" dirty="0">
                <a:solidFill>
                  <a:schemeClr val="bg1"/>
                </a:solidFill>
              </a:rPr>
              <a:t>Geeignet für:</a:t>
            </a:r>
          </a:p>
          <a:p>
            <a:r>
              <a:rPr lang="de-CH" dirty="0">
                <a:solidFill>
                  <a:schemeClr val="bg1"/>
                </a:solidFill>
              </a:rPr>
              <a:t>Künstlerische Websites</a:t>
            </a:r>
          </a:p>
          <a:p>
            <a:r>
              <a:rPr lang="de-CH" dirty="0">
                <a:solidFill>
                  <a:schemeClr val="bg1"/>
                </a:solidFill>
              </a:rPr>
              <a:t>Design fokussiert </a:t>
            </a:r>
          </a:p>
          <a:p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4" name="Grafik 3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B481414E-1901-6237-988D-494E280B92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427" y="2274946"/>
            <a:ext cx="5438013" cy="239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60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, Text, Multimedia-Software, Software enthält.&#10;&#10;Automatisch generierte Beschreibung">
            <a:extLst>
              <a:ext uri="{FF2B5EF4-FFF2-40B4-BE49-F238E27FC236}">
                <a16:creationId xmlns:a16="http://schemas.microsoft.com/office/drawing/2014/main" id="{1599AA1E-A35D-8C70-D012-9409066DA77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EF57291-EA33-04CB-9A8B-5190681FE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chemeClr val="bg1"/>
                </a:solidFill>
              </a:rPr>
              <a:t>Erstellung </a:t>
            </a:r>
            <a:r>
              <a:rPr lang="de-CH" dirty="0" err="1">
                <a:solidFill>
                  <a:schemeClr val="bg1"/>
                </a:solidFill>
              </a:rPr>
              <a:t>Grid</a:t>
            </a:r>
            <a:r>
              <a:rPr lang="de-CH" dirty="0">
                <a:solidFill>
                  <a:schemeClr val="bg1"/>
                </a:solidFill>
              </a:rPr>
              <a:t> mit </a:t>
            </a:r>
            <a:r>
              <a:rPr lang="de-CH" dirty="0" err="1">
                <a:solidFill>
                  <a:schemeClr val="bg1"/>
                </a:solidFill>
              </a:rPr>
              <a:t>grid</a:t>
            </a:r>
            <a:r>
              <a:rPr lang="de-CH" dirty="0">
                <a:solidFill>
                  <a:schemeClr val="bg1"/>
                </a:solidFill>
              </a:rPr>
              <a:t>-template-areas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A998097-DD87-1E1D-429C-3148F57CF9AE}"/>
              </a:ext>
            </a:extLst>
          </p:cNvPr>
          <p:cNvSpPr txBox="1">
            <a:spLocks/>
          </p:cNvSpPr>
          <p:nvPr/>
        </p:nvSpPr>
        <p:spPr>
          <a:xfrm>
            <a:off x="5033596" y="5534758"/>
            <a:ext cx="474785" cy="642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6" name="Grafik 5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89A9CD8A-CEDD-AE5C-5540-6312B6F7AD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798" y="1756025"/>
            <a:ext cx="9444404" cy="425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992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, Text, Multimedia-Software, Software enthält.&#10;&#10;Automatisch generierte Beschreibung">
            <a:extLst>
              <a:ext uri="{FF2B5EF4-FFF2-40B4-BE49-F238E27FC236}">
                <a16:creationId xmlns:a16="http://schemas.microsoft.com/office/drawing/2014/main" id="{6CA9AD39-D466-05F1-07FA-757B06CA830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29EC023-464B-7B0A-1BB9-800D7537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chemeClr val="bg1"/>
                </a:solidFill>
              </a:rPr>
              <a:t>Erstellung </a:t>
            </a:r>
            <a:r>
              <a:rPr lang="de-CH" dirty="0" err="1">
                <a:solidFill>
                  <a:schemeClr val="bg1"/>
                </a:solidFill>
              </a:rPr>
              <a:t>Grid</a:t>
            </a:r>
            <a:r>
              <a:rPr lang="de-CH" dirty="0">
                <a:solidFill>
                  <a:schemeClr val="bg1"/>
                </a:solidFill>
              </a:rPr>
              <a:t> mit </a:t>
            </a:r>
            <a:r>
              <a:rPr lang="de-CH" dirty="0" err="1">
                <a:solidFill>
                  <a:schemeClr val="bg1"/>
                </a:solidFill>
              </a:rPr>
              <a:t>grid</a:t>
            </a:r>
            <a:r>
              <a:rPr lang="de-CH" dirty="0">
                <a:solidFill>
                  <a:schemeClr val="bg1"/>
                </a:solidFill>
              </a:rPr>
              <a:t>-template-areas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229FB9-D603-1D44-ACA9-66290CA9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0181" cy="4351338"/>
          </a:xfrm>
        </p:spPr>
        <p:txBody>
          <a:bodyPr/>
          <a:lstStyle/>
          <a:p>
            <a:pPr marL="0" indent="0">
              <a:buNone/>
            </a:pPr>
            <a:r>
              <a:rPr lang="de-CH" dirty="0">
                <a:solidFill>
                  <a:schemeClr val="bg1"/>
                </a:solidFill>
              </a:rPr>
              <a:t>Geeignet für:</a:t>
            </a:r>
          </a:p>
          <a:p>
            <a:r>
              <a:rPr lang="de-CH" dirty="0">
                <a:solidFill>
                  <a:schemeClr val="bg1"/>
                </a:solidFill>
              </a:rPr>
              <a:t>Websites</a:t>
            </a:r>
          </a:p>
          <a:p>
            <a:r>
              <a:rPr lang="de-CH" dirty="0">
                <a:solidFill>
                  <a:schemeClr val="bg1"/>
                </a:solidFill>
              </a:rPr>
              <a:t>Text fokussiert </a:t>
            </a:r>
          </a:p>
          <a:p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7" name="Grafik 6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11433FD5-36F5-B7CE-51FE-45B3010050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427" y="2235974"/>
            <a:ext cx="5438013" cy="24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49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Breitbild</PresentationFormat>
  <Paragraphs>28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</vt:lpstr>
      <vt:lpstr>CSS-Grid</vt:lpstr>
      <vt:lpstr>Grid</vt:lpstr>
      <vt:lpstr>Grid</vt:lpstr>
      <vt:lpstr>Unterschied Grid/Flexbox </vt:lpstr>
      <vt:lpstr>Erstellung Grid</vt:lpstr>
      <vt:lpstr>Erstellung Grid mit grid-template-columns/rows </vt:lpstr>
      <vt:lpstr>Erstellung Grid mit grid-template-columns/rows </vt:lpstr>
      <vt:lpstr>Erstellung Grid mit grid-template-areas</vt:lpstr>
      <vt:lpstr>Erstellung Grid mit grid-template-areas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CSS3-Grids</dc:title>
  <dc:creator>BBZB; Beeler Jennifer</dc:creator>
  <cp:lastModifiedBy>BBZB; Beeler Jennifer</cp:lastModifiedBy>
  <cp:revision>9</cp:revision>
  <dcterms:created xsi:type="dcterms:W3CDTF">2024-03-08T06:51:48Z</dcterms:created>
  <dcterms:modified xsi:type="dcterms:W3CDTF">2024-03-12T08:01:47Z</dcterms:modified>
</cp:coreProperties>
</file>