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20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74" r:id="rId12"/>
    <p:sldId id="267" r:id="rId13"/>
    <p:sldId id="268" r:id="rId14"/>
    <p:sldId id="269" r:id="rId15"/>
    <p:sldId id="276" r:id="rId16"/>
    <p:sldId id="271" r:id="rId17"/>
    <p:sldId id="275" r:id="rId18"/>
    <p:sldId id="272" r:id="rId19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000000"/>
          </p15:clr>
        </p15:guide>
        <p15:guide id="2" pos="2835" userDrawn="1">
          <p15:clr>
            <a:srgbClr val="000000"/>
          </p15:clr>
        </p15:guide>
        <p15:guide id="3" pos="4740" userDrawn="1">
          <p15:clr>
            <a:srgbClr val="A4A3A4"/>
          </p15:clr>
        </p15:guide>
        <p15:guide id="5" orient="horz" pos="3208" userDrawn="1">
          <p15:clr>
            <a:srgbClr val="A4A3A4"/>
          </p15:clr>
        </p15:guide>
        <p15:guide id="6" pos="476" userDrawn="1">
          <p15:clr>
            <a:srgbClr val="A4A3A4"/>
          </p15:clr>
        </p15:guide>
        <p15:guide id="7" orient="horz" pos="2028" userDrawn="1">
          <p15:clr>
            <a:srgbClr val="A4A3A4"/>
          </p15:clr>
        </p15:guide>
        <p15:guide id="8" orient="horz" pos="3003" userDrawn="1">
          <p15:clr>
            <a:srgbClr val="A4A3A4"/>
          </p15:clr>
        </p15:guide>
        <p15:guide id="9" pos="5307" userDrawn="1">
          <p15:clr>
            <a:srgbClr val="A4A3A4"/>
          </p15:clr>
        </p15:guide>
        <p15:guide id="10" orient="horz" pos="1189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4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  <a:srgbClr val="000000"/>
    <a:srgbClr val="27282C"/>
    <a:srgbClr val="040A24"/>
    <a:srgbClr val="FFFFFF"/>
    <a:srgbClr val="EEEEEE"/>
    <a:srgbClr val="7F7F7F"/>
    <a:srgbClr val="666666"/>
    <a:srgbClr val="F6B0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C65FAB-EB9B-C6C5-8279-E5D20A2A22A0}" v="61" dt="2023-05-03T12:16:17.845"/>
    <p1510:client id="{62750FE0-6DFB-AA2B-8D9E-CA781DC8BD27}" v="39" dt="2022-07-04T02:21:08.658"/>
    <p1510:client id="{8CF4AAFD-BEED-438D-AF7D-083E92FEBF98}" v="100" dt="2023-04-28T00:41:47.826"/>
    <p1510:client id="{96E55380-9AB4-907A-62F4-FE393B88037E}" v="513" dt="2023-05-03T16:31:40.585"/>
    <p1510:client id="{9E1C50D1-5504-879E-35D9-FDC70598D036}" v="290" dt="2023-05-03T16:44:51.894"/>
    <p1510:client id="{B4B6B719-764D-50E1-239E-75EFFBA24AA4}" v="164" dt="2023-02-09T20:43:57.070"/>
    <p1510:client id="{D8E1F566-B51C-2979-A69E-48AFAD727866}" v="37" dt="2023-02-08T17:51:35.9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765" autoAdjust="0"/>
    <p:restoredTop sz="94249" autoAdjust="0"/>
  </p:normalViewPr>
  <p:slideViewPr>
    <p:cSldViewPr snapToGrid="0">
      <p:cViewPr varScale="1">
        <p:scale>
          <a:sx n="92" d="100"/>
          <a:sy n="92" d="100"/>
        </p:scale>
        <p:origin x="96" y="252"/>
      </p:cViewPr>
      <p:guideLst>
        <p:guide orient="horz" pos="1620"/>
        <p:guide pos="2835"/>
        <p:guide pos="4740"/>
        <p:guide orient="horz" pos="3208"/>
        <p:guide pos="476"/>
        <p:guide orient="horz" pos="2028"/>
        <p:guide orient="horz" pos="3003"/>
        <p:guide pos="5307"/>
        <p:guide orient="horz" pos="118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85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84" Type="http://customschemas.google.com/relationships/presentationmetadata" Target="metadata"/><Relationship Id="rId89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8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86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2916139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595271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8563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664909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09ffa863cd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5" name="Google Shape;265;g109ffa863cd_0_3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3991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2383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117040352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117040352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67611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55064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9ffa863c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109ffa863c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1765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2679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390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504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383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209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3559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0a057ae1a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10a057ae1a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528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91147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1468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10.png"/><Relationship Id="rId4" Type="http://schemas.openxmlformats.org/officeDocument/2006/relationships/image" Target="../media/image26.svg"/><Relationship Id="rId9" Type="http://schemas.openxmlformats.org/officeDocument/2006/relationships/image" Target="../media/image3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dio-lab-open-sour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" TargetMode="External"/><Relationship Id="rId4" Type="http://schemas.openxmlformats.org/officeDocument/2006/relationships/hyperlink" Target="https://github.com/elidianaandrade/dio-lab-open-sour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get-started/writing-on-gith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docs.github.com/pt/issues/using-labels-and-milestones-to-track-work/managing-labels" TargetMode="External"/><Relationship Id="rId4" Type="http://schemas.openxmlformats.org/officeDocument/2006/relationships/hyperlink" Target="https://github.com/conventional-commits/conventionalcommits.or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pt/repositories/managing-your-repositorys-settings-and-features/customizing-your-repository/licensing-a-repository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docs.github.com/pt/account-and-profile/setting-up-and-managing-your-github-profile/customizing-your-profile/managing-your-profile-readme" TargetMode="External"/><Relationship Id="rId4" Type="http://schemas.openxmlformats.org/officeDocument/2006/relationships/hyperlink" Target="https://readme.so/pt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0.png"/><Relationship Id="rId3" Type="http://schemas.openxmlformats.org/officeDocument/2006/relationships/image" Target="../media/image2.jpeg"/><Relationship Id="rId7" Type="http://schemas.openxmlformats.org/officeDocument/2006/relationships/image" Target="../media/image6.svg"/><Relationship Id="rId12" Type="http://schemas.openxmlformats.org/officeDocument/2006/relationships/hyperlink" Target="https://github.com/elidianaandrade" TargetMode="External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svg"/><Relationship Id="rId15" Type="http://schemas.openxmlformats.org/officeDocument/2006/relationships/hyperlink" Target="https://www.youtube.com/@casalfullstack" TargetMode="External"/><Relationship Id="rId10" Type="http://schemas.openxmlformats.org/officeDocument/2006/relationships/hyperlink" Target="https://www.linkedin.com/in/elidianaandrade/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hyperlink" Target="https://web.dio.me/users/elidianaandrad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sv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9.png"/><Relationship Id="rId4" Type="http://schemas.openxmlformats.org/officeDocument/2006/relationships/image" Target="../media/image14.sv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igitalinnovationone/roadmap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hyperlink" Target="https://github.com/torvalds/linux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hyperlink" Target="https://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 Andrade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BR" sz="16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Desenvolvedora Front-</a:t>
            </a:r>
            <a:r>
              <a:rPr lang="pt-BR" sz="16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end</a:t>
            </a:r>
            <a:endParaRPr sz="16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</a:t>
            </a:r>
            <a:r>
              <a:rPr lang="en-US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elidianaandrade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Contribuindo em um 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no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GitHub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p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5328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Materiais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Apoio</a:t>
            </a:r>
            <a:endParaRPr lang="en-US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Links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Úteis</a:t>
            </a:r>
            <a:r>
              <a:rPr lang="en-US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 e Para Saber </a:t>
            </a:r>
            <a:r>
              <a:rPr lang="en-US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Mais</a:t>
            </a: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246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sym typeface="Century Gothic"/>
              </a:rPr>
              <a:t>Dicas</a:t>
            </a:r>
            <a:endParaRPr lang="pt-BR" dirty="0" err="1"/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B5ED2999-2488-036F-30EE-062EF64B1475}"/>
              </a:ext>
            </a:extLst>
          </p:cNvPr>
          <p:cNvSpPr/>
          <p:nvPr/>
        </p:nvSpPr>
        <p:spPr>
          <a:xfrm>
            <a:off x="1308259" y="1470344"/>
            <a:ext cx="7074721" cy="784830"/>
          </a:xfrm>
          <a:prstGeom prst="rect">
            <a:avLst/>
          </a:prstGeom>
        </p:spPr>
        <p:txBody>
          <a:bodyPr wrap="square" lIns="91440" tIns="45720" rIns="91440" bIns="0" anchor="t">
            <a:spAutoFit/>
          </a:bodyPr>
          <a:lstStyle/>
          <a:p>
            <a:pPr algn="just"/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Encontre um projeto do seu interesse e adicione ao seu portfolio indicando a forma como contribuiu;</a:t>
            </a:r>
            <a:endParaRPr lang="pt-BR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CB82719-B700-41B8-E192-756402E8D761}"/>
              </a:ext>
            </a:extLst>
          </p:cNvPr>
          <p:cNvSpPr/>
          <p:nvPr/>
        </p:nvSpPr>
        <p:spPr>
          <a:xfrm>
            <a:off x="1308259" y="4090618"/>
            <a:ext cx="7074721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Bônus: Como editar arquivos pelo GitHub.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76968C6-FD04-7E48-DF56-76B3FF3D2892}"/>
              </a:ext>
            </a:extLst>
          </p:cNvPr>
          <p:cNvGrpSpPr/>
          <p:nvPr/>
        </p:nvGrpSpPr>
        <p:grpSpPr>
          <a:xfrm>
            <a:off x="649457" y="1569269"/>
            <a:ext cx="576511" cy="587293"/>
            <a:chOff x="649457" y="2453476"/>
            <a:chExt cx="576511" cy="587293"/>
          </a:xfrm>
        </p:grpSpPr>
        <p:sp>
          <p:nvSpPr>
            <p:cNvPr id="24" name="Google Shape;108;p3">
              <a:extLst>
                <a:ext uri="{FF2B5EF4-FFF2-40B4-BE49-F238E27FC236}">
                  <a16:creationId xmlns:a16="http://schemas.microsoft.com/office/drawing/2014/main" id="{D429F8E3-79AF-754E-AD49-F9284BBE0C96}"/>
                </a:ext>
              </a:extLst>
            </p:cNvPr>
            <p:cNvSpPr/>
            <p:nvPr/>
          </p:nvSpPr>
          <p:spPr>
            <a:xfrm>
              <a:off x="649457" y="245347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" name="Gráfico 2" descr="Laptop com preenchimento sólido">
              <a:extLst>
                <a:ext uri="{FF2B5EF4-FFF2-40B4-BE49-F238E27FC236}">
                  <a16:creationId xmlns:a16="http://schemas.microsoft.com/office/drawing/2014/main" id="{3A183B43-59A0-0CBC-C5B1-DCCEFFCBE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7366" y="2502738"/>
              <a:ext cx="472297" cy="472297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7F1571E-8F7D-4678-499F-77C3359AD8F9}"/>
              </a:ext>
            </a:extLst>
          </p:cNvPr>
          <p:cNvGrpSpPr/>
          <p:nvPr/>
        </p:nvGrpSpPr>
        <p:grpSpPr>
          <a:xfrm>
            <a:off x="649457" y="4027796"/>
            <a:ext cx="576511" cy="587293"/>
            <a:chOff x="649457" y="4038579"/>
            <a:chExt cx="576511" cy="587293"/>
          </a:xfrm>
        </p:grpSpPr>
        <p:sp>
          <p:nvSpPr>
            <p:cNvPr id="26" name="Google Shape;108;p3">
              <a:extLst>
                <a:ext uri="{FF2B5EF4-FFF2-40B4-BE49-F238E27FC236}">
                  <a16:creationId xmlns:a16="http://schemas.microsoft.com/office/drawing/2014/main" id="{1851F7CF-AE15-23DE-F735-FB15ED0935B9}"/>
                </a:ext>
              </a:extLst>
            </p:cNvPr>
            <p:cNvSpPr/>
            <p:nvPr/>
          </p:nvSpPr>
          <p:spPr>
            <a:xfrm>
              <a:off x="649457" y="403857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" name="Google Shape;124;p3" descr="Ícone&#10;&#10;Descrição gerada automaticamente">
              <a:extLst>
                <a:ext uri="{FF2B5EF4-FFF2-40B4-BE49-F238E27FC236}">
                  <a16:creationId xmlns:a16="http://schemas.microsoft.com/office/drawing/2014/main" id="{6D8BE346-60F8-C657-5A50-19BE49ED935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46258" y="4123897"/>
              <a:ext cx="403472" cy="40078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Retângulo 7">
            <a:extLst>
              <a:ext uri="{FF2B5EF4-FFF2-40B4-BE49-F238E27FC236}">
                <a16:creationId xmlns:a16="http://schemas.microsoft.com/office/drawing/2014/main" id="{07486640-C1FB-97A3-ABA7-DC2880AB9197}"/>
              </a:ext>
            </a:extLst>
          </p:cNvPr>
          <p:cNvSpPr/>
          <p:nvPr/>
        </p:nvSpPr>
        <p:spPr>
          <a:xfrm>
            <a:off x="1308259" y="2376119"/>
            <a:ext cx="7074721" cy="589072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Participe da comunidade e desenvolvam juntos;</a:t>
            </a:r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5C34CA8-2E95-5F20-37F8-B74D78E1E3FB}"/>
              </a:ext>
            </a:extLst>
          </p:cNvPr>
          <p:cNvSpPr/>
          <p:nvPr/>
        </p:nvSpPr>
        <p:spPr>
          <a:xfrm>
            <a:off x="1308258" y="3152494"/>
            <a:ext cx="7613871" cy="58669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Conheça e respeite o padrão do projeto que for contribuir;</a:t>
            </a:r>
            <a:endParaRPr lang="pt-BR" dirty="0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128094D-50DE-09CB-FFE9-626C78A1907D}"/>
              </a:ext>
            </a:extLst>
          </p:cNvPr>
          <p:cNvGrpSpPr/>
          <p:nvPr/>
        </p:nvGrpSpPr>
        <p:grpSpPr>
          <a:xfrm>
            <a:off x="649457" y="3229853"/>
            <a:ext cx="576511" cy="587293"/>
            <a:chOff x="649457" y="1666316"/>
            <a:chExt cx="576511" cy="587293"/>
          </a:xfrm>
        </p:grpSpPr>
        <p:sp>
          <p:nvSpPr>
            <p:cNvPr id="22" name="Google Shape;108;p3">
              <a:extLst>
                <a:ext uri="{FF2B5EF4-FFF2-40B4-BE49-F238E27FC236}">
                  <a16:creationId xmlns:a16="http://schemas.microsoft.com/office/drawing/2014/main" id="{B9B2B3FE-7CB9-A60B-F370-440135CCE726}"/>
                </a:ext>
              </a:extLst>
            </p:cNvPr>
            <p:cNvSpPr/>
            <p:nvPr/>
          </p:nvSpPr>
          <p:spPr>
            <a:xfrm>
              <a:off x="649457" y="1666316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" name="Gráfico 4" descr="Aperto de mão com preenchimento sólido">
              <a:extLst>
                <a:ext uri="{FF2B5EF4-FFF2-40B4-BE49-F238E27FC236}">
                  <a16:creationId xmlns:a16="http://schemas.microsoft.com/office/drawing/2014/main" id="{46156F40-6C03-F6F7-9E21-1D42DDFE97E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685800" y="1715578"/>
              <a:ext cx="515429" cy="526212"/>
            </a:xfrm>
            <a:prstGeom prst="rect">
              <a:avLst/>
            </a:prstGeom>
          </p:spPr>
        </p:pic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8C1A155-9A13-416D-B6CB-03DA3086BB5A}"/>
              </a:ext>
            </a:extLst>
          </p:cNvPr>
          <p:cNvGrpSpPr/>
          <p:nvPr/>
        </p:nvGrpSpPr>
        <p:grpSpPr>
          <a:xfrm>
            <a:off x="649457" y="2431910"/>
            <a:ext cx="576511" cy="587293"/>
            <a:chOff x="649457" y="3251419"/>
            <a:chExt cx="576511" cy="587293"/>
          </a:xfrm>
        </p:grpSpPr>
        <p:sp>
          <p:nvSpPr>
            <p:cNvPr id="25" name="Google Shape;108;p3">
              <a:extLst>
                <a:ext uri="{FF2B5EF4-FFF2-40B4-BE49-F238E27FC236}">
                  <a16:creationId xmlns:a16="http://schemas.microsoft.com/office/drawing/2014/main" id="{A3B515CA-35D8-FB27-820A-07942E6748F6}"/>
                </a:ext>
              </a:extLst>
            </p:cNvPr>
            <p:cNvSpPr/>
            <p:nvPr/>
          </p:nvSpPr>
          <p:spPr>
            <a:xfrm>
              <a:off x="649457" y="3251419"/>
              <a:ext cx="576511" cy="587293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" name="Gráfico 12" descr="Conexões com preenchimento sólido">
              <a:extLst>
                <a:ext uri="{FF2B5EF4-FFF2-40B4-BE49-F238E27FC236}">
                  <a16:creationId xmlns:a16="http://schemas.microsoft.com/office/drawing/2014/main" id="{C5B80082-9945-372F-1BF8-8B0BAA284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85800" y="3311465"/>
              <a:ext cx="515429" cy="4938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6387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4" y="1084304"/>
            <a:ext cx="8012951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600" b="1" u="sng" dirty="0">
              <a:latin typeface="Calibri"/>
              <a:ea typeface="Calibri"/>
              <a:cs typeface="Calibri"/>
            </a:endParaRPr>
          </a:p>
          <a:p>
            <a:pPr marL="457200" marR="0" lvl="0" indent="-3810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Repositório no GitHub</a:t>
            </a:r>
            <a:endParaRPr lang="en-US" sz="2400" b="1" u="sng" dirty="0">
              <a:latin typeface="Calibri"/>
              <a:ea typeface="Calibri"/>
              <a:cs typeface="Calibri"/>
              <a:hlinkClick r:id="rId4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 dirty="0"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Documentação GitHub</a:t>
            </a:r>
            <a:endParaRPr lang="en-US" sz="2400" b="1" u="sng" dirty="0"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Referências</a:t>
            </a:r>
            <a:r>
              <a:rPr lang="en-US" sz="24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</a:p>
          <a:p>
            <a:pPr marL="914400" lvl="1" indent="-355600">
              <a:spcBef>
                <a:spcPts val="1800"/>
              </a:spcBef>
              <a:buClr>
                <a:schemeClr val="dk1"/>
              </a:buClr>
              <a:buSzPts val="2000"/>
              <a:buFont typeface="Calibri"/>
              <a:buChar char="○"/>
            </a:pPr>
            <a:r>
              <a:rPr lang="en-US" sz="2000" b="1" u="sng" dirty="0"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</a:t>
            </a:r>
            <a:endParaRPr lang="en-US" sz="2000" b="1" u="sng" dirty="0">
              <a:latin typeface="Calibri"/>
              <a:ea typeface="Calibri"/>
              <a:cs typeface="Calibri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268" name="Google Shape;268;g109ffa863cd_0_356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Úteis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69" name="Google Shape;269;g109ffa863cd_0_356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3947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7432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Markdown: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https://docs.github.com/pt/get-started/writing-on-github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Conventional Commits: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https://github.com/conventional-commits/conventionalcommits.org 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GitHub Etiquetas: 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https://docs.github.com/pt/issues/using-labels-and-milestones-to-track-work/managing-labels</a:t>
            </a: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,Sans-Serif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Visual Studio Code: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https://code.visualstudio.com/download</a:t>
            </a:r>
            <a:endParaRPr lang="en-US" sz="2400">
              <a:solidFill>
                <a:srgbClr val="EA4E60"/>
              </a:solidFill>
              <a:latin typeface="Calibri"/>
              <a:ea typeface="Calibri"/>
              <a:cs typeface="Calibri"/>
              <a:hlinkClick r:id="rId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>
              <a:spcBef>
                <a:spcPts val="1800"/>
              </a:spcBef>
              <a:buClr>
                <a:schemeClr val="dk1"/>
              </a:buClr>
              <a:buSzPts val="2400"/>
            </a:pPr>
            <a:endParaRPr lang="en-US" sz="2400" b="1" dirty="0">
              <a:solidFill>
                <a:srgbClr val="EA4E6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26809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7040352ea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saber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mais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76" name="Google Shape;276;g117040352ea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2" name="Google Shape;267;g109ffa863cd_0_356">
            <a:extLst>
              <a:ext uri="{FF2B5EF4-FFF2-40B4-BE49-F238E27FC236}">
                <a16:creationId xmlns:a16="http://schemas.microsoft.com/office/drawing/2014/main" id="{32A792FB-3EFA-3F7C-D068-E991BA7C2D3A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083492"/>
            <a:ext cx="8578476" cy="3670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228600" rIns="91425" bIns="91425" anchor="t" anchorCtr="0">
            <a:noAutofit/>
          </a:bodyPr>
          <a:lstStyle/>
          <a:p>
            <a:pPr marL="457200" indent="-381000">
              <a:spcBef>
                <a:spcPts val="1800"/>
              </a:spcBef>
              <a:buSzPts val="2400"/>
              <a:buFont typeface="Calibri"/>
              <a:buChar char="●"/>
            </a:pPr>
            <a:r>
              <a:rPr lang="en-US" sz="2400" b="1" dirty="0" err="1">
                <a:latin typeface="Calibri"/>
                <a:ea typeface="Calibri"/>
                <a:cs typeface="Calibri"/>
              </a:rPr>
              <a:t>Licenças</a:t>
            </a:r>
            <a:r>
              <a:rPr lang="en-US" sz="2400" b="1" dirty="0">
                <a:latin typeface="Calibri"/>
                <a:ea typeface="Calibri"/>
                <a:cs typeface="Calibri"/>
              </a:rPr>
              <a:t>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https://docs.github.com/pt/repositories/managing-your-repositorys-settings-and-features/customizing-your-repository/licensing-a-repository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readme.so: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https://readme.so/pt</a:t>
            </a:r>
            <a:endParaRPr lang="en-US" sz="2400" b="1">
              <a:solidFill>
                <a:srgbClr val="EA4E60"/>
              </a:solidFill>
              <a:latin typeface="Calibri"/>
              <a:ea typeface="Calibri"/>
              <a:cs typeface="Calibri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457200" indent="-381000">
              <a:spcBef>
                <a:spcPts val="1800"/>
              </a:spcBef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dirty="0">
                <a:latin typeface="Calibri"/>
                <a:ea typeface="Calibri"/>
                <a:cs typeface="Calibri"/>
              </a:rPr>
              <a:t>GitHub Profile README: </a:t>
            </a:r>
            <a:r>
              <a:rPr lang="en-US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https://docs.github.com/pt/account-and-profile/setting-up-and-managing-your-github-profile/customizing-your-profile/managing-your-profile-readme</a:t>
            </a:r>
            <a:endParaRPr lang="en-US" sz="2400" b="1" dirty="0">
              <a:solidFill>
                <a:srgbClr val="EA4E60"/>
              </a:solidFill>
              <a:latin typeface="Calibri"/>
              <a:ea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301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Fórum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Artigos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Comunidade</a:t>
            </a:r>
            <a:r>
              <a:rPr lang="en-US"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sng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14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</a:t>
            </a:r>
            <a:r>
              <a:rPr lang="en-US" sz="55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55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83" name="Google Shape;283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14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14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 dirty="0">
                <a:solidFill>
                  <a:srgbClr val="EA4E60"/>
                </a:solidFill>
              </a:rPr>
              <a:t>15</a:t>
            </a:fld>
            <a:r>
              <a:rPr lang="en-US" dirty="0">
                <a:solidFill>
                  <a:srgbClr val="EA4E60"/>
                </a:solidFill>
              </a:rPr>
              <a:t>]</a:t>
            </a:r>
            <a:endParaRPr dirty="0"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264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63;g109ffa863cd_0_0">
            <a:extLst>
              <a:ext uri="{FF2B5EF4-FFF2-40B4-BE49-F238E27FC236}">
                <a16:creationId xmlns:a16="http://schemas.microsoft.com/office/drawing/2014/main" id="{ADB60B9F-1C88-B6E3-2455-6A9402BF5D9D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0" y="3093034"/>
            <a:ext cx="5676723" cy="489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2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Cursando Especialização em Desenvolvimento de Software com Metodologias Ágeis</a:t>
            </a:r>
            <a:endParaRPr lang="pt-BR" sz="2200" i="1" dirty="0">
              <a:solidFill>
                <a:srgbClr val="EA4E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09ffa863cd_0_0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3627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Sobre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Mim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09ffa863cd_0_0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 dirty="0"/>
              <a:t>]</a:t>
            </a:r>
            <a:endParaRPr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F539E70-2B58-A1B1-8388-700537C8995B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632930" y="1858878"/>
            <a:ext cx="2520000" cy="2520000"/>
            <a:chOff x="3572687" y="2140250"/>
            <a:chExt cx="1998625" cy="1998625"/>
          </a:xfrm>
        </p:grpSpPr>
        <p:sp>
          <p:nvSpPr>
            <p:cNvPr id="2" name="Google Shape;579;p49">
              <a:extLst>
                <a:ext uri="{FF2B5EF4-FFF2-40B4-BE49-F238E27FC236}">
                  <a16:creationId xmlns:a16="http://schemas.microsoft.com/office/drawing/2014/main" id="{2EDF71B4-272C-5A8A-7135-72B11D820F5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572687" y="2140250"/>
              <a:ext cx="1998625" cy="1998625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656D5D9-66AF-C206-401E-5713E2DE836B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/>
            <a:srcRect t="158" b="158"/>
            <a:stretch/>
          </p:blipFill>
          <p:spPr>
            <a:xfrm>
              <a:off x="3618751" y="2185562"/>
              <a:ext cx="1908000" cy="1908000"/>
            </a:xfrm>
            <a:prstGeom prst="ellipse">
              <a:avLst/>
            </a:prstGeom>
            <a:ln w="19050">
              <a:noFill/>
            </a:ln>
          </p:spPr>
        </p:pic>
      </p:grpSp>
      <p:grpSp>
        <p:nvGrpSpPr>
          <p:cNvPr id="5" name="Agrupar 4">
            <a:extLst>
              <a:ext uri="{FF2B5EF4-FFF2-40B4-BE49-F238E27FC236}">
                <a16:creationId xmlns:a16="http://schemas.microsoft.com/office/drawing/2014/main" id="{9D349713-87C5-385E-0E31-40F84BEAB352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355156" y="1865757"/>
            <a:ext cx="576000" cy="576266"/>
            <a:chOff x="755650" y="1816100"/>
            <a:chExt cx="648300" cy="648300"/>
          </a:xfrm>
        </p:grpSpPr>
        <p:sp>
          <p:nvSpPr>
            <p:cNvPr id="20" name="Google Shape;579;p49">
              <a:extLst>
                <a:ext uri="{FF2B5EF4-FFF2-40B4-BE49-F238E27FC236}">
                  <a16:creationId xmlns:a16="http://schemas.microsoft.com/office/drawing/2014/main" id="{FB991EFB-E1A9-F3CB-BD54-BE068934EAA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55650" y="1816100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3" name="Gráfico 32" descr="Web design com preenchimento sólido">
              <a:extLst>
                <a:ext uri="{FF2B5EF4-FFF2-40B4-BE49-F238E27FC236}">
                  <a16:creationId xmlns:a16="http://schemas.microsoft.com/office/drawing/2014/main" id="{ED9C6A4E-98BE-82FC-2175-19D0DA53691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1200" y="1911650"/>
              <a:ext cx="457200" cy="457200"/>
            </a:xfrm>
            <a:prstGeom prst="rect">
              <a:avLst/>
            </a:prstGeom>
          </p:spPr>
        </p:pic>
      </p:grpSp>
      <p:sp>
        <p:nvSpPr>
          <p:cNvPr id="11" name="Google Shape;163;g109ffa863cd_0_0">
            <a:extLst>
              <a:ext uri="{FF2B5EF4-FFF2-40B4-BE49-F238E27FC236}">
                <a16:creationId xmlns:a16="http://schemas.microsoft.com/office/drawing/2014/main" id="{B94EF88D-2A47-A628-4869-367A15C36AD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914546" y="3743831"/>
            <a:ext cx="5642237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Gosta de Compartilhar Conhecimento</a:t>
            </a:r>
            <a:endParaRPr sz="19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DAC93B57-B6F9-CD4E-4863-E1D0F95336AE}"/>
              </a:ext>
            </a:extLst>
          </p:cNvPr>
          <p:cNvGrpSpPr>
            <a:grpSpLocks noGrp="1" noUngrp="1" noRot="1" noChangeAspect="1" noMove="1" noResize="1"/>
          </p:cNvGrpSpPr>
          <p:nvPr/>
        </p:nvGrpSpPr>
        <p:grpSpPr>
          <a:xfrm>
            <a:off x="2838795" y="2836808"/>
            <a:ext cx="612000" cy="612283"/>
            <a:chOff x="2781641" y="2674327"/>
            <a:chExt cx="648300" cy="648300"/>
          </a:xfrm>
        </p:grpSpPr>
        <p:sp>
          <p:nvSpPr>
            <p:cNvPr id="9" name="Google Shape;579;p49">
              <a:extLst>
                <a:ext uri="{FF2B5EF4-FFF2-40B4-BE49-F238E27FC236}">
                  <a16:creationId xmlns:a16="http://schemas.microsoft.com/office/drawing/2014/main" id="{0DC75CD5-A017-D47A-A751-6A27AC952B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781641" y="2674327"/>
              <a:ext cx="648300" cy="648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1" name="Gráfico 20" descr="Chapéu de formatura estrutura de tópicos">
              <a:extLst>
                <a:ext uri="{FF2B5EF4-FFF2-40B4-BE49-F238E27FC236}">
                  <a16:creationId xmlns:a16="http://schemas.microsoft.com/office/drawing/2014/main" id="{FBDFD0D4-E3CD-F432-C826-C0EBA256509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857326" y="2745262"/>
              <a:ext cx="501260" cy="516451"/>
            </a:xfrm>
            <a:prstGeom prst="rect">
              <a:avLst/>
            </a:prstGeom>
          </p:spPr>
        </p:pic>
      </p:grpSp>
      <p:grpSp>
        <p:nvGrpSpPr>
          <p:cNvPr id="4107" name="Agrupar 4106">
            <a:extLst>
              <a:ext uri="{FF2B5EF4-FFF2-40B4-BE49-F238E27FC236}">
                <a16:creationId xmlns:a16="http://schemas.microsoft.com/office/drawing/2014/main" id="{9E321E5A-04D7-7655-01BE-4E070890CE7C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376233" y="3810487"/>
            <a:ext cx="576000" cy="576000"/>
            <a:chOff x="2524530" y="3654885"/>
            <a:chExt cx="576000" cy="576000"/>
          </a:xfrm>
        </p:grpSpPr>
        <p:sp>
          <p:nvSpPr>
            <p:cNvPr id="15" name="Google Shape;579;p49">
              <a:extLst>
                <a:ext uri="{FF2B5EF4-FFF2-40B4-BE49-F238E27FC236}">
                  <a16:creationId xmlns:a16="http://schemas.microsoft.com/office/drawing/2014/main" id="{978141DF-00B7-5B9A-5D75-9A479B15D298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2524530" y="3654885"/>
              <a:ext cx="576000" cy="576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106" name="Gráfico 4105" descr="Debate de grupo com preenchimento sólido">
              <a:extLst>
                <a:ext uri="{FF2B5EF4-FFF2-40B4-BE49-F238E27FC236}">
                  <a16:creationId xmlns:a16="http://schemas.microsoft.com/office/drawing/2014/main" id="{88A6D366-D1E4-A98C-E167-E63A22C7EA6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2574864" y="3696924"/>
              <a:ext cx="468000" cy="4680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BFEE9009-14C5-4392-E3AB-AB251913EB44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2910242" y="1740574"/>
            <a:ext cx="5039934" cy="836148"/>
            <a:chOff x="3092867" y="1740574"/>
            <a:chExt cx="5039934" cy="836148"/>
          </a:xfrm>
        </p:grpSpPr>
        <p:sp>
          <p:nvSpPr>
            <p:cNvPr id="6" name="Google Shape;163;g109ffa863cd_0_0">
              <a:extLst>
                <a:ext uri="{FF2B5EF4-FFF2-40B4-BE49-F238E27FC236}">
                  <a16:creationId xmlns:a16="http://schemas.microsoft.com/office/drawing/2014/main" id="{529E4294-60FA-AE25-9BFC-1A87C498F7AD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092867" y="1740574"/>
              <a:ext cx="3771780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pt-BR" sz="2400" i="0" u="none" strike="noStrike" cap="none" dirty="0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Desenvolvedora Front-</a:t>
              </a:r>
              <a:r>
                <a:rPr lang="pt-BR" sz="2400" i="0" u="none" strike="noStrike" cap="none" dirty="0" err="1">
                  <a:solidFill>
                    <a:srgbClr val="040A24"/>
                  </a:solidFill>
                  <a:latin typeface="Calibri"/>
                  <a:ea typeface="Calibri"/>
                  <a:cs typeface="Calibri"/>
                  <a:sym typeface="Calibri"/>
                </a:rPr>
                <a:t>end</a:t>
              </a:r>
              <a:endParaRPr sz="1900" i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" name="Agrupar 31">
              <a:extLst>
                <a:ext uri="{FF2B5EF4-FFF2-40B4-BE49-F238E27FC236}">
                  <a16:creationId xmlns:a16="http://schemas.microsoft.com/office/drawing/2014/main" id="{2AEC75E8-8B75-6EC1-AD03-053FFD14ED4E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3250254" y="2086460"/>
              <a:ext cx="4882547" cy="490262"/>
              <a:chOff x="3250254" y="2086460"/>
              <a:chExt cx="4882547" cy="490262"/>
            </a:xfrm>
          </p:grpSpPr>
          <p:grpSp>
            <p:nvGrpSpPr>
              <p:cNvPr id="4119" name="Agrupar 4118">
                <a:extLst>
                  <a:ext uri="{FF2B5EF4-FFF2-40B4-BE49-F238E27FC236}">
                    <a16:creationId xmlns:a16="http://schemas.microsoft.com/office/drawing/2014/main" id="{F56E81A4-61F3-D18C-43B4-AAD6F71E42C4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3250254" y="2086460"/>
                <a:ext cx="2355494" cy="487380"/>
                <a:chOff x="742731" y="4392621"/>
                <a:chExt cx="2355494" cy="487380"/>
              </a:xfrm>
            </p:grpSpPr>
            <p:sp>
              <p:nvSpPr>
                <p:cNvPr id="4101" name="Google Shape;163;g109ffa863cd_0_0">
                  <a:hlinkClick r:id="rId10"/>
                  <a:extLst>
                    <a:ext uri="{FF2B5EF4-FFF2-40B4-BE49-F238E27FC236}">
                      <a16:creationId xmlns:a16="http://schemas.microsoft.com/office/drawing/2014/main" id="{B3BA8A06-7143-7E67-53CB-A44D9AF6E215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886731" y="4392621"/>
                  <a:ext cx="2211494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/</a:t>
                  </a:r>
                  <a:r>
                    <a:rPr lang="pt-BR" sz="2200" dirty="0" err="1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elidianaandrade</a:t>
                  </a:r>
                  <a:endParaRPr lang="en-US" sz="2200" i="0" u="none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pic>
              <p:nvPicPr>
                <p:cNvPr id="4118" name="Imagem 4117" descr="Logotipo&#10;&#10;Descrição gerada automaticamente">
                  <a:hlinkClick r:id="rId10"/>
                  <a:extLst>
                    <a:ext uri="{FF2B5EF4-FFF2-40B4-BE49-F238E27FC236}">
                      <a16:creationId xmlns:a16="http://schemas.microsoft.com/office/drawing/2014/main" id="{F1F5F841-6DA4-34B0-E684-53EBCBE5D0F2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 rotWithShape="1">
                <a:blip r:embed="rId11"/>
                <a:srcRect/>
                <a:stretch/>
              </p:blipFill>
              <p:spPr>
                <a:xfrm>
                  <a:off x="742731" y="4499441"/>
                  <a:ext cx="288000" cy="288000"/>
                </a:xfrm>
                <a:prstGeom prst="ellipse">
                  <a:avLst/>
                </a:prstGeom>
              </p:spPr>
            </p:pic>
          </p:grpSp>
          <p:grpSp>
            <p:nvGrpSpPr>
              <p:cNvPr id="31" name="Agrupar 30">
                <a:extLst>
                  <a:ext uri="{FF2B5EF4-FFF2-40B4-BE49-F238E27FC236}">
                    <a16:creationId xmlns:a16="http://schemas.microsoft.com/office/drawing/2014/main" id="{88811FC7-820E-E64E-7FCE-335E9D873D5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5604181" y="2089342"/>
                <a:ext cx="2528620" cy="487380"/>
                <a:chOff x="5635177" y="2070930"/>
                <a:chExt cx="2528620" cy="487380"/>
              </a:xfrm>
            </p:grpSpPr>
            <p:pic>
              <p:nvPicPr>
                <p:cNvPr id="23" name="Imagem 22" descr="Ícone&#10;&#10;Descrição gerada automaticamente">
                  <a:hlinkClick r:id="rId12"/>
                  <a:extLst>
                    <a:ext uri="{FF2B5EF4-FFF2-40B4-BE49-F238E27FC236}">
                      <a16:creationId xmlns:a16="http://schemas.microsoft.com/office/drawing/2014/main" id="{5A95F25C-C920-7B1A-B9ED-DACAC9083B2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 noCrop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35177" y="2174868"/>
                  <a:ext cx="294912" cy="288000"/>
                </a:xfrm>
                <a:prstGeom prst="rect">
                  <a:avLst/>
                </a:prstGeom>
              </p:spPr>
            </p:pic>
            <p:sp>
              <p:nvSpPr>
                <p:cNvPr id="24" name="Google Shape;163;g109ffa863cd_0_0">
                  <a:hlinkClick r:id="rId12"/>
                  <a:extLst>
                    <a:ext uri="{FF2B5EF4-FFF2-40B4-BE49-F238E27FC236}">
                      <a16:creationId xmlns:a16="http://schemas.microsoft.com/office/drawing/2014/main" id="{3B134A12-5CB6-3384-6072-40B5E7AFD791}"/>
                    </a:ext>
                  </a:extLst>
                </p:cNvPr>
                <p:cNvSpPr txBox="1"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>
                  <a:off x="5789357" y="2070930"/>
                  <a:ext cx="2374440" cy="48738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76200"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40A24"/>
                    </a:buClr>
                    <a:buSzPts val="2400"/>
                  </a:pPr>
                  <a:r>
                    <a:rPr lang="pt-BR" sz="2200" dirty="0">
                      <a:solidFill>
                        <a:srgbClr val="EA4E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@elidianaandrade</a:t>
                  </a:r>
                  <a:endParaRPr lang="en-US" sz="2200" i="0" strike="noStrike" cap="none" dirty="0">
                    <a:solidFill>
                      <a:srgbClr val="EA4E6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  <p:sp>
        <p:nvSpPr>
          <p:cNvPr id="16" name="Google Shape;163;g109ffa863cd_0_0">
            <a:extLst>
              <a:ext uri="{FF2B5EF4-FFF2-40B4-BE49-F238E27FC236}">
                <a16:creationId xmlns:a16="http://schemas.microsoft.com/office/drawing/2014/main" id="{B2D27BCA-5624-46ED-1036-C88F4C77944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3428761" y="2622782"/>
            <a:ext cx="5481323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Pós-Graduanda em </a:t>
            </a:r>
            <a:r>
              <a:rPr lang="pt-BR" sz="240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</a:t>
            </a:r>
            <a:r>
              <a:rPr lang="pt-BR" sz="24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de Software</a:t>
            </a:r>
            <a:endParaRPr lang="pt-BR" sz="1900" i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F0E2988C-CAC1-45D4-B8AD-7ACC1CAC2DB7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057809" y="4070973"/>
            <a:ext cx="4949347" cy="494461"/>
            <a:chOff x="3057809" y="4070973"/>
            <a:chExt cx="4949347" cy="494461"/>
          </a:xfrm>
        </p:grpSpPr>
        <p:sp>
          <p:nvSpPr>
            <p:cNvPr id="10" name="Google Shape;163;g109ffa863cd_0_0">
              <a:hlinkClick r:id="rId14"/>
              <a:extLst>
                <a:ext uri="{FF2B5EF4-FFF2-40B4-BE49-F238E27FC236}">
                  <a16:creationId xmlns:a16="http://schemas.microsoft.com/office/drawing/2014/main" id="{89B4FB0B-1AC1-EFD1-5E2E-86431B413731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180213" y="4078054"/>
              <a:ext cx="2889073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users/</a:t>
              </a:r>
              <a:r>
                <a:rPr lang="en-US" sz="2200" spc="-100" dirty="0" err="1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elidianaandrade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63;g109ffa863cd_0_0">
              <a:hlinkClick r:id="rId15"/>
              <a:extLst>
                <a:ext uri="{FF2B5EF4-FFF2-40B4-BE49-F238E27FC236}">
                  <a16:creationId xmlns:a16="http://schemas.microsoft.com/office/drawing/2014/main" id="{A486B2AA-706C-BBC4-2645-573FB73C2C4C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939662" y="4070973"/>
              <a:ext cx="2067494" cy="4873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76200"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A24"/>
                </a:buClr>
                <a:buSzPts val="2400"/>
              </a:pPr>
              <a:r>
                <a:rPr lang="en-US" sz="2200" spc="-100" dirty="0">
                  <a:solidFill>
                    <a:srgbClr val="EA4E60"/>
                  </a:solidFill>
                  <a:latin typeface="Calibri"/>
                  <a:ea typeface="Calibri"/>
                  <a:cs typeface="Calibri"/>
                  <a:sym typeface="Calibri"/>
                </a:rPr>
                <a:t>@casalfullstack</a:t>
              </a:r>
              <a:endParaRPr lang="en-US" sz="2200" i="0" u="none" strike="noStrike" cap="none" spc="-100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" name="Imagem 7" descr="Desenho com traços pretos em fundo branco&#10;&#10;Descrição gerada automaticamente">
              <a:hlinkClick r:id="rId15"/>
              <a:extLst>
                <a:ext uri="{FF2B5EF4-FFF2-40B4-BE49-F238E27FC236}">
                  <a16:creationId xmlns:a16="http://schemas.microsoft.com/office/drawing/2014/main" id="{8BFDBE91-0772-F17D-55E8-8985364F2809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5724653" y="4199888"/>
              <a:ext cx="360000" cy="252823"/>
            </a:xfrm>
            <a:prstGeom prst="rect">
              <a:avLst/>
            </a:prstGeom>
          </p:spPr>
        </p:pic>
        <p:pic>
          <p:nvPicPr>
            <p:cNvPr id="17" name="Imagem 16" descr="Forma, Círculo&#10;&#10;Descrição gerada automaticamente">
              <a:hlinkClick r:id="rId14"/>
              <a:extLst>
                <a:ext uri="{FF2B5EF4-FFF2-40B4-BE49-F238E27FC236}">
                  <a16:creationId xmlns:a16="http://schemas.microsoft.com/office/drawing/2014/main" id="{B7A9F528-5FAD-8EAF-1B79-4C5318612705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057809" y="4174381"/>
              <a:ext cx="252000" cy="2923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2859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1" grpId="0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680EAD0E-019A-84E7-D471-CD7DFBBD5E73}"/>
              </a:ext>
            </a:extLst>
          </p:cNvPr>
          <p:cNvCxnSpPr>
            <a:cxnSpLocks noGrp="1" noRot="1" noMove="1" noResize="1" noEditPoints="1" noAdjustHandles="1" noChangeArrowheads="1" noChangeShapeType="1"/>
            <a:stCxn id="24" idx="4"/>
          </p:cNvCxnSpPr>
          <p:nvPr/>
        </p:nvCxnSpPr>
        <p:spPr>
          <a:xfrm flipH="1">
            <a:off x="4851290" y="3952576"/>
            <a:ext cx="1" cy="28607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Google Shape;169;p3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</a:t>
            </a:r>
            <a:r>
              <a:rPr lang="en-US" sz="4000" b="1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Geral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0" name="Google Shape;170;p3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EBDD083D-246F-9A3E-6D10-7DA019B537E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18863" y="1741692"/>
            <a:ext cx="8194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básico sobre contribuição no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0D66AC-CC4A-7DFD-C90F-98340858AC5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01703" y="2299409"/>
            <a:ext cx="20689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Dicas e Materiais de Apoio</a:t>
            </a:r>
            <a:endParaRPr lang="pt-BR" sz="2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0E5638FF-66D8-AC6F-C771-576133E157EE}"/>
              </a:ext>
            </a:extLst>
          </p:cNvPr>
          <p:cNvCxnSpPr>
            <a:cxnSpLocks noGrp="1" noRot="1" noMove="1" noResize="1" noEditPoints="1" noAdjustHandles="1" noChangeArrowheads="1" noChangeShapeType="1"/>
            <a:stCxn id="21" idx="4"/>
          </p:cNvCxnSpPr>
          <p:nvPr/>
        </p:nvCxnSpPr>
        <p:spPr>
          <a:xfrm>
            <a:off x="2496653" y="3941537"/>
            <a:ext cx="0" cy="298315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C56754BB-4864-DCED-1764-D94E0CB67E8D}"/>
              </a:ext>
            </a:extLst>
          </p:cNvPr>
          <p:cNvCxnSpPr>
            <a:cxnSpLocks noGrp="1" noRot="1" noMove="1" noResize="1" noEditPoints="1" noAdjustHandles="1" noChangeArrowheads="1" noChangeShapeType="1"/>
          </p:cNvCxnSpPr>
          <p:nvPr/>
        </p:nvCxnSpPr>
        <p:spPr>
          <a:xfrm>
            <a:off x="1605471" y="3658288"/>
            <a:ext cx="5476702" cy="0"/>
          </a:xfrm>
          <a:prstGeom prst="line">
            <a:avLst/>
          </a:prstGeom>
          <a:ln w="38100">
            <a:solidFill>
              <a:srgbClr val="EA4E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CA87D836-1CA5-FBA7-DDC6-AB4510EFD271}"/>
              </a:ext>
            </a:extLst>
          </p:cNvPr>
          <p:cNvCxnSpPr>
            <a:cxnSpLocks noGrp="1" noRot="1" noMove="1" noResize="1" noEditPoints="1" noAdjustHandles="1" noChangeArrowheads="1" noChangeShapeType="1"/>
            <a:stCxn id="11" idx="0"/>
          </p:cNvCxnSpPr>
          <p:nvPr/>
        </p:nvCxnSpPr>
        <p:spPr>
          <a:xfrm flipV="1">
            <a:off x="6040283" y="3040307"/>
            <a:ext cx="0" cy="321907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639EE734-3283-2CD6-3374-B115C15BB5A8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6904282" y="3376310"/>
            <a:ext cx="576000" cy="576266"/>
            <a:chOff x="6904282" y="3336115"/>
            <a:chExt cx="576000" cy="576266"/>
          </a:xfrm>
        </p:grpSpPr>
        <p:sp>
          <p:nvSpPr>
            <p:cNvPr id="18" name="Google Shape;579;p49">
              <a:extLst>
                <a:ext uri="{FF2B5EF4-FFF2-40B4-BE49-F238E27FC236}">
                  <a16:creationId xmlns:a16="http://schemas.microsoft.com/office/drawing/2014/main" id="{5FB76A44-23AE-12B9-33FA-C86BB3E4BB11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6904282" y="3336115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9" name="Gráfico 18" descr="Marca de seleção com preenchimento sólido">
              <a:extLst>
                <a:ext uri="{FF2B5EF4-FFF2-40B4-BE49-F238E27FC236}">
                  <a16:creationId xmlns:a16="http://schemas.microsoft.com/office/drawing/2014/main" id="{06464A52-90D6-1C07-9C48-8548E52128F1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024895" y="3470896"/>
              <a:ext cx="334774" cy="334774"/>
            </a:xfrm>
            <a:prstGeom prst="rect">
              <a:avLst/>
            </a:prstGeom>
          </p:spPr>
        </p:pic>
      </p:grp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7E1C1FA5-E560-3CD5-1B23-9F1898C57F1F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516027" y="2297285"/>
            <a:ext cx="22780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 algn="ctr">
              <a:buClr>
                <a:srgbClr val="040A24"/>
              </a:buClr>
              <a:buSzPts val="2400"/>
            </a:pPr>
            <a:r>
              <a:rPr lang="pt-BR" sz="2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Desenvolver uma contribuição</a:t>
            </a:r>
          </a:p>
        </p:txBody>
      </p: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7D0C6BB4-3E7A-5F9F-6EE3-2D8A6AEC0C85}"/>
              </a:ext>
            </a:extLst>
          </p:cNvPr>
          <p:cNvCxnSpPr>
            <a:cxnSpLocks noGrp="1" noRot="1" noMove="1" noResize="1" noEditPoints="1" noAdjustHandles="1" noChangeArrowheads="1" noChangeShapeType="1"/>
            <a:stCxn id="27" idx="0"/>
          </p:cNvCxnSpPr>
          <p:nvPr/>
        </p:nvCxnSpPr>
        <p:spPr>
          <a:xfrm flipV="1">
            <a:off x="3655039" y="3037613"/>
            <a:ext cx="0" cy="327658"/>
          </a:xfrm>
          <a:prstGeom prst="line">
            <a:avLst/>
          </a:prstGeom>
          <a:ln w="38100">
            <a:solidFill>
              <a:srgbClr val="EA4E6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Google Shape;579;p49">
            <a:extLst>
              <a:ext uri="{FF2B5EF4-FFF2-40B4-BE49-F238E27FC236}">
                <a16:creationId xmlns:a16="http://schemas.microsoft.com/office/drawing/2014/main" id="{DF94F19A-FE07-04B3-0BCF-4DBC7CADB61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208653" y="3365271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F87D237-2C59-2F37-0EF4-4368068DFA91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3367039" y="3365271"/>
            <a:ext cx="576000" cy="576266"/>
            <a:chOff x="3367039" y="3365271"/>
            <a:chExt cx="576000" cy="576266"/>
          </a:xfrm>
        </p:grpSpPr>
        <p:sp>
          <p:nvSpPr>
            <p:cNvPr id="27" name="Google Shape;579;p49">
              <a:extLst>
                <a:ext uri="{FF2B5EF4-FFF2-40B4-BE49-F238E27FC236}">
                  <a16:creationId xmlns:a16="http://schemas.microsoft.com/office/drawing/2014/main" id="{8D8DB0DA-5E54-DC6C-D58A-664860F630B2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3367039" y="3365271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10" name="Gráfico 9" descr="Laptop com preenchimento sólido">
              <a:extLst>
                <a:ext uri="{FF2B5EF4-FFF2-40B4-BE49-F238E27FC236}">
                  <a16:creationId xmlns:a16="http://schemas.microsoft.com/office/drawing/2014/main" id="{EB743187-C440-E586-6A4C-403795C30E56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11837" y="3406471"/>
              <a:ext cx="486403" cy="486403"/>
            </a:xfrm>
            <a:prstGeom prst="rect">
              <a:avLst/>
            </a:prstGeom>
          </p:spPr>
        </p:pic>
      </p:grpSp>
      <p:sp>
        <p:nvSpPr>
          <p:cNvPr id="24" name="Google Shape;579;p49">
            <a:extLst>
              <a:ext uri="{FF2B5EF4-FFF2-40B4-BE49-F238E27FC236}">
                <a16:creationId xmlns:a16="http://schemas.microsoft.com/office/drawing/2014/main" id="{46C09EDF-E5C9-0BB0-0386-6A0EF6B501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63291" y="3376310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41DA447F-382F-9554-4E88-5CA78FCE553F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5752283" y="3362214"/>
            <a:ext cx="576000" cy="576266"/>
            <a:chOff x="5752283" y="3362214"/>
            <a:chExt cx="576000" cy="576266"/>
          </a:xfrm>
        </p:grpSpPr>
        <p:sp>
          <p:nvSpPr>
            <p:cNvPr id="11" name="Google Shape;579;p49">
              <a:extLst>
                <a:ext uri="{FF2B5EF4-FFF2-40B4-BE49-F238E27FC236}">
                  <a16:creationId xmlns:a16="http://schemas.microsoft.com/office/drawing/2014/main" id="{BF7705EC-1B82-5EB6-D7F4-572012067183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5752283" y="3362214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pic>
          <p:nvPicPr>
            <p:cNvPr id="55" name="Gráfico 54" descr="Lâmpada com preenchimento sólido">
              <a:extLst>
                <a:ext uri="{FF2B5EF4-FFF2-40B4-BE49-F238E27FC236}">
                  <a16:creationId xmlns:a16="http://schemas.microsoft.com/office/drawing/2014/main" id="{76A14A75-A191-12D0-35A4-28A7B3CE4A1D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06282" y="3424287"/>
              <a:ext cx="468000" cy="468000"/>
            </a:xfrm>
            <a:prstGeom prst="rect">
              <a:avLst/>
            </a:prstGeom>
          </p:spPr>
        </p:pic>
      </p:grpSp>
      <p:grpSp>
        <p:nvGrpSpPr>
          <p:cNvPr id="37" name="Google Shape;123;p3"/>
          <p:cNvGrpSpPr/>
          <p:nvPr/>
        </p:nvGrpSpPr>
        <p:grpSpPr>
          <a:xfrm>
            <a:off x="714156" y="3208288"/>
            <a:ext cx="900001" cy="900000"/>
            <a:chOff x="705470" y="3208288"/>
            <a:chExt cx="900001" cy="900000"/>
          </a:xfrm>
        </p:grpSpPr>
        <p:sp>
          <p:nvSpPr>
            <p:cNvPr id="38" name="Google Shape;108;p3"/>
            <p:cNvSpPr/>
            <p:nvPr/>
          </p:nvSpPr>
          <p:spPr>
            <a:xfrm>
              <a:off x="705470" y="3208288"/>
              <a:ext cx="900001" cy="9000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49803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" name="Google Shape;124;p3" descr="Ícone&#10;&#10;Descrição gerada automaticament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877751" y="3369087"/>
              <a:ext cx="576000" cy="5625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" name="Retângulo 3"/>
          <p:cNvSpPr/>
          <p:nvPr/>
        </p:nvSpPr>
        <p:spPr>
          <a:xfrm>
            <a:off x="907225" y="4269087"/>
            <a:ext cx="320969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contribuir em Projetos Open </a:t>
            </a:r>
            <a:r>
              <a:rPr lang="pt-BR" sz="2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0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Retângulo 40"/>
          <p:cNvSpPr/>
          <p:nvPr/>
        </p:nvSpPr>
        <p:spPr>
          <a:xfrm>
            <a:off x="3994957" y="4269087"/>
            <a:ext cx="171266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200" lvl="0" algn="ctr">
              <a:buClr>
                <a:srgbClr val="040A24"/>
              </a:buClr>
              <a:buSzPts val="2400"/>
            </a:pPr>
            <a:r>
              <a:rPr lang="pt-BR" sz="2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Enviar uma contribuição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77354" y="3422110"/>
            <a:ext cx="469433" cy="463336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640613" y="3442044"/>
            <a:ext cx="432854" cy="4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10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07469" y="1861658"/>
            <a:ext cx="8016900" cy="183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81000" algn="just">
              <a:buClr>
                <a:srgbClr val="040A24"/>
              </a:buClr>
              <a:buSzPts val="24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Ideal que tenha noções básicas sobre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e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mas vamos revisar alguns conceitos.</a:t>
            </a: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</a:pPr>
            <a:endParaRPr lang="en-US" sz="2400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16295da5bc_0_62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7" name="Google Shape;177;g116295da5bc_0_62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63810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p17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" name="Retângulo 2"/>
          <p:cNvSpPr/>
          <p:nvPr/>
        </p:nvSpPr>
        <p:spPr>
          <a:xfrm>
            <a:off x="565525" y="1517375"/>
            <a:ext cx="758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Introdução ao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Lab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Formas de Contribuir em um Projeto Open </a:t>
            </a:r>
            <a:r>
              <a:rPr lang="pt-BR" sz="2400" b="1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Source</a:t>
            </a:r>
            <a:endParaRPr lang="pt-BR" sz="2400" b="1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Desenvolvendo e Enviando uma Contribuição</a:t>
            </a:r>
          </a:p>
          <a:p>
            <a:pPr marL="457200" indent="-457200">
              <a:lnSpc>
                <a:spcPct val="20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</a:rPr>
              <a:t>Dicas e Materiais de Apoio</a:t>
            </a:r>
            <a:endParaRPr lang="en-US" sz="2400" b="1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6506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>
              <a:lnSpc>
                <a:spcPct val="114999"/>
              </a:lnSpc>
              <a:buSzPts val="3200"/>
            </a:pPr>
            <a:r>
              <a:rPr lang="pt-BR" sz="2400" dirty="0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O que são e como contribuir em Projetos Open </a:t>
            </a:r>
            <a:r>
              <a:rPr lang="pt-BR" sz="2400" dirty="0" err="1">
                <a:solidFill>
                  <a:schemeClr val="tx2">
                    <a:lumMod val="90000"/>
                  </a:schemeClr>
                </a:solidFill>
                <a:latin typeface="Century Gothic"/>
                <a:ea typeface="Century Gothic"/>
                <a:cs typeface="Century Gothic"/>
              </a:rPr>
              <a:t>Source</a:t>
            </a:r>
            <a:endParaRPr lang="pt-BR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  <a:p>
            <a:pPr>
              <a:lnSpc>
                <a:spcPct val="114999"/>
              </a:lnSpc>
              <a:buSzPts val="3200"/>
            </a:pPr>
            <a:endParaRPr lang="en-US" sz="2400" dirty="0">
              <a:solidFill>
                <a:schemeClr val="tx2">
                  <a:lumMod val="90000"/>
                </a:schemeClr>
              </a:solidFill>
              <a:latin typeface="Century Gothic"/>
              <a:ea typeface="Century Gothic"/>
              <a:cs typeface="Century Gothic"/>
            </a:endParaRPr>
          </a:p>
        </p:txBody>
      </p:sp>
      <p:pic>
        <p:nvPicPr>
          <p:cNvPr id="197" name="Google Shape;197;p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61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461C618C-9A57-6B52-BB92-C7B36CBBAED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56178" y="2297329"/>
            <a:ext cx="78686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6200" lvl="3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um projeto de Código Aberto, livre para ser utilizado, modificado e distribuído. Alguns exemplos são:</a:t>
            </a:r>
          </a:p>
        </p:txBody>
      </p:sp>
      <p:sp>
        <p:nvSpPr>
          <p:cNvPr id="35" name="Google Shape;163;g109ffa863cd_0_0">
            <a:extLst>
              <a:ext uri="{FF2B5EF4-FFF2-40B4-BE49-F238E27FC236}">
                <a16:creationId xmlns:a16="http://schemas.microsoft.com/office/drawing/2014/main" id="{AE4E12B0-DA65-5E18-099A-1C30FAE50525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4030689"/>
            <a:ext cx="712972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Roadmaps DIO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MIT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(MIT).</a:t>
            </a:r>
          </a:p>
        </p:txBody>
      </p:sp>
      <p:sp>
        <p:nvSpPr>
          <p:cNvPr id="36" name="Google Shape;163;g109ffa863cd_0_0">
            <a:extLst>
              <a:ext uri="{FF2B5EF4-FFF2-40B4-BE49-F238E27FC236}">
                <a16:creationId xmlns:a16="http://schemas.microsoft.com/office/drawing/2014/main" id="{0FDE01C8-80EE-3AE7-A3F9-01724A9456B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1295136" y="3259311"/>
            <a:ext cx="7261648" cy="487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76200" lvl="0">
              <a:buClr>
                <a:srgbClr val="040A24"/>
              </a:buClr>
              <a:buSzPts val="2400"/>
            </a:pPr>
            <a:r>
              <a:rPr lang="pt-BR" sz="2400" b="1" dirty="0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Linux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sob a licença GNU General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Public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24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License</a:t>
            </a:r>
            <a:r>
              <a:rPr lang="pt-BR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(GPL);</a:t>
            </a:r>
          </a:p>
        </p:txBody>
      </p:sp>
      <p:grpSp>
        <p:nvGrpSpPr>
          <p:cNvPr id="39" name="Agrupar 49">
            <a:extLst>
              <a:ext uri="{FF2B5EF4-FFF2-40B4-BE49-F238E27FC236}">
                <a16:creationId xmlns:a16="http://schemas.microsoft.com/office/drawing/2014/main" id="{1143CFFC-16A6-D88B-7A29-03B6B11074B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11124" y="3213586"/>
            <a:ext cx="576000" cy="576266"/>
            <a:chOff x="719137" y="2581598"/>
            <a:chExt cx="576000" cy="576266"/>
          </a:xfrm>
        </p:grpSpPr>
        <p:sp>
          <p:nvSpPr>
            <p:cNvPr id="41" name="Google Shape;579;p49">
              <a:extLst>
                <a:ext uri="{FF2B5EF4-FFF2-40B4-BE49-F238E27FC236}">
                  <a16:creationId xmlns:a16="http://schemas.microsoft.com/office/drawing/2014/main" id="{ABC6C035-FCE4-72F0-B2C6-8F48D1C941EF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19137" y="2581598"/>
              <a:ext cx="576000" cy="576266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  <a:effectLst>
              <a:outerShdw blurRad="157163" dist="28575" dir="3180000" algn="bl" rotWithShape="0">
                <a:srgbClr val="666666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Retângulo 41">
              <a:extLst>
                <a:ext uri="{FF2B5EF4-FFF2-40B4-BE49-F238E27FC236}">
                  <a16:creationId xmlns:a16="http://schemas.microsoft.com/office/drawing/2014/main" id="{E189B662-A540-C0E2-8C86-CBB1FD7C176D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921516" y="2778780"/>
              <a:ext cx="177899" cy="1458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44" name="Google Shape;579;p49">
            <a:extLst>
              <a:ext uri="{FF2B5EF4-FFF2-40B4-BE49-F238E27FC236}">
                <a16:creationId xmlns:a16="http://schemas.microsoft.com/office/drawing/2014/main" id="{3F36ABC5-ED2B-117A-7486-2EEFDA7022C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719136" y="3975383"/>
            <a:ext cx="576000" cy="576266"/>
          </a:xfrm>
          <a:prstGeom prst="ellipse">
            <a:avLst/>
          </a:prstGeom>
          <a:solidFill>
            <a:schemeClr val="lt1"/>
          </a:solidFill>
          <a:ln>
            <a:noFill/>
          </a:ln>
          <a:effectLst>
            <a:outerShdw blurRad="157163" dist="28575" dir="3180000" algn="bl" rotWithShape="0">
              <a:srgbClr val="666666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1" name="Imagem 5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3" y="3259353"/>
            <a:ext cx="469433" cy="463336"/>
          </a:xfrm>
          <a:prstGeom prst="rect">
            <a:avLst/>
          </a:prstGeom>
        </p:spPr>
      </p:pic>
      <p:pic>
        <p:nvPicPr>
          <p:cNvPr id="52" name="Imagem 5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384" y="4034802"/>
            <a:ext cx="469433" cy="4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05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09ffa863cd_0_328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dirty="0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 dirty="0"/>
              <a:t>]</a:t>
            </a:r>
            <a:endParaRPr dirty="0"/>
          </a:p>
        </p:txBody>
      </p:sp>
      <p:sp>
        <p:nvSpPr>
          <p:cNvPr id="37" name="Google Shape;204;g109ffa863cd_0_328">
            <a:extLst>
              <a:ext uri="{FF2B5EF4-FFF2-40B4-BE49-F238E27FC236}">
                <a16:creationId xmlns:a16="http://schemas.microsoft.com/office/drawing/2014/main" id="{5152F00E-DA48-5B18-1EF6-20EF4CA6E28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648412"/>
            <a:ext cx="8175518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lang="en-US" sz="4000" b="0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204;g109ffa863cd_0_328">
            <a:extLst>
              <a:ext uri="{FF2B5EF4-FFF2-40B4-BE49-F238E27FC236}">
                <a16:creationId xmlns:a16="http://schemas.microsoft.com/office/drawing/2014/main" id="{E07D6F01-35A3-2961-8A28-34BFAD5F49A7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6" y="992968"/>
            <a:ext cx="7868685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Formas de Contribuir em um Projeto Open </a:t>
            </a:r>
            <a:r>
              <a:rPr lang="pt-BR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Source</a:t>
            </a:r>
            <a:endParaRPr lang="pt-BR" sz="4000" b="1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96580" y="2171241"/>
            <a:ext cx="7807966" cy="286232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Relatar algum problema ou bug;</a:t>
            </a:r>
            <a:endParaRPr lang="pt-BR" dirty="0">
              <a:latin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Sugerir melhorias ou adição de novos recursos;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Escrever ou atualizar a documentação;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Contribuir com o código;</a:t>
            </a:r>
          </a:p>
          <a:p>
            <a:pPr marL="342900" indent="-342900">
              <a:lnSpc>
                <a:spcPct val="150000"/>
              </a:lnSpc>
              <a:buSzPct val="120000"/>
              <a:buFont typeface="Wingdings"/>
              <a:buChar char="ü"/>
            </a:pPr>
            <a:r>
              <a:rPr lang="pt-BR" sz="2400" dirty="0">
                <a:solidFill>
                  <a:srgbClr val="040A24"/>
                </a:solidFill>
                <a:latin typeface="Calibri"/>
                <a:cs typeface="Calibri"/>
              </a:rPr>
              <a:t> Divulgar e/ou doar.</a:t>
            </a:r>
          </a:p>
        </p:txBody>
      </p:sp>
    </p:spTree>
    <p:extLst>
      <p:ext uri="{BB962C8B-B14F-4D97-AF65-F5344CB8AC3E}">
        <p14:creationId xmlns:p14="http://schemas.microsoft.com/office/powerpoint/2010/main" val="970467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10a057ae1a2_0_175"/>
          <p:cNvPicPr preferRelativeResize="0">
            <a:picLocks noGrp="1" noRo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10a057ae1a2_0_175"/>
          <p:cNvSpPr txBox="1">
            <a:spLocks noGrp="1" noRot="1" noMove="1" noResize="1" noEditPoints="1" noAdjustHandles="1" noChangeArrowheads="1" noChangeShapeType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  <p:sp>
        <p:nvSpPr>
          <p:cNvPr id="262" name="Google Shape;262;g10a057ae1a2_0_175"/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" name="Google Shape;259;g10a057ae1a2_0_175">
            <a:extLst>
              <a:ext uri="{FF2B5EF4-FFF2-40B4-BE49-F238E27FC236}">
                <a16:creationId xmlns:a16="http://schemas.microsoft.com/office/drawing/2014/main" id="{9CCCB74A-4D1E-BAB6-AC65-F806A076003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597799" y="3700628"/>
            <a:ext cx="7737600" cy="719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1" strike="noStrike" cap="none" dirty="0"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endParaRPr sz="2400" b="1" i="1" strike="noStrike" cap="none" dirty="0">
              <a:solidFill>
                <a:srgbClr val="FFFFF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" name="Gráfico 3" descr="Cursor com preenchimento sólido">
            <a:extLst>
              <a:ext uri="{FF2B5EF4-FFF2-40B4-BE49-F238E27FC236}">
                <a16:creationId xmlns:a16="http://schemas.microsoft.com/office/drawing/2014/main" id="{91D4BC9A-80A4-1BF2-2AA5-CF54EE848AE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06679" y="4060490"/>
            <a:ext cx="540000" cy="540000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E60BFE5A-E047-EEFB-C65D-86283E38ECA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2"/>
          <a:stretch/>
        </p:blipFill>
        <p:spPr bwMode="auto">
          <a:xfrm>
            <a:off x="694971" y="1499867"/>
            <a:ext cx="3048000" cy="2187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561499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6" ma:contentTypeDescription="Create a new document." ma:contentTypeScope="" ma:versionID="521d280d5f85db8478d88c96e960a7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de0ecea43319d87aebf071435ed4a5d9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F42222EA-95A6-4A03-8019-C3F3BDAED6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82400EE-17ED-45BF-B2F1-38F3BF2C625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1b35d3-0456-4d6a-bc2f-da927e91d158"/>
    <ds:schemaRef ds:uri="19483571-f922-4e8e-9c1c-26f0a225213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B36EE4A-77CB-40F8-99E6-2229B4F7F44C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13072</TotalTime>
  <Words>478</Words>
  <Application>Microsoft Office PowerPoint</Application>
  <PresentationFormat>Apresentação na tela (16:9)</PresentationFormat>
  <Paragraphs>79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Calibri,Sans-Serif</vt:lpstr>
      <vt:lpstr>Calibri</vt:lpstr>
      <vt:lpstr>Century Gothic</vt:lpstr>
      <vt:lpstr>Wingdings</vt:lpstr>
      <vt:lpstr>Arial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Elidiana Andrade</dc:creator>
  <cp:lastModifiedBy>Elidiana Andrade da Silva</cp:lastModifiedBy>
  <cp:revision>461</cp:revision>
  <dcterms:modified xsi:type="dcterms:W3CDTF">2025-05-20T15:12:16Z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