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  <p:sldMasterId id="2147483731" r:id="rId2"/>
    <p:sldMasterId id="2147483690" r:id="rId3"/>
    <p:sldMasterId id="2147483704" r:id="rId4"/>
    <p:sldMasterId id="2147483718" r:id="rId5"/>
  </p:sldMasterIdLst>
  <p:notesMasterIdLst>
    <p:notesMasterId r:id="rId22"/>
  </p:notesMasterIdLst>
  <p:sldIdLst>
    <p:sldId id="899" r:id="rId6"/>
    <p:sldId id="890" r:id="rId7"/>
    <p:sldId id="891" r:id="rId8"/>
    <p:sldId id="892" r:id="rId9"/>
    <p:sldId id="893" r:id="rId10"/>
    <p:sldId id="894" r:id="rId11"/>
    <p:sldId id="1058" r:id="rId12"/>
    <p:sldId id="1056" r:id="rId13"/>
    <p:sldId id="895" r:id="rId14"/>
    <p:sldId id="896" r:id="rId15"/>
    <p:sldId id="897" r:id="rId16"/>
    <p:sldId id="898" r:id="rId17"/>
    <p:sldId id="1027" r:id="rId18"/>
    <p:sldId id="1028" r:id="rId19"/>
    <p:sldId id="1029" r:id="rId20"/>
    <p:sldId id="881" r:id="rId21"/>
  </p:sldIdLst>
  <p:sldSz cx="9144000" cy="5143500" type="screen16x9"/>
  <p:notesSz cx="6858000" cy="9144000"/>
  <p:embeddedFontLst>
    <p:embeddedFont>
      <p:font typeface="Open Sans" charset="0"/>
      <p:regular r:id="rId23"/>
      <p:bold r:id="rId24"/>
      <p:italic r:id="rId25"/>
      <p:boldItalic r:id="rId26"/>
    </p:embeddedFont>
    <p:embeddedFont>
      <p:font typeface="Calibri Light" pitchFamily="34" charset="0"/>
      <p:regular r:id="rId27"/>
      <p: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Rockwell" pitchFamily="18" charset="0"/>
      <p:regular r:id="rId33"/>
      <p:bold r:id="rId34"/>
      <p:italic r:id="rId35"/>
      <p:boldItalic r:id="rId36"/>
    </p:embeddedFont>
    <p:embeddedFont>
      <p:font typeface="Webdings" pitchFamily="18" charset="2"/>
      <p:regular r:id="rId37"/>
    </p:embeddedFont>
    <p:embeddedFont>
      <p:font typeface="Wingdings 2" pitchFamily="18" charset="2"/>
      <p:regular r:id="rId38"/>
    </p:embeddedFont>
    <p:embeddedFont>
      <p:font typeface="Rambla" charset="0"/>
      <p:regular r:id="rId39"/>
      <p:bold r:id="rId40"/>
      <p:italic r:id="rId41"/>
      <p:boldItalic r:id="rId42"/>
    </p:embeddedFont>
  </p:embeddedFontLst>
  <p:custShowLst>
    <p:custShow name="Custom Show 1" id="0">
      <p:sldLst/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Pandey" initials="GP" lastIdx="4" clrIdx="0">
    <p:extLst>
      <p:ext uri="{19B8F6BF-5375-455C-9EA6-DF929625EA0E}">
        <p15:presenceInfo xmlns="" xmlns:p15="http://schemas.microsoft.com/office/powerpoint/2012/main" userId="Gaurav Pand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7E4"/>
    <a:srgbClr val="4DB6E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185" autoAdjust="0"/>
    <p:restoredTop sz="80824" autoAdjust="0"/>
  </p:normalViewPr>
  <p:slideViewPr>
    <p:cSldViewPr snapToGrid="0">
      <p:cViewPr>
        <p:scale>
          <a:sx n="90" d="100"/>
          <a:sy n="90" d="100"/>
        </p:scale>
        <p:origin x="-58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9d8d262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9d8d262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17a146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17a1463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1175056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1175056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5622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ad347af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ad347af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ad347af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ad347af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ad347af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ad347af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7a1463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17a1463f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7a1463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17a1463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7a1463f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7a1463f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7206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7a1463f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7a1463f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3C4365E-A6DC-5845-8FA5-75342F503B2B}"/>
              </a:ext>
            </a:extLst>
          </p:cNvPr>
          <p:cNvSpPr/>
          <p:nvPr userDrawn="1"/>
        </p:nvSpPr>
        <p:spPr>
          <a:xfrm>
            <a:off x="0" y="2052625"/>
            <a:ext cx="9144000" cy="1564553"/>
          </a:xfrm>
          <a:prstGeom prst="rect">
            <a:avLst/>
          </a:prstGeom>
          <a:solidFill>
            <a:srgbClr val="4DB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171D201-3DA2-9B41-9481-B826A2E3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5216" y="1333895"/>
            <a:ext cx="2026368" cy="623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EDCFC23-0D3B-8F46-8D4C-28884166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711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>
  <p:cSld name="1_Content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7062"/>
            <a:ext cx="9147300" cy="444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25413" y="4869263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4388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755FA25-8A1E-1147-9A17-1233620F39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  <p:sp>
        <p:nvSpPr>
          <p:cNvPr id="6" name="Google Shape;49;p12">
            <a:extLst>
              <a:ext uri="{FF2B5EF4-FFF2-40B4-BE49-F238E27FC236}">
                <a16:creationId xmlns="" xmlns:a16="http://schemas.microsoft.com/office/drawing/2014/main" id="{ACB223AD-D30C-3F4B-B16B-266B78D473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3206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38480" y="228600"/>
            <a:ext cx="7924800" cy="255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>
                <a:solidFill>
                  <a:srgbClr val="0070C0"/>
                </a:solidFill>
                <a:latin typeface="Glasgow-Medium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33400" y="619125"/>
            <a:ext cx="807720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SzPct val="140000"/>
              <a:buFontTx/>
              <a:buNone/>
              <a:defRPr sz="975" b="1" baseline="0">
                <a:solidFill>
                  <a:srgbClr val="0051A2"/>
                </a:solidFill>
              </a:defRPr>
            </a:lvl1pPr>
            <a:lvl2pPr marL="0" indent="171450">
              <a:buSzPct val="130000"/>
              <a:buFontTx/>
              <a:buBlip>
                <a:blip r:embed="rId2"/>
              </a:buBlip>
              <a:defRPr sz="1050" b="1" baseline="0">
                <a:solidFill>
                  <a:srgbClr val="0051A2"/>
                </a:solidFill>
              </a:defRPr>
            </a:lvl2pPr>
            <a:lvl3pPr marL="292894" indent="-128588">
              <a:buClr>
                <a:srgbClr val="E86C0A"/>
              </a:buClr>
              <a:buFont typeface="Webdings" pitchFamily="18" charset="2"/>
              <a:buChar char=""/>
              <a:defRPr sz="900">
                <a:solidFill>
                  <a:srgbClr val="404040"/>
                </a:solidFill>
              </a:defRPr>
            </a:lvl3pPr>
            <a:lvl4pPr marL="407194" indent="-114300">
              <a:buClr>
                <a:srgbClr val="00B0F0"/>
              </a:buClr>
              <a:buSzPct val="75000"/>
              <a:buFont typeface="Wingdings 2" pitchFamily="18" charset="2"/>
              <a:buChar char="æ"/>
              <a:defRPr sz="750" baseline="0">
                <a:solidFill>
                  <a:srgbClr val="404040"/>
                </a:solidFill>
              </a:defRPr>
            </a:lvl4pPr>
            <a:lvl5pPr marL="492919" indent="-85725">
              <a:buClr>
                <a:srgbClr val="00B050"/>
              </a:buClr>
              <a:buSzPct val="100000"/>
              <a:buFont typeface="Wingdings" pitchFamily="2" charset="2"/>
              <a:buChar char=""/>
              <a:defRPr sz="750" i="1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B98C36A-3928-824A-9612-1342551F78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  <p:sp>
        <p:nvSpPr>
          <p:cNvPr id="8" name="Google Shape;49;p12">
            <a:extLst>
              <a:ext uri="{FF2B5EF4-FFF2-40B4-BE49-F238E27FC236}">
                <a16:creationId xmlns="" xmlns:a16="http://schemas.microsoft.com/office/drawing/2014/main" id="{55682D29-F77E-AE43-8B79-A68BE110F7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112154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507655-C06A-B747-801B-31447E9E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D26ABBD-9E26-4847-8E5A-1DF1E1D2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AD74CD-2E49-194B-BE15-7C07029A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7C0D6F-D660-AA45-B75B-4A84D1AB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0436E2-B3AD-5F4E-99C1-C54CB2A9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27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A707FC-92A3-174B-B299-396AD1E2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4F938A-BF5F-D34C-BA48-5E370FF6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87693F-A3EF-C641-8902-BC3E5FAA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51019F-ACB9-BD4A-B73B-DC6912D2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813921-E2AA-DA4E-94F5-5D5DB82F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203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4CBCCC-7F1F-4346-B5C1-8A0BFE06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76B5BA-9943-1844-A247-A567F8EC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4D2E97-1AEF-AB4E-A7A1-7D59DF29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2C38AF-D2BD-1C46-A912-980E197E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885955-C0E5-F24A-964E-F3961213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949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9A3728-BF4A-7C49-BDC1-E3AA8D6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C3AE88-6720-C444-AE0C-5240FF228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99EB432-CDB1-D142-81C9-0359E41F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F6F9D-F24D-8546-A5D7-7A525BCD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8A75B1-6462-6144-8D13-BA111F1F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FC50CE-5963-514B-B4D6-965F7C06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4637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5B2983-F6CD-644E-8D12-773BAD5F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A279F0-A58A-514B-B5BE-CC978884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D992DA-C2FB-E94C-AD06-772B6A107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51F1835-765D-B74D-B275-ACA211F76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6CB8A5-D2ED-4448-ADFC-DCE9CE28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37C8AC3-B3A1-234C-99A9-3621210F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F7776CD-3F10-794B-B338-9B901F0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6C51999-E39A-0644-B4D5-C29984C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4686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76E5D3-3CAF-8949-AD9A-BF952A40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4F633CD-E03B-F647-951B-0F9D702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84ECF2-83B8-9A42-A5AE-EC4D7000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5E0C4D-FB58-0544-8180-B6FD49D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6451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92DDB47-671B-D14A-8D96-EE60ACA0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D290C63-5800-FB40-8DF6-B54B27DB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142EC2-D2E3-C249-B321-33CCA682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852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2522651-6475-214D-9202-3724CF44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4307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27A758-105E-B749-A725-58557FD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74BB8-ACC7-9E43-96F1-C6C377B5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E5FD96-BB89-AC44-8998-E32FE36F2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63663C-EFE6-5D4A-B90A-3A2FE27E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74C989-E185-784A-B6ED-BDB87CE0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2236CA-781D-104A-8FEE-476528A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574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585B07-B5DF-AF41-9AD8-F10E1D20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9B13B55-4A03-8648-A70D-A26C30479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BE82CE-AA9D-8E4A-AD4A-19262A3D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EE14A4-0C3B-E849-AAC8-ECE8F025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727A2A-31A6-6A4F-9B36-902563D8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18DA4A-FB24-9340-9248-E95D4E65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0550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D93B75-3602-4948-92F4-A9EA8450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6F57023-4783-784C-884E-09015D450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156B67-0146-4A47-80E4-E4C6AE4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94687F-5A13-F44B-A170-54653B9D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FFD0CD-074D-6344-9C1A-FDBB6F65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9583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9687BBF-663F-3046-8683-4C66E578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87A0387-738D-A04F-AA3A-A0F9F56A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F20285-CEDA-1C4C-8DCB-29B01647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66C0B1-718D-CF4B-9083-09C92DA2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E5F6D4-EF43-2241-9BF8-82D5589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342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6835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66065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19762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05371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62575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64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F8234F5-E7CC-2748-88FE-2A0B69C8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2806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21402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788813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37584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22939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20685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95075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 preserve="1">
  <p:cSld name="1_Content Layout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1" y="427062"/>
            <a:ext cx="9147300" cy="44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525414" y="4869262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65165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09663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30571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670559" y="392773"/>
            <a:ext cx="81356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3339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777FBD0-BB00-F846-8213-8F4F42CB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83429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71175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56462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17625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840141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223172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Google Shape;14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424707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Google Shape;14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462531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895017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 preserve="1">
  <p:cSld name="1_Content Layout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/>
          <p:nvPr/>
        </p:nvSpPr>
        <p:spPr>
          <a:xfrm>
            <a:off x="0" y="427062"/>
            <a:ext cx="9147300" cy="44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4" name="Google Shape;154;p40"/>
          <p:cNvSpPr txBox="1">
            <a:spLocks noGrp="1"/>
          </p:cNvSpPr>
          <p:nvPr>
            <p:ph type="sldNum" idx="12"/>
          </p:nvPr>
        </p:nvSpPr>
        <p:spPr>
          <a:xfrm>
            <a:off x="8525413" y="4869263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lvl="1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lvl="2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lvl="3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lvl="4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lvl="5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lvl="6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lvl="7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lvl="8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32300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8365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32BAC8A-207D-474E-8EC1-72B9B1A5E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88282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06785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154494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Google Shape;176;p4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7" name="Google Shape;177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893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73666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Google Shape;18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6994555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4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Google Shape;19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224438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4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4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8" name="Google Shape;198;p4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68235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935016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Google Shape;211;p5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Google Shape;212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42368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5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Google Shape;219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3307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91CE3B-59C0-334F-B439-93096977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16674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842885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Google Shape;231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6459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99D1A2E-A895-2E4D-A42A-32C5E18E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126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BE38C49-DFB9-4B46-8747-656BFB77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293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8BDBB6-800A-DC4B-83BC-A8CC00A9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312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B0FC56-B51C-C541-9BA1-E5549847E92B}"/>
              </a:ext>
            </a:extLst>
          </p:cNvPr>
          <p:cNvSpPr/>
          <p:nvPr userDrawn="1"/>
        </p:nvSpPr>
        <p:spPr>
          <a:xfrm>
            <a:off x="0" y="445025"/>
            <a:ext cx="311700" cy="399706"/>
          </a:xfrm>
          <a:prstGeom prst="rect">
            <a:avLst/>
          </a:prstGeom>
          <a:solidFill>
            <a:srgbClr val="4D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3F320C50-3C66-1948-B592-C6F995CA35DE}"/>
              </a:ext>
            </a:extLst>
          </p:cNvPr>
          <p:cNvSpPr/>
          <p:nvPr userDrawn="1"/>
        </p:nvSpPr>
        <p:spPr>
          <a:xfrm rot="5400000">
            <a:off x="340206" y="416519"/>
            <a:ext cx="399706" cy="456718"/>
          </a:xfrm>
          <a:prstGeom prst="triangle">
            <a:avLst>
              <a:gd name="adj" fmla="val 0"/>
            </a:avLst>
          </a:prstGeom>
          <a:solidFill>
            <a:srgbClr val="4D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60060B4-E9C9-8047-AB56-AF89CDFB2A34}"/>
              </a:ext>
            </a:extLst>
          </p:cNvPr>
          <p:cNvSpPr txBox="1"/>
          <p:nvPr userDrawn="1"/>
        </p:nvSpPr>
        <p:spPr>
          <a:xfrm>
            <a:off x="2919790" y="4881890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4DB6E3"/>
                </a:solidFill>
              </a:rPr>
              <a:t>DOu</a:t>
            </a:r>
            <a:r>
              <a:rPr lang="en-US" sz="1100" dirty="0">
                <a:solidFill>
                  <a:srgbClr val="4DB6E3"/>
                </a:solidFill>
              </a:rPr>
              <a:t> – Certified Tester in DevOps (CTD)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028EA11-B9B7-644F-A486-D174BFC8F25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28962" y="-61066"/>
            <a:ext cx="635691" cy="635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22449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7" r:id="rId10"/>
    <p:sldLayoutId id="2147483688" r:id="rId11"/>
    <p:sldLayoutId id="214748368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4B79273-DC78-9E4E-B25F-6B3A05ED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18000F-F3B8-7D4A-9A90-768E57C9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90C4DB-3612-0144-B4F1-797DE514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0AA315-4612-3340-B54C-33BDDD93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A8239C-B480-8E43-BB12-42093E1E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048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57A8D71-400B-064E-89B0-E59A0C0BB5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4360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768418" y="314389"/>
            <a:ext cx="8063882" cy="61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D873229-A0AE-DD4B-BCF9-668C98AA83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60930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8" name="Google Shape;158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5A38147-FE1F-6F4A-833C-E3B5E55727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0206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-81-43-72.compute-1.amazonaws.com:400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saltuniv/DockerSwa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angsaltuniv/DockerSwa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3C23D9-E0FE-4F67-A0EB-FB5292A1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96B74-2FA1-472D-8ECD-D9791B9A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learn how to use </a:t>
            </a:r>
            <a:r>
              <a:rPr lang="en-US" dirty="0" err="1" smtClean="0"/>
              <a:t>Docker</a:t>
            </a:r>
            <a:r>
              <a:rPr lang="en-US" dirty="0" smtClean="0"/>
              <a:t> on local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F834037-9B24-40AD-8FFB-02ECBF8C9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25257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856DD4-CAF0-4065-BB5B-875D8A04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The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6DE306-D506-433E-B971-0CD118A3D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8139" marR="88898" indent="-285743">
              <a:lnSpc>
                <a:spcPct val="100000"/>
              </a:lnSpc>
              <a:buSzPts val="1200"/>
            </a:pPr>
            <a:r>
              <a:rPr lang="en-US" dirty="0"/>
              <a:t>Run the following </a:t>
            </a:r>
            <a:r>
              <a:rPr lang="en-US" dirty="0" smtClean="0"/>
              <a:t>commands from that folder(e.g. </a:t>
            </a:r>
            <a:r>
              <a:rPr lang="en-US" dirty="0" err="1" smtClean="0"/>
              <a:t>mydocker</a:t>
            </a:r>
            <a:r>
              <a:rPr lang="en-US" dirty="0" smtClean="0"/>
              <a:t>) where all three files exist(</a:t>
            </a:r>
            <a:r>
              <a:rPr lang="en-US" dirty="0" err="1" smtClean="0"/>
              <a:t>Dockerfile</a:t>
            </a:r>
            <a:r>
              <a:rPr lang="en-US" dirty="0" smtClean="0"/>
              <a:t>, requirements, app)</a:t>
            </a:r>
            <a:endParaRPr lang="en-US" dirty="0"/>
          </a:p>
          <a:p>
            <a:pPr marR="88898" lvl="1" indent="-304793">
              <a:lnSpc>
                <a:spcPct val="100000"/>
              </a:lnSpc>
              <a:buSzPts val="1200"/>
            </a:pPr>
            <a:r>
              <a:rPr lang="en-US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US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build </a:t>
            </a:r>
            <a:r>
              <a:rPr lang="en-US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n-US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friendlyhello</a:t>
            </a:r>
            <a:r>
              <a:rPr lang="en-US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58B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  <a:p>
            <a:pPr marR="88898" lvl="1" indent="-304793">
              <a:lnSpc>
                <a:spcPct val="100000"/>
              </a:lnSpc>
              <a:buSzPts val="1200"/>
            </a:pPr>
            <a:r>
              <a:rPr lang="en-US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US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image </a:t>
            </a:r>
            <a:r>
              <a:rPr lang="en-US" dirty="0">
                <a:solidFill>
                  <a:srgbClr val="658B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marR="88898" lvl="1" indent="-304793">
              <a:lnSpc>
                <a:spcPct val="100000"/>
              </a:lnSpc>
              <a:buSzPts val="1200"/>
            </a:pPr>
            <a:r>
              <a:rPr lang="en-US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US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US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run </a:t>
            </a:r>
            <a:r>
              <a:rPr lang="en-US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-p</a:t>
            </a:r>
            <a:r>
              <a:rPr lang="en-US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4000:80 </a:t>
            </a:r>
            <a:r>
              <a:rPr lang="en-US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friendlyhello</a:t>
            </a:r>
            <a:endParaRPr lang="en-US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88898" indent="-304793">
              <a:lnSpc>
                <a:spcPct val="100000"/>
              </a:lnSpc>
              <a:buSzPts val="1200"/>
            </a:pPr>
            <a:r>
              <a:rPr lang="en-US" dirty="0" smtClean="0"/>
              <a:t>See the output in a browser at &lt;http://localhost:4000&gt;</a:t>
            </a:r>
          </a:p>
          <a:p>
            <a:pPr marR="88898" indent="-304793">
              <a:lnSpc>
                <a:spcPct val="100000"/>
              </a:lnSpc>
              <a:buSzPts val="1200"/>
            </a:pPr>
            <a:endParaRPr lang="en-US" dirty="0" smtClean="0"/>
          </a:p>
          <a:p>
            <a:pPr marR="88898" indent="-304793">
              <a:lnSpc>
                <a:spcPct val="100000"/>
              </a:lnSpc>
              <a:buSzPts val="1200"/>
            </a:pPr>
            <a:r>
              <a:rPr lang="en-US" dirty="0" smtClean="0"/>
              <a:t>For AWS, See </a:t>
            </a:r>
            <a:r>
              <a:rPr lang="en-US" dirty="0"/>
              <a:t>the output in a browser at </a:t>
            </a:r>
            <a:r>
              <a:rPr lang="en-US" dirty="0" smtClean="0"/>
              <a:t>&lt;http://your </a:t>
            </a:r>
            <a:r>
              <a:rPr lang="en-US" dirty="0" err="1" smtClean="0"/>
              <a:t>aws</a:t>
            </a:r>
            <a:r>
              <a:rPr lang="en-US" dirty="0" smtClean="0"/>
              <a:t> public dns:4000&gt;</a:t>
            </a:r>
          </a:p>
          <a:p>
            <a:pPr marR="88898" indent="-304793">
              <a:lnSpc>
                <a:spcPct val="100000"/>
              </a:lnSpc>
              <a:buSzPts val="1200"/>
              <a:buNone/>
            </a:pPr>
            <a:r>
              <a:rPr lang="en-US" dirty="0" smtClean="0"/>
              <a:t>	e.g. http://ec2-3-81-43-72.compute-1.amazonaws.com:4000</a:t>
            </a:r>
            <a:endParaRPr lang="en-US" dirty="0" smtClean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88898" indent="-304793">
              <a:lnSpc>
                <a:spcPct val="100000"/>
              </a:lnSpc>
              <a:buSzPts val="1200"/>
            </a:pPr>
            <a:endParaRPr lang="en-US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30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Sharing The </a:t>
            </a:r>
            <a:r>
              <a:rPr lang="en" dirty="0" smtClean="0"/>
              <a:t>Image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400" dirty="0"/>
              <a:t>Create an id at </a:t>
            </a:r>
            <a:r>
              <a:rPr lang="en-US" sz="1400" dirty="0" smtClean="0">
                <a:hlinkClick r:id="rId3"/>
              </a:rPr>
              <a:t>https://hub.docker.com/</a:t>
            </a:r>
            <a:endParaRPr lang="en-US" sz="1400" dirty="0" smtClean="0"/>
          </a:p>
          <a:p>
            <a:pPr lvl="0"/>
            <a:r>
              <a:rPr lang="en-US" sz="1400" dirty="0" smtClean="0"/>
              <a:t>Launch another </a:t>
            </a:r>
            <a:r>
              <a:rPr lang="en-US" sz="1400" dirty="0" err="1" smtClean="0"/>
              <a:t>cmd</a:t>
            </a:r>
            <a:r>
              <a:rPr lang="en-US" sz="1400" dirty="0" smtClean="0"/>
              <a:t> instance</a:t>
            </a:r>
          </a:p>
          <a:p>
            <a:pPr lvl="0">
              <a:buNone/>
            </a:pPr>
            <a:r>
              <a:rPr lang="en-US" sz="1400" dirty="0" smtClean="0"/>
              <a:t>	Note: For AWS, Launch another </a:t>
            </a:r>
            <a:r>
              <a:rPr lang="en-US" sz="1400" dirty="0" err="1" smtClean="0"/>
              <a:t>aws</a:t>
            </a:r>
            <a:r>
              <a:rPr lang="en-US" sz="1400" dirty="0" smtClean="0"/>
              <a:t> </a:t>
            </a:r>
            <a:r>
              <a:rPr lang="en-US" sz="1400" dirty="0" err="1" smtClean="0"/>
              <a:t>ubuntu</a:t>
            </a:r>
            <a:r>
              <a:rPr lang="en-US" sz="1400" dirty="0" smtClean="0"/>
              <a:t> terminal using putty and run the below commands with </a:t>
            </a:r>
            <a:r>
              <a:rPr lang="en-US" sz="1400" b="1" dirty="0" err="1" smtClean="0"/>
              <a:t>sudo</a:t>
            </a:r>
            <a:r>
              <a:rPr lang="en-US" sz="1400" dirty="0" smtClean="0"/>
              <a:t>(e.g. </a:t>
            </a:r>
            <a:r>
              <a:rPr lang="en-US" sz="1400" dirty="0" err="1" smtClean="0"/>
              <a:t>sudo</a:t>
            </a:r>
            <a:r>
              <a:rPr lang="en-US" sz="1400" dirty="0" smtClean="0"/>
              <a:t>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login)</a:t>
            </a:r>
          </a:p>
          <a:p>
            <a:r>
              <a:rPr lang="en" sz="1400" dirty="0" smtClean="0"/>
              <a:t>Run </a:t>
            </a:r>
            <a:r>
              <a:rPr lang="en" sz="1400" dirty="0"/>
              <a:t>the following commands</a:t>
            </a:r>
            <a:endParaRPr sz="1400" dirty="0"/>
          </a:p>
          <a:p>
            <a:pPr marR="88898" lvl="1">
              <a:lnSpc>
                <a:spcPct val="142857"/>
              </a:lnSpc>
              <a:spcBef>
                <a:spcPts val="0"/>
              </a:spcBef>
            </a:pPr>
            <a:r>
              <a:rPr lang="en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</a:t>
            </a: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endParaRPr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88898" lvl="1">
              <a:lnSpc>
                <a:spcPct val="142857"/>
              </a:lnSpc>
              <a:spcBef>
                <a:spcPts val="0"/>
              </a:spcBef>
            </a:pPr>
            <a:r>
              <a:rPr lang="en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</a:t>
            </a: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tag friendlyhello &lt;</a:t>
            </a:r>
            <a:r>
              <a:rPr lang="en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your docker hub id&gt;/tutorial:firstversion </a:t>
            </a:r>
            <a:endParaRPr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88898" lvl="1">
              <a:lnSpc>
                <a:spcPct val="142857"/>
              </a:lnSpc>
              <a:spcBef>
                <a:spcPts val="0"/>
              </a:spcBef>
            </a:pPr>
            <a:r>
              <a:rPr lang="en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</a:t>
            </a: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image </a:t>
            </a:r>
            <a:r>
              <a:rPr lang="en" dirty="0">
                <a:solidFill>
                  <a:srgbClr val="658B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endParaRPr lang="en" dirty="0" smtClean="0">
              <a:solidFill>
                <a:srgbClr val="658B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88898" lvl="1">
              <a:lnSpc>
                <a:spcPct val="142857"/>
              </a:lnSpc>
              <a:spcBef>
                <a:spcPts val="0"/>
              </a:spcBef>
              <a:buNone/>
            </a:pPr>
            <a:r>
              <a:rPr lang="en" dirty="0" smtClean="0">
                <a:solidFill>
                  <a:srgbClr val="658B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" dirty="0">
                <a:solidFill>
                  <a:srgbClr val="658B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You should be able to see your tagged image there&gt;</a:t>
            </a:r>
            <a:endParaRPr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88898" lvl="1">
              <a:lnSpc>
                <a:spcPct val="142857"/>
              </a:lnSpc>
              <a:spcBef>
                <a:spcPts val="0"/>
              </a:spcBef>
            </a:pPr>
            <a:r>
              <a:rPr lang="en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</a:t>
            </a: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push &lt;</a:t>
            </a:r>
            <a:r>
              <a:rPr lang="en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Your docker hub </a:t>
            </a:r>
            <a:r>
              <a:rPr lang="en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&gt;/tutorial:firstversion</a:t>
            </a:r>
            <a:endParaRPr dirty="0"/>
          </a:p>
          <a:p>
            <a:pPr marL="0" marR="88898" indent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Please note Tag command syntax is &lt;docker tag image </a:t>
            </a:r>
            <a:r>
              <a:rPr lang="en" sz="14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username/repository:tag&gt;</a:t>
            </a:r>
          </a:p>
          <a:p>
            <a:pPr marL="0" marR="88898" indent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 dirty="0" smtClean="0">
                <a:sym typeface="Courier New"/>
              </a:rPr>
              <a:t>Note: Now you can see tutorial image on your docker hub account	</a:t>
            </a:r>
          </a:p>
          <a:p>
            <a:pPr marL="0" marR="88898" indent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en" sz="1400" dirty="0" smtClean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Stopping the Container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 smtClean="0"/>
              <a:t>s</a:t>
            </a:r>
            <a:r>
              <a:rPr lang="en" dirty="0" smtClean="0"/>
              <a:t>udo docker </a:t>
            </a:r>
            <a:r>
              <a:rPr lang="en" dirty="0"/>
              <a:t>container ls </a:t>
            </a:r>
            <a:endParaRPr dirty="0"/>
          </a:p>
          <a:p>
            <a:r>
              <a:rPr lang="en-US" dirty="0" smtClean="0"/>
              <a:t>s</a:t>
            </a:r>
            <a:r>
              <a:rPr lang="en" dirty="0" smtClean="0"/>
              <a:t>udo docker </a:t>
            </a:r>
            <a:r>
              <a:rPr lang="en" dirty="0"/>
              <a:t>container stop &lt;Container NAME or ID&gt; </a:t>
            </a:r>
          </a:p>
          <a:p>
            <a:r>
              <a:rPr lang="en" dirty="0"/>
              <a:t>See example below</a:t>
            </a:r>
            <a:endParaRPr dirty="0"/>
          </a:p>
          <a:p>
            <a:pPr lvl="1" indent="-342892">
              <a:spcBef>
                <a:spcPts val="0"/>
              </a:spcBef>
              <a:buSzPts val="1800"/>
              <a:buChar char="●"/>
            </a:pPr>
            <a:r>
              <a:rPr lang="en-US" i="1" dirty="0" smtClean="0"/>
              <a:t>s</a:t>
            </a:r>
            <a:r>
              <a:rPr lang="en" i="1" dirty="0" smtClean="0"/>
              <a:t>udo docker </a:t>
            </a:r>
            <a:r>
              <a:rPr lang="en" i="1" dirty="0"/>
              <a:t>container ls</a:t>
            </a:r>
            <a:br>
              <a:rPr lang="en" i="1" dirty="0"/>
            </a:br>
            <a:r>
              <a:rPr lang="en" i="1" dirty="0"/>
              <a:t>CONTAINER ID        IMAGE               COMMAND             CREATED</a:t>
            </a:r>
            <a:br>
              <a:rPr lang="en" i="1" dirty="0"/>
            </a:br>
            <a:r>
              <a:rPr lang="en" i="1" dirty="0"/>
              <a:t>1fa4ab2cf395        friendlyhello       "python app.py"     28 seconds ago</a:t>
            </a:r>
            <a:endParaRPr i="1" dirty="0"/>
          </a:p>
          <a:p>
            <a:pPr lvl="1" indent="-342892">
              <a:spcBef>
                <a:spcPts val="0"/>
              </a:spcBef>
              <a:buSzPts val="1800"/>
              <a:buChar char="●"/>
            </a:pPr>
            <a:r>
              <a:rPr lang="en-US" i="1" dirty="0" smtClean="0"/>
              <a:t>s</a:t>
            </a:r>
            <a:r>
              <a:rPr lang="en" i="1" dirty="0" smtClean="0"/>
              <a:t>udo docker </a:t>
            </a:r>
            <a:r>
              <a:rPr lang="en" i="1" dirty="0"/>
              <a:t>container stop </a:t>
            </a:r>
            <a:r>
              <a:rPr lang="en" i="1" dirty="0" smtClean="0"/>
              <a:t>1fa4ab2cf395</a:t>
            </a:r>
          </a:p>
          <a:p>
            <a:pPr lvl="1" indent="-342892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i="1" dirty="0" smtClean="0"/>
              <a:t>For AWS, Notice that CONTAINER ID matches what’s on e.g. </a:t>
            </a:r>
            <a:r>
              <a:rPr lang="en-US" dirty="0" smtClean="0">
                <a:hlinkClick r:id="rId3"/>
              </a:rPr>
              <a:t>http://ec2-3-81-43-72.compute-1.amazonaws.com:4000</a:t>
            </a:r>
            <a:endParaRPr lang="en-US" i="1" dirty="0" smtClean="0"/>
          </a:p>
          <a:p>
            <a:pPr lvl="1" indent="-342892">
              <a:spcBef>
                <a:spcPts val="0"/>
              </a:spcBef>
              <a:buSzPts val="1800"/>
              <a:buChar char="●"/>
            </a:pPr>
            <a:endParaRPr i="1" dirty="0"/>
          </a:p>
        </p:txBody>
      </p:sp>
    </p:spTree>
    <p:extLst>
      <p:ext uri="{BB962C8B-B14F-4D97-AF65-F5344CB8AC3E}">
        <p14:creationId xmlns="" xmlns:p14="http://schemas.microsoft.com/office/powerpoint/2010/main" val="8649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bg1"/>
                </a:solidFill>
              </a:rPr>
              <a:t>Running Multiple Load balanced containers</a:t>
            </a:r>
            <a:endParaRPr lang="en" sz="3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A131B67-17D7-5241-B594-B28898C1D3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Service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"/>
              <a:t>We want to run containers and their multiple instances to provide the required horsepower to the service.</a:t>
            </a:r>
            <a:endParaRPr/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"/>
              <a:t>Read the</a:t>
            </a:r>
            <a:r>
              <a:rPr lang="en" sz="1200"/>
              <a:t> </a:t>
            </a:r>
            <a:r>
              <a:rPr lang="en" sz="1200">
                <a:solidFill>
                  <a:srgbClr val="33444C"/>
                </a:solidFill>
              </a:rPr>
              <a:t>docker-compose.yml </a:t>
            </a:r>
            <a:r>
              <a:rPr lang="en"/>
              <a:t>which does the following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Pull the image that we uploaded to registry 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Run 5 instances of that image as a service called web, limiting each one to use, at most, 10% of the CPU and 50MB of RAM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Immediately restart containers if one fails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Map port 4000 on the host to web’s port 80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Instruct web’s containers to share port 80 via a load-balanced network called webnet</a:t>
            </a:r>
            <a:endParaRPr/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Define the webnet network with the default settings (which is a load-balanced overlay network)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Starting/Stopping The Service 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 the following commands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swarm init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stack deploy -c docker-compose.yml getstartedlab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service ls  (Look for output for the web service, prepended with your app name)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service ps getstartedlab_web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container ls -q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http://localhost:4000</a:t>
            </a:r>
            <a:r>
              <a:rPr lang="en" dirty="0"/>
              <a:t> (every time you refresh you should see a different ID showing load balancing</a:t>
            </a:r>
            <a:r>
              <a:rPr lang="en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For AWS, &lt;http://your </a:t>
            </a:r>
            <a:r>
              <a:rPr lang="en-US" dirty="0" err="1" smtClean="0"/>
              <a:t>aws</a:t>
            </a:r>
            <a:r>
              <a:rPr lang="en-US" dirty="0" smtClean="0"/>
              <a:t> public dns:4000&gt; </a:t>
            </a:r>
            <a:r>
              <a:rPr lang="en" dirty="0" smtClean="0"/>
              <a:t>(every time you refresh you should see a different ID showing load balancing)</a:t>
            </a:r>
            <a:endParaRPr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Shutdown </a:t>
            </a:r>
            <a:r>
              <a:rPr lang="en" dirty="0"/>
              <a:t>the app and the swarm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stack rm getstartedlab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docker swarm leave --force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311700" y="924910"/>
            <a:ext cx="8520600" cy="3643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create [image]: Create a new container from a particular image.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login: Log into the Docker Hub repository.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pull [image]: Pull an image from the Docker Hub repository.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push [username/image]: Push an image to the Docker Hub repository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Running Docker Containers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start [container]: Start a particular container.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stop [container]: Stop a particular container.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run -ti — rm — image [image] [container] [command]: Create and start a container at the same time, run a command inside it, and then remove the container after executing the command.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pause [container]: Pause all processes running within a particular container.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Using Docker Utilities</a:t>
            </a:r>
            <a:endParaRPr sz="1200" b="1"/>
          </a:p>
          <a:p>
            <a:pPr indent="-406390">
              <a:lnSpc>
                <a:spcPct val="100000"/>
              </a:lnSpc>
              <a:buSzPts val="12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version: Display the version of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that is currently installed on the system.</a:t>
            </a:r>
          </a:p>
          <a:p>
            <a:pPr indent="-406390">
              <a:lnSpc>
                <a:spcPct val="100000"/>
              </a:lnSpc>
              <a:buSzPts val="12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images: List all of the images that are currently stored on the system.</a:t>
            </a:r>
          </a:p>
          <a:p>
            <a:pPr indent="-406390">
              <a:lnSpc>
                <a:spcPct val="100000"/>
              </a:lnSpc>
              <a:buSzPts val="12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container </a:t>
            </a:r>
            <a:r>
              <a:rPr lang="en-US" sz="1200" dirty="0" err="1" smtClean="0"/>
              <a:t>ls</a:t>
            </a:r>
            <a:r>
              <a:rPr lang="en-US" sz="1200" dirty="0" smtClean="0"/>
              <a:t> –a: List all of the containers.</a:t>
            </a:r>
          </a:p>
          <a:p>
            <a:pPr indent="-406390">
              <a:lnSpc>
                <a:spcPct val="100000"/>
              </a:lnSpc>
              <a:buSzPts val="12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</a:t>
            </a:r>
            <a:r>
              <a:rPr lang="en-US" sz="1200" dirty="0" err="1" smtClean="0"/>
              <a:t>ps</a:t>
            </a:r>
            <a:r>
              <a:rPr lang="en-US" sz="1200" dirty="0" smtClean="0"/>
              <a:t>: List all of the containers that are currently running.</a:t>
            </a:r>
          </a:p>
          <a:p>
            <a:pPr indent="-406390">
              <a:lnSpc>
                <a:spcPct val="100000"/>
              </a:lnSpc>
              <a:buSzPts val="1200"/>
            </a:pPr>
            <a:r>
              <a:rPr lang="en-US" sz="1200" dirty="0" err="1" smtClean="0"/>
              <a:t>docker</a:t>
            </a:r>
            <a:r>
              <a:rPr lang="en-US" sz="1200" dirty="0" smtClean="0"/>
              <a:t> exec -it &lt;&lt;container id&gt;&gt; /bin/bash : Enter inside the running container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/>
              <a:t>Cleaning </a:t>
            </a:r>
            <a:r>
              <a:rPr lang="en" sz="1200" b="1" dirty="0"/>
              <a:t>Up Your Docker Environment</a:t>
            </a:r>
            <a:endParaRPr sz="1200" b="1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kill [container]: Kill a particular container.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kill $(docker ps -q): Kill all containers that are currently running.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rm [container]: Delete a particular container that is not currently running.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docker rm $(docker ps -a -q): Delete all containers that are not currently running</a:t>
            </a:r>
            <a:endParaRPr sz="1200"/>
          </a:p>
        </p:txBody>
      </p:sp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Cheat Sheet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1189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I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Pull </a:t>
            </a:r>
            <a:r>
              <a:rPr lang="en-US" dirty="0" err="1" smtClean="0"/>
              <a:t>Ubuntu</a:t>
            </a:r>
            <a:r>
              <a:rPr lang="en-US" dirty="0" smtClean="0"/>
              <a:t> image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Run the image &amp; enter in to container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Play with container</a:t>
            </a:r>
          </a:p>
          <a:p>
            <a:r>
              <a:rPr lang="en-US" dirty="0" smtClean="0"/>
              <a:t>Exercise II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Develop the environment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Build the image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Sharing the image</a:t>
            </a:r>
          </a:p>
          <a:p>
            <a:r>
              <a:rPr lang="en-US" dirty="0" smtClean="0"/>
              <a:t>Exercise III</a:t>
            </a:r>
          </a:p>
          <a:p>
            <a:pPr lvl="1">
              <a:spcBef>
                <a:spcPts val="450"/>
              </a:spcBef>
            </a:pPr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r>
              <a:rPr lang="en" dirty="0" smtClean="0"/>
              <a:t>Exercise I: Let </a:t>
            </a:r>
            <a:r>
              <a:rPr lang="en" dirty="0"/>
              <a:t>us </a:t>
            </a:r>
            <a:r>
              <a:rPr lang="en" dirty="0" smtClean="0"/>
              <a:t>play with docker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The following command runs an </a:t>
            </a:r>
            <a:r>
              <a:rPr lang="en" sz="1000" dirty="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ubuntu</a:t>
            </a: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container, attaches interactively to your local command-line session, and runs </a:t>
            </a:r>
            <a:r>
              <a:rPr lang="en" sz="1000" dirty="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/bin/bash</a:t>
            </a: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8898" marR="88898" indent="0">
              <a:lnSpc>
                <a:spcPct val="114000"/>
              </a:lnSpc>
              <a:buNone/>
            </a:pPr>
            <a:r>
              <a:rPr lang="en" sz="1400" b="1" dirty="0">
                <a:solidFill>
                  <a:srgbClr val="0068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4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</a:t>
            </a:r>
            <a:r>
              <a:rPr lang="en" sz="1400" b="1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400" b="1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" sz="1400" b="1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ubuntu /bin/bash</a:t>
            </a:r>
            <a:endParaRPr sz="1400" b="1"/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When you run this command, the following happens (assuming you are using the default registry configuration):</a:t>
            </a:r>
            <a:endParaRPr sz="110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68">
              <a:spcBef>
                <a:spcPts val="800"/>
              </a:spcBef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If you do not have the </a:t>
            </a:r>
            <a:r>
              <a:rPr lang="en" sz="1000" dirty="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ubuntu</a:t>
            </a: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image locally, Docker pulls it from your configured registry, as though you had run </a:t>
            </a:r>
            <a:r>
              <a:rPr lang="en" sz="1000" dirty="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docker pull </a:t>
            </a:r>
            <a:r>
              <a:rPr lang="en" sz="1000" dirty="0" smtClean="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ubuntu </a:t>
            </a:r>
            <a:r>
              <a:rPr lang="en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manually</a:t>
            </a:r>
            <a:endParaRPr sz="110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68"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Docker creates a new container, as though you had run a </a:t>
            </a:r>
            <a:r>
              <a:rPr lang="en" sz="1000" dirty="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docker container create</a:t>
            </a: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command </a:t>
            </a:r>
            <a:r>
              <a:rPr lang="en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manually</a:t>
            </a:r>
            <a:endParaRPr sz="110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68"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Docker allocates a read-write </a:t>
            </a:r>
            <a:r>
              <a:rPr lang="en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file system </a:t>
            </a: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to the container, as its final </a:t>
            </a:r>
            <a:r>
              <a:rPr lang="en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layer</a:t>
            </a:r>
            <a:endParaRPr sz="110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68"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Docker creates a network interface to connect the container to the default network, since you did not specify any networking options</a:t>
            </a:r>
            <a:endParaRPr sz="110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68"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Docker starts the container and executes </a:t>
            </a:r>
            <a:r>
              <a:rPr lang="en" sz="1000" dirty="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/bin/bash</a:t>
            </a: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. Because the container is running interactively and attached to your terminal (due to the </a:t>
            </a:r>
            <a:r>
              <a:rPr lang="en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-it flag), </a:t>
            </a: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you can provide input using your keyboard while the output is logged to your terminal.</a:t>
            </a:r>
            <a:endParaRPr sz="110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68">
              <a:buClr>
                <a:srgbClr val="33444C"/>
              </a:buClr>
              <a:buSzPts val="1050"/>
              <a:buFont typeface="Open Sans"/>
              <a:buAutoNum type="arabicPeriod"/>
            </a:pP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When you type </a:t>
            </a:r>
            <a:r>
              <a:rPr lang="en" sz="1000" dirty="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to terminate the </a:t>
            </a:r>
            <a:r>
              <a:rPr lang="en" sz="1000" dirty="0">
                <a:solidFill>
                  <a:srgbClr val="33444C"/>
                </a:solidFill>
                <a:latin typeface="Courier New"/>
                <a:ea typeface="Courier New"/>
                <a:cs typeface="Courier New"/>
                <a:sym typeface="Courier New"/>
              </a:rPr>
              <a:t>/bin/bash</a:t>
            </a:r>
            <a:r>
              <a:rPr lang="en" sz="1100" dirty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command, the container stops but is not removed. You can start it again or remove it.</a:t>
            </a:r>
            <a:endParaRPr sz="110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Some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--version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Docker</a:t>
            </a:r>
            <a:r>
              <a:rPr lang="en-US" dirty="0" smtClean="0"/>
              <a:t> version 17.12.0-ce, build c97c6d6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Containers: 0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Running: 0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Paused: 0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Stopped: 0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Images: 0</a:t>
            </a:r>
          </a:p>
          <a:p>
            <a:pPr lvl="1">
              <a:spcBef>
                <a:spcPts val="450"/>
              </a:spcBef>
              <a:buNone/>
            </a:pPr>
            <a:r>
              <a:rPr lang="en-US" dirty="0" smtClean="0"/>
              <a:t>	…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r>
              <a:rPr lang="en-US" dirty="0" smtClean="0"/>
              <a:t> –a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exec -it &lt;&lt;container id&gt;&gt; /bin/bash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37AB56-9636-4D5C-80BB-02A1F09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II &amp; III: Tasks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921793-F09A-4149-8DCD-B1F4A80B4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next few slides we will create a docker image starting from a base image containing python, get the required packages and run a python program and check its output using a browser from the host machine</a:t>
            </a:r>
          </a:p>
          <a:p>
            <a:r>
              <a:rPr lang="en-US" dirty="0"/>
              <a:t>We will then upload the image to a registry</a:t>
            </a:r>
          </a:p>
          <a:p>
            <a:r>
              <a:rPr lang="en-US" dirty="0"/>
              <a:t>Finally we will try to scale the app by running multiple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26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Developing an </a:t>
            </a:r>
            <a:r>
              <a:rPr lang="en" dirty="0" smtClean="0"/>
              <a:t>Environment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960120"/>
            <a:ext cx="8520600" cy="36087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Code is available at </a:t>
            </a: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  <a:hlinkClick r:id="rId3"/>
              </a:rPr>
              <a:t>https://github.com/umangsaltuniv/DockerSwarm</a:t>
            </a:r>
            <a:endParaRPr lang="en-US" sz="1100" dirty="0" smtClean="0">
              <a:solidFill>
                <a:srgbClr val="33444C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Download the code</a:t>
            </a:r>
          </a:p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Open </a:t>
            </a:r>
            <a:r>
              <a:rPr lang="en-US" sz="1100" b="1" dirty="0" err="1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Dockerfile</a:t>
            </a:r>
            <a:endParaRPr lang="en-US" sz="1100" b="1" dirty="0" smtClean="0">
              <a:solidFill>
                <a:srgbClr val="33444C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Understand the below content of </a:t>
            </a: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Courier New"/>
              </a:rPr>
              <a:t>it</a:t>
            </a:r>
            <a:endParaRPr lang="en" sz="1100" dirty="0" smtClean="0">
              <a:solidFill>
                <a:srgbClr val="33444C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88898" marR="88898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" sz="1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an official Python runtime as a parent image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python:2.7-slim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Set the working directory to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WORKDIR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Copy the current directory contents into the container at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 .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Install any needed packages specified in requirements.txt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pip 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install </a:t>
            </a:r>
            <a:r>
              <a:rPr lang="en-US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-r requirements.txt</a:t>
            </a:r>
            <a:endParaRPr lang="en" sz="10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8898" marR="88898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Make port 80 available to the world outside this container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Define environment variable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 NAME World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Run app.py when the container launches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CMD ["python", "app.py"]</a:t>
            </a:r>
            <a:endParaRPr sz="1100" dirty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Developing an </a:t>
            </a:r>
            <a:r>
              <a:rPr lang="en" dirty="0" smtClean="0"/>
              <a:t>Environment…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960120"/>
            <a:ext cx="8520600" cy="36087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Open </a:t>
            </a:r>
            <a:r>
              <a:rPr lang="en-US" sz="1100" b="1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requirements.txt</a:t>
            </a: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 file</a:t>
            </a:r>
          </a:p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Understand the below content of </a:t>
            </a: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Courier New"/>
              </a:rPr>
              <a:t>it</a:t>
            </a:r>
            <a:endParaRPr lang="en-US" sz="1100" dirty="0" smtClean="0">
              <a:solidFill>
                <a:srgbClr val="33444C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R="88898" indent="0">
              <a:lnSpc>
                <a:spcPct val="100000"/>
              </a:lnSpc>
              <a:buNone/>
            </a:pPr>
            <a:r>
              <a:rPr lang="en-US" sz="8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0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Flask</a:t>
            </a:r>
          </a:p>
          <a:p>
            <a:pPr marR="88898" indent="0">
              <a:lnSpc>
                <a:spcPct val="100000"/>
              </a:lnSpc>
              <a:buNone/>
            </a:pPr>
            <a:r>
              <a:rPr lang="en-US" sz="10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0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endParaRPr lang="en-US" sz="1000" dirty="0" smtClean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88898" indent="0">
              <a:lnSpc>
                <a:spcPct val="100000"/>
              </a:lnSpc>
              <a:buNone/>
            </a:pPr>
            <a:endParaRPr lang="en-US" sz="800" dirty="0" smtClean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Open </a:t>
            </a:r>
            <a:r>
              <a:rPr lang="en-US" sz="1100" b="1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app.py</a:t>
            </a: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 file</a:t>
            </a:r>
          </a:p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+mn-lt"/>
                <a:ea typeface="Open Sans"/>
                <a:cs typeface="Open Sans"/>
                <a:sym typeface="Open Sans"/>
              </a:rPr>
              <a:t>Understand the below content of it</a:t>
            </a:r>
            <a:endParaRPr lang="en-US" sz="1100" dirty="0" smtClean="0">
              <a:solidFill>
                <a:srgbClr val="33444C"/>
              </a:solidFill>
              <a:latin typeface="+mn-lt"/>
              <a:ea typeface="Open Sans"/>
              <a:cs typeface="Open Sans"/>
              <a:sym typeface="Courier New"/>
            </a:endParaRPr>
          </a:p>
          <a:p>
            <a:pPr marL="139697" marR="88898" indent="0">
              <a:lnSpc>
                <a:spcPct val="100000"/>
              </a:lnSpc>
              <a:buSzPts val="1400"/>
              <a:buNone/>
            </a:pPr>
            <a:endParaRPr lang="en-US" sz="1050" dirty="0" smtClean="0"/>
          </a:p>
          <a:p>
            <a:pPr marL="88898" marR="88898" indent="0">
              <a:lnSpc>
                <a:spcPct val="100000"/>
              </a:lnSpc>
              <a:buNone/>
            </a:pPr>
            <a:r>
              <a:rPr lang="en-US" sz="9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smtClean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 smtClean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RedisError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 smtClean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smtClean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228B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Connect to </a:t>
            </a:r>
            <a:r>
              <a:rPr lang="en-US" sz="900" dirty="0" err="1" smtClean="0">
                <a:solidFill>
                  <a:srgbClr val="228B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(host=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900" dirty="0" err="1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db=</a:t>
            </a:r>
            <a:r>
              <a:rPr lang="en-US" sz="900" dirty="0" smtClean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socket_connect_timeout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 dirty="0" smtClean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socket_timeout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 dirty="0" smtClean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707A7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900" dirty="0" err="1" smtClean="0">
                <a:solidFill>
                  <a:srgbClr val="707A7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app.route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hello():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visits = </a:t>
            </a: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redis.incr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"counter"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RedisError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visits = 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</a:t>
            </a:r>
            <a:r>
              <a:rPr lang="en-US" sz="900" dirty="0" err="1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&gt;cannot connect to </a:t>
            </a:r>
            <a:r>
              <a:rPr lang="en-US" sz="900" dirty="0" err="1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counter disabled&lt;/</a:t>
            </a:r>
            <a:r>
              <a:rPr lang="en-US" sz="900" dirty="0" err="1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&gt;"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html = 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"&lt;h3&gt;Hello {name}!&lt;/h3&gt;"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"&lt;b&gt;Hostname:&lt;/b&gt; {hostname}&lt;</a:t>
            </a:r>
            <a:r>
              <a:rPr lang="en-US" sz="900" dirty="0" err="1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/&gt;"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"&lt;b&gt;Visits:&lt;/b&gt; {visits}"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html.format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(name=</a:t>
            </a: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os.getenv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), hostname=</a:t>
            </a: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socket.gethostname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(), visits=visits)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9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US" sz="900" dirty="0" err="1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app.run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(host=</a:t>
            </a:r>
            <a:r>
              <a:rPr lang="en-US" sz="900" dirty="0" smtClean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'0.0.0.0'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port=</a:t>
            </a:r>
            <a:r>
              <a:rPr lang="en-US" sz="900" dirty="0" smtClean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9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900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Developing an </a:t>
            </a:r>
            <a:r>
              <a:rPr lang="en" dirty="0" smtClean="0"/>
              <a:t>Environment(AWS)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960120"/>
            <a:ext cx="8520600" cy="36087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Code is available at </a:t>
            </a: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https://github.com/umangsaltuniv/DockerSwarm</a:t>
            </a:r>
            <a:endParaRPr lang="en-US" sz="1100" dirty="0" smtClean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221456">
              <a:buClr>
                <a:srgbClr val="33444C"/>
              </a:buClr>
              <a:buSzPts val="1050"/>
              <a:buNone/>
            </a:pP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	Note: Make sure you have created security groups for </a:t>
            </a:r>
            <a:r>
              <a:rPr lang="en-US" sz="1100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linux</a:t>
            </a: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instance on AWS</a:t>
            </a:r>
          </a:p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Launch AWS </a:t>
            </a:r>
            <a:r>
              <a:rPr lang="en-US" sz="1100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linux</a:t>
            </a: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terminal by using putty</a:t>
            </a:r>
          </a:p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Create an empty directory by running  the command </a:t>
            </a:r>
            <a:r>
              <a:rPr lang="en-US" sz="1100" b="1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mkdir</a:t>
            </a:r>
            <a:r>
              <a:rPr lang="en-US" sz="1100" b="1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&lt;</a:t>
            </a:r>
            <a:r>
              <a:rPr lang="en-US" sz="1100" b="1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foldername</a:t>
            </a:r>
            <a:r>
              <a:rPr lang="en-US" sz="1100" b="1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e.g. </a:t>
            </a:r>
            <a:r>
              <a:rPr lang="en-US" sz="1100" b="1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mkdir</a:t>
            </a:r>
            <a:r>
              <a:rPr lang="en-US" sz="1100" b="1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mydocker</a:t>
            </a:r>
            <a:r>
              <a:rPr lang="en-US" sz="1100" b="1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1100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cd</a:t>
            </a: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into the new directory</a:t>
            </a:r>
          </a:p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Create a file called </a:t>
            </a:r>
            <a:r>
              <a:rPr lang="en-US" sz="1100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Dockerfile</a:t>
            </a: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 by running the command </a:t>
            </a:r>
            <a:r>
              <a:rPr lang="en-US" sz="1100" b="1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touch </a:t>
            </a:r>
            <a:r>
              <a:rPr lang="en-US" sz="1100" b="1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Dockerfile</a:t>
            </a:r>
            <a:endParaRPr lang="en-US" sz="1100" b="1" dirty="0" smtClean="0">
              <a:solidFill>
                <a:srgbClr val="33444C"/>
              </a:solidFill>
              <a:latin typeface="Open Sans"/>
              <a:ea typeface="Open Sans"/>
              <a:cs typeface="Open Sans"/>
              <a:sym typeface="Courier New"/>
            </a:endParaRPr>
          </a:p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Run command to open </a:t>
            </a:r>
            <a:r>
              <a:rPr lang="en-US" sz="1100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Dockerfile</a:t>
            </a:r>
            <a:endParaRPr lang="en-US" sz="1100" dirty="0" smtClean="0">
              <a:solidFill>
                <a:srgbClr val="33444C"/>
              </a:solidFill>
              <a:latin typeface="Open Sans"/>
              <a:ea typeface="Open Sans"/>
              <a:cs typeface="Open Sans"/>
              <a:sym typeface="Courier New"/>
            </a:endParaRPr>
          </a:p>
          <a:p>
            <a:pPr marL="342900" indent="-221456">
              <a:buClr>
                <a:srgbClr val="33444C"/>
              </a:buClr>
              <a:buSzPts val="1050"/>
              <a:buNone/>
            </a:pP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		</a:t>
            </a:r>
            <a:r>
              <a:rPr lang="en-US" sz="1100" b="1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vi </a:t>
            </a:r>
            <a:r>
              <a:rPr lang="en-US" sz="1100" b="1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Dockerfile</a:t>
            </a:r>
            <a:endParaRPr lang="en-US" sz="1100" b="1" dirty="0" smtClean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Copy-and-paste the following content into that file, and save it by pressing esc then write :</a:t>
            </a:r>
            <a:r>
              <a:rPr lang="en-US" sz="1100" dirty="0" err="1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wq</a:t>
            </a:r>
            <a:r>
              <a:rPr lang="en-US" sz="11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 then press enter</a:t>
            </a:r>
            <a:endParaRPr lang="en" sz="1100" dirty="0" smtClean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8898" marR="88898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" sz="1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an official Python runtime as a parent image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python:2.7-slim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Set the working directory to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WORKDIR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Copy the current directory contents into the container at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 . /app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Install any needed packages specified in requirements.txt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pip 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install </a:t>
            </a:r>
            <a:r>
              <a:rPr lang="en-US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-r requirements.txt</a:t>
            </a:r>
            <a:endParaRPr lang="en" sz="10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8898" marR="88898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Make port 80 available to the world outside this container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Define environment variable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 NAME World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Run app.py when the container launches</a:t>
            </a:r>
            <a:b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CMD ["python", "app.py"]</a:t>
            </a:r>
            <a:endParaRPr sz="1100" dirty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-147145"/>
            <a:ext cx="8520600" cy="47158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5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Create a file called </a:t>
            </a:r>
            <a:r>
              <a:rPr lang="en-US" sz="1500" b="1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requirements.txt</a:t>
            </a:r>
          </a:p>
          <a:p>
            <a:pPr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500" b="1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vi requirements.txt</a:t>
            </a:r>
            <a:endParaRPr lang="en-US" sz="1500" b="1" dirty="0" smtClean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5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Copy-and-paste the following two lines into that file, and save it</a:t>
            </a:r>
            <a:endParaRPr lang="en-US" sz="1500" b="1" dirty="0" smtClean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88898" indent="0">
              <a:lnSpc>
                <a:spcPct val="100000"/>
              </a:lnSpc>
              <a:buNone/>
            </a:pP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Flask</a:t>
            </a:r>
            <a:endParaRPr sz="1000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88898" indent="0">
              <a:lnSpc>
                <a:spcPct val="100000"/>
              </a:lnSpc>
              <a:buNone/>
            </a:pP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</a:p>
          <a:p>
            <a:pPr marR="88898" indent="0">
              <a:lnSpc>
                <a:spcPct val="100000"/>
              </a:lnSpc>
              <a:buNone/>
            </a:pPr>
            <a:endParaRPr lang="en" sz="1000" dirty="0" smtClean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4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Create a file called </a:t>
            </a:r>
            <a:r>
              <a:rPr lang="en-US" sz="1400" b="1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app.py</a:t>
            </a:r>
          </a:p>
          <a:p>
            <a:pPr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400" b="1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Courier New"/>
              </a:rPr>
              <a:t>vi app.py</a:t>
            </a:r>
            <a:endParaRPr lang="en-US" sz="1400" b="1" dirty="0" smtClean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1456">
              <a:buClr>
                <a:srgbClr val="33444C"/>
              </a:buClr>
              <a:buSzPts val="1050"/>
              <a:buFont typeface="Open Sans"/>
              <a:buChar char="●"/>
            </a:pPr>
            <a:r>
              <a:rPr lang="en-US" sz="1400" dirty="0" smtClean="0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Copy-and-paste the following two lines into that file, and save it</a:t>
            </a:r>
            <a:endParaRPr lang="en-US" sz="1400" b="1" dirty="0" smtClean="0">
              <a:solidFill>
                <a:srgbClr val="3344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9697" marR="88898" indent="0">
              <a:lnSpc>
                <a:spcPct val="100000"/>
              </a:lnSpc>
              <a:buSzPts val="1400"/>
              <a:buNone/>
            </a:pPr>
            <a:endParaRPr sz="1400" dirty="0"/>
          </a:p>
          <a:p>
            <a:pPr marL="88898" marR="88898" indent="0">
              <a:lnSpc>
                <a:spcPct val="100000"/>
              </a:lnSpc>
              <a:buNone/>
            </a:pP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Redis, RedisError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008B4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228B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Connect to Redis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redis = Redis(host=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"redis"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db=</a:t>
            </a:r>
            <a:r>
              <a:rPr lang="en" sz="1000" dirty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socket_connect_timeout=</a:t>
            </a:r>
            <a:r>
              <a:rPr lang="en" sz="1000" dirty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socket_timeout=</a:t>
            </a:r>
            <a:r>
              <a:rPr lang="en" sz="1000" dirty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707A7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hello():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visits = redis.incr(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"counter"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RedisError: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visits =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"&lt;i&gt;cannot connect to Redis, counter disabled&lt;/i&gt;"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html =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"&lt;h3&gt;Hello {name}!&lt;/h3&gt;"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"&lt;b&gt;Hostname:&lt;/b&gt; {hostname}&lt;br/&gt;"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"&lt;b&gt;Visits:&lt;/b&gt; {visits}"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dirty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html.format(name=os.getenv(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), hostname=socket.gethostname(), visits=visits)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 dirty="0" smtClean="0">
                <a:solidFill>
                  <a:srgbClr val="8B008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dirty="0" smtClean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	app.run(host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dirty="0">
                <a:solidFill>
                  <a:srgbClr val="CD55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'0.0.0.0'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 port=</a:t>
            </a:r>
            <a:r>
              <a:rPr lang="en" sz="1000" dirty="0">
                <a:solidFill>
                  <a:srgbClr val="B452C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000" dirty="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dirty="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" id="{395F5188-59B8-DD43-985C-595C15C29AB3}" vid="{B257473D-1D28-4C4E-B603-9C32BD286EF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</Template>
  <TotalTime>3997</TotalTime>
  <Words>807</Words>
  <Application>Microsoft Macintosh PowerPoint</Application>
  <PresentationFormat>On-screen Show (16:9)</PresentationFormat>
  <Paragraphs>153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Arial</vt:lpstr>
      <vt:lpstr>Open Sans</vt:lpstr>
      <vt:lpstr>Courier New</vt:lpstr>
      <vt:lpstr>Calibri Light</vt:lpstr>
      <vt:lpstr>Calibri</vt:lpstr>
      <vt:lpstr>Rockwell</vt:lpstr>
      <vt:lpstr>Glasgow-Medium</vt:lpstr>
      <vt:lpstr>Webdings</vt:lpstr>
      <vt:lpstr>Wingdings 2</vt:lpstr>
      <vt:lpstr>Wingdings</vt:lpstr>
      <vt:lpstr>Rambla</vt:lpstr>
      <vt:lpstr>AI</vt:lpstr>
      <vt:lpstr>Custom Design</vt:lpstr>
      <vt:lpstr>Simple Light</vt:lpstr>
      <vt:lpstr>1_Simple Light</vt:lpstr>
      <vt:lpstr>Office Theme</vt:lpstr>
      <vt:lpstr>Exercise</vt:lpstr>
      <vt:lpstr>Docker Exercises</vt:lpstr>
      <vt:lpstr>Exercise I: Let us play with docker</vt:lpstr>
      <vt:lpstr>Run Some Commands</vt:lpstr>
      <vt:lpstr>Exercise II &amp; III: Tasks</vt:lpstr>
      <vt:lpstr>Developing an Environment</vt:lpstr>
      <vt:lpstr>Developing an Environment…</vt:lpstr>
      <vt:lpstr>Developing an Environment(AWS)</vt:lpstr>
      <vt:lpstr>Slide 9</vt:lpstr>
      <vt:lpstr>Build The Image</vt:lpstr>
      <vt:lpstr>Sharing The Image</vt:lpstr>
      <vt:lpstr>Stopping the Container</vt:lpstr>
      <vt:lpstr>     Running Multiple Load balanced containers</vt:lpstr>
      <vt:lpstr>Running the Service</vt:lpstr>
      <vt:lpstr>Starting/Stopping The Service </vt:lpstr>
      <vt:lpstr>Docker Cheat Sheet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 Testing</dc:title>
  <dc:creator>vipul</dc:creator>
  <cp:lastModifiedBy>Umang Agarwal</cp:lastModifiedBy>
  <cp:revision>137</cp:revision>
  <dcterms:modified xsi:type="dcterms:W3CDTF">2019-08-27T03:10:16Z</dcterms:modified>
</cp:coreProperties>
</file>