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57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809C-50B2-491C-B36F-0D90E0D8B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9E487-0FF0-4D3A-9AA1-1451031A4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90C70-EE75-4330-8B7E-168ECA897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BD1F-767E-4FB0-8BD4-2CD91FCCC1A0}" type="datetimeFigureOut">
              <a:rPr lang="en-NZ" smtClean="0"/>
              <a:t>2/09/2024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FF5A2-D88E-47D9-8373-A062F344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3787E-F6E4-4B8A-9667-15AAD53F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828B-42C4-49E1-900B-D5D91416DF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033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9722-50E5-4A92-87BF-B9117DEB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A1EF0-6B31-4050-85D7-2F2A6D9BA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EED4D-247B-4247-AE09-9A26FAA63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BD1F-767E-4FB0-8BD4-2CD91FCCC1A0}" type="datetimeFigureOut">
              <a:rPr lang="en-NZ" smtClean="0"/>
              <a:t>2/09/2024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0D945-1EED-43E9-A70C-AC043D43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CBE78-98AA-4FCB-B9B5-B2C2E2F5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828B-42C4-49E1-900B-D5D91416DF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7391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CE0F-EEDB-4F69-B65C-A4F8E0622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0AAD8-BC23-411A-9602-86B215E30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129B3-16D9-48CA-AE9A-C3B1AECB4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BD1F-767E-4FB0-8BD4-2CD91FCCC1A0}" type="datetimeFigureOut">
              <a:rPr lang="en-NZ" smtClean="0"/>
              <a:t>2/09/2024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10D44-830F-429C-A51D-2D6A9106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EB870-829D-428D-A0E5-42BC8814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828B-42C4-49E1-900B-D5D91416DF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89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8D9F-F522-473B-9B21-087843179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41DD2-B585-41D9-8169-1385CEA8C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14DB4-8BEB-46B6-BC80-7C9FF213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BD1F-767E-4FB0-8BD4-2CD91FCCC1A0}" type="datetimeFigureOut">
              <a:rPr lang="en-NZ" smtClean="0"/>
              <a:t>2/09/2024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964C6-6C57-404A-B3ED-E4B5255CD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82A20-3FE9-411B-8F32-B22A9C6B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828B-42C4-49E1-900B-D5D91416DF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647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996CB-B89E-4712-9B0D-A1475A63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36F91-D9AA-4B60-9354-D7F390E01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47EA9-5E7C-40A2-BE8D-1BCB266AB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BD1F-767E-4FB0-8BD4-2CD91FCCC1A0}" type="datetimeFigureOut">
              <a:rPr lang="en-NZ" smtClean="0"/>
              <a:t>2/09/2024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F9585-BA0B-47BF-B084-F17EE3E4C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77443-11EE-4167-9C55-49B164CD0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828B-42C4-49E1-900B-D5D91416DF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0790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33CC-DDB6-41CB-8847-C0FEB96B8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23138-4723-477C-A20C-4268A3E78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CA652-86B3-4F86-A150-31C1DD9C6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DED81-B303-4FCB-ABC7-0FF87B6C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BD1F-767E-4FB0-8BD4-2CD91FCCC1A0}" type="datetimeFigureOut">
              <a:rPr lang="en-NZ" smtClean="0"/>
              <a:t>2/09/2024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8A5D9-C020-4CE8-AD06-D7AD5F086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316B5-41AB-44AE-8E0B-AF09718E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828B-42C4-49E1-900B-D5D91416DF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6618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51D2-6D3F-48B3-A341-D0D23BE7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C49CE-79FE-47F0-84D3-2A7BE78F4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98CE5-ABA9-44F4-B081-BDACD5491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E0762-EBC4-4115-8785-DFB158145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DC6F8-3600-48B3-8B75-9712E7263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98F02-5090-4A1D-A76C-981C7EB95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BD1F-767E-4FB0-8BD4-2CD91FCCC1A0}" type="datetimeFigureOut">
              <a:rPr lang="en-NZ" smtClean="0"/>
              <a:t>2/09/2024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7ADB02-04FC-4369-8561-188ABB90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D547D4-26EE-4C87-AA7B-01F3AFB5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828B-42C4-49E1-900B-D5D91416DF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48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35EB5-1815-4AC3-B70D-ED70B47EC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195E5F-8E49-481D-9150-23D9E329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BD1F-767E-4FB0-8BD4-2CD91FCCC1A0}" type="datetimeFigureOut">
              <a:rPr lang="en-NZ" smtClean="0"/>
              <a:t>2/09/2024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80088-1558-449C-9BCE-971E62628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6A8EA-88DF-49C5-A3FF-5BB632C8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828B-42C4-49E1-900B-D5D91416DF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638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F7650E-751A-4F34-A428-24AA3DDFA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BD1F-767E-4FB0-8BD4-2CD91FCCC1A0}" type="datetimeFigureOut">
              <a:rPr lang="en-NZ" smtClean="0"/>
              <a:t>2/09/2024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78C72-A63A-4A94-BF5A-95819D98E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55FFB-1BFA-40A2-B281-66777332E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828B-42C4-49E1-900B-D5D91416DF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2275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3297-E996-40E8-9D3E-58FF161D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AB789-C5E2-4200-A178-C7E946C7E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86FEE-9D8C-4FED-B8FD-509139C79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FA8C9-3279-47C0-A575-EE5FE196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BD1F-767E-4FB0-8BD4-2CD91FCCC1A0}" type="datetimeFigureOut">
              <a:rPr lang="en-NZ" smtClean="0"/>
              <a:t>2/09/2024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4AD7A-4A61-408C-8791-1639C143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DF9EF-176B-42A7-A99A-445D5A87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828B-42C4-49E1-900B-D5D91416DF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2941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C272-3F13-43EF-8F13-CF88B764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35A538-4644-4B40-A5B2-49A62D65A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7B1B8-0739-4CF2-8C3E-95392A8EE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81E6E-034E-4A62-BD6A-F92F837C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BD1F-767E-4FB0-8BD4-2CD91FCCC1A0}" type="datetimeFigureOut">
              <a:rPr lang="en-NZ" smtClean="0"/>
              <a:t>2/09/2024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9D068-25CA-4E1D-B353-B7A17F32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22340-023E-42CC-BA8E-551DB089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828B-42C4-49E1-900B-D5D91416DF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203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81E9F7-D261-4A3F-B71B-C013DC340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8CDC5-FCE8-41A1-A47E-942433D0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047E8-C382-4AD3-AA6D-F33AED267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DBD1F-767E-4FB0-8BD4-2CD91FCCC1A0}" type="datetimeFigureOut">
              <a:rPr lang="en-NZ" smtClean="0"/>
              <a:t>2/09/2024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1C4A8-522A-47E2-9AA2-6029C9576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437F6-9CEF-432E-A508-10ED456C9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C828B-42C4-49E1-900B-D5D91416DF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135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mailto:support@solvefortomorrow.tv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msung.com/nz/solvefortomorrow/winner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msung.com/nz/solvefortomorrow/winner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7C6F1A-6D8F-491D-A519-91728C5B2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64" y="602365"/>
            <a:ext cx="9633527" cy="31532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89CC25-69CF-404F-92B5-EE0613A2B1BF}"/>
              </a:ext>
            </a:extLst>
          </p:cNvPr>
          <p:cNvSpPr txBox="1"/>
          <p:nvPr/>
        </p:nvSpPr>
        <p:spPr>
          <a:xfrm>
            <a:off x="1237672" y="3726660"/>
            <a:ext cx="9956801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 algn="l">
              <a:buAutoNum type="arabicParenR"/>
            </a:pPr>
            <a:r>
              <a:rPr lang="en-NZ" sz="2400" b="1" dirty="0">
                <a:solidFill>
                  <a:srgbClr val="FF0000"/>
                </a:solidFill>
              </a:rPr>
              <a:t>Timor-Leste to Tuvalu</a:t>
            </a:r>
          </a:p>
          <a:p>
            <a:pPr marL="457200" indent="-457200" algn="l">
              <a:buAutoNum type="arabicParenR"/>
            </a:pPr>
            <a:r>
              <a:rPr lang="en-NZ" sz="2400" b="1" dirty="0">
                <a:solidFill>
                  <a:srgbClr val="FF0000"/>
                </a:solidFill>
              </a:rPr>
              <a:t>UNDP Timor </a:t>
            </a:r>
            <a:r>
              <a:rPr lang="en-NZ" sz="2400" b="1" dirty="0" err="1">
                <a:solidFill>
                  <a:srgbClr val="FF0000"/>
                </a:solidFill>
              </a:rPr>
              <a:t>Leste</a:t>
            </a:r>
            <a:r>
              <a:rPr lang="en-NZ" sz="2400" b="1" dirty="0">
                <a:solidFill>
                  <a:srgbClr val="FF0000"/>
                </a:solidFill>
              </a:rPr>
              <a:t> Accelerator Lab to </a:t>
            </a:r>
            <a:r>
              <a:rPr lang="en-NZ" sz="2400" b="1" u="sng" dirty="0">
                <a:solidFill>
                  <a:srgbClr val="FF0000"/>
                </a:solidFill>
              </a:rPr>
              <a:t>The University of The South Pacific Tuvalu Campus</a:t>
            </a:r>
          </a:p>
          <a:p>
            <a:pPr marL="457200" indent="-457200" algn="l">
              <a:buAutoNum type="arabicParenR"/>
            </a:pPr>
            <a:r>
              <a:rPr lang="en-NZ" sz="2400" b="1" dirty="0">
                <a:solidFill>
                  <a:srgbClr val="FF0000"/>
                </a:solidFill>
              </a:rPr>
              <a:t>Timor </a:t>
            </a:r>
            <a:r>
              <a:rPr lang="en-NZ" sz="2400" b="1" dirty="0" err="1">
                <a:solidFill>
                  <a:srgbClr val="FF0000"/>
                </a:solidFill>
              </a:rPr>
              <a:t>Leste</a:t>
            </a:r>
            <a:r>
              <a:rPr lang="en-NZ" sz="2400" b="1" dirty="0">
                <a:solidFill>
                  <a:srgbClr val="FF0000"/>
                </a:solidFill>
              </a:rPr>
              <a:t> secondary school students to </a:t>
            </a:r>
            <a:r>
              <a:rPr lang="en-NZ" sz="2400" b="1" u="sng" dirty="0">
                <a:solidFill>
                  <a:srgbClr val="FF0000"/>
                </a:solidFill>
              </a:rPr>
              <a:t>Tuvalu</a:t>
            </a:r>
            <a:r>
              <a:rPr lang="en-NZ" sz="2400" b="1" dirty="0">
                <a:solidFill>
                  <a:srgbClr val="FF0000"/>
                </a:solidFill>
              </a:rPr>
              <a:t> secondary school students</a:t>
            </a:r>
          </a:p>
          <a:p>
            <a:pPr marL="457200" indent="-457200" algn="l">
              <a:buAutoNum type="arabicParenR"/>
            </a:pPr>
            <a:r>
              <a:rPr lang="en-NZ" sz="2400" b="1" dirty="0">
                <a:solidFill>
                  <a:srgbClr val="FF0000"/>
                </a:solidFill>
              </a:rPr>
              <a:t>Register and submission will open on 13</a:t>
            </a:r>
            <a:r>
              <a:rPr lang="en-NZ" sz="2400" b="1" baseline="30000" dirty="0">
                <a:solidFill>
                  <a:srgbClr val="FF0000"/>
                </a:solidFill>
              </a:rPr>
              <a:t>th</a:t>
            </a:r>
            <a:r>
              <a:rPr lang="en-NZ" sz="2400" b="1" dirty="0">
                <a:solidFill>
                  <a:srgbClr val="FF0000"/>
                </a:solidFill>
              </a:rPr>
              <a:t> September 2024. (Remove Enter Now CTA for now, but let’s prepare a Entry form in backend.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EE33F3-3049-4423-823E-2265F94DAD02}"/>
              </a:ext>
            </a:extLst>
          </p:cNvPr>
          <p:cNvSpPr/>
          <p:nvPr/>
        </p:nvSpPr>
        <p:spPr>
          <a:xfrm>
            <a:off x="2826327" y="1594231"/>
            <a:ext cx="1958109" cy="336431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FB0EC0-A19D-4A55-BC9D-4B2F66720BE3}"/>
              </a:ext>
            </a:extLst>
          </p:cNvPr>
          <p:cNvSpPr/>
          <p:nvPr/>
        </p:nvSpPr>
        <p:spPr>
          <a:xfrm>
            <a:off x="7698510" y="1594231"/>
            <a:ext cx="1814946" cy="336431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5F97F8-3644-4569-B2E3-8C0C6C36B061}"/>
              </a:ext>
            </a:extLst>
          </p:cNvPr>
          <p:cNvSpPr txBox="1"/>
          <p:nvPr/>
        </p:nvSpPr>
        <p:spPr>
          <a:xfrm>
            <a:off x="5634182" y="766618"/>
            <a:ext cx="471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solidFill>
                  <a:srgbClr val="FF0000"/>
                </a:solidFill>
                <a:sym typeface="Wingdings" panose="05000000000000000000" pitchFamily="2" charset="2"/>
              </a:rPr>
              <a:t></a:t>
            </a:r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D753FF-50C6-43EC-99C3-78AB0ED012CE}"/>
              </a:ext>
            </a:extLst>
          </p:cNvPr>
          <p:cNvSpPr txBox="1"/>
          <p:nvPr/>
        </p:nvSpPr>
        <p:spPr>
          <a:xfrm>
            <a:off x="2443016" y="1409565"/>
            <a:ext cx="471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solidFill>
                  <a:srgbClr val="FF0000"/>
                </a:solidFill>
                <a:sym typeface="Wingdings" panose="05000000000000000000" pitchFamily="2" charset="2"/>
              </a:rPr>
              <a:t></a:t>
            </a:r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0CEE2D-DA23-498D-9355-F88C01D040C7}"/>
              </a:ext>
            </a:extLst>
          </p:cNvPr>
          <p:cNvSpPr txBox="1"/>
          <p:nvPr/>
        </p:nvSpPr>
        <p:spPr>
          <a:xfrm>
            <a:off x="7462982" y="1393114"/>
            <a:ext cx="471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solidFill>
                  <a:srgbClr val="FF0000"/>
                </a:solidFill>
                <a:sym typeface="Wingdings" panose="05000000000000000000" pitchFamily="2" charset="2"/>
              </a:rPr>
              <a:t></a:t>
            </a:r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B0A2BF-B7F6-4078-B06A-EB172F3AA037}"/>
              </a:ext>
            </a:extLst>
          </p:cNvPr>
          <p:cNvSpPr txBox="1"/>
          <p:nvPr/>
        </p:nvSpPr>
        <p:spPr>
          <a:xfrm>
            <a:off x="1417781" y="2683163"/>
            <a:ext cx="471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solidFill>
                  <a:srgbClr val="FF0000"/>
                </a:solidFill>
                <a:sym typeface="Wingdings" panose="05000000000000000000" pitchFamily="2" charset="2"/>
              </a:rPr>
              <a:t></a:t>
            </a:r>
            <a:endParaRPr lang="en-N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060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6350E6F4-D26F-428B-80DE-952C14F63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9068" y="2343667"/>
            <a:ext cx="5146089" cy="1655762"/>
          </a:xfrm>
        </p:spPr>
        <p:txBody>
          <a:bodyPr>
            <a:normAutofit fontScale="40000" lnSpcReduction="20000"/>
          </a:bodyPr>
          <a:lstStyle/>
          <a:p>
            <a:pPr marL="457200" indent="-457200" algn="l">
              <a:buAutoNum type="arabicParenR"/>
            </a:pPr>
            <a:r>
              <a:rPr lang="en-NZ" dirty="0"/>
              <a:t>Can we add “Participating Schools” before “Partners” and add the below two logos?</a:t>
            </a:r>
          </a:p>
          <a:p>
            <a:pPr algn="l"/>
            <a:r>
              <a:rPr lang="en-NZ" b="1" dirty="0" err="1"/>
              <a:t>Motufoua</a:t>
            </a:r>
            <a:r>
              <a:rPr lang="en-NZ" b="1" dirty="0"/>
              <a:t> Secondary School    &amp; </a:t>
            </a:r>
            <a:r>
              <a:rPr lang="en-NZ" b="1" dirty="0" err="1"/>
              <a:t>Fetuvalu</a:t>
            </a:r>
            <a:r>
              <a:rPr lang="en-NZ" b="1" dirty="0"/>
              <a:t> secondary School </a:t>
            </a:r>
          </a:p>
          <a:p>
            <a:pPr marL="457200" indent="-457200" algn="l">
              <a:buAutoNum type="arabicParenR"/>
            </a:pPr>
            <a:endParaRPr lang="en-NZ" dirty="0"/>
          </a:p>
          <a:p>
            <a:pPr algn="l"/>
            <a:r>
              <a:rPr lang="en-NZ" dirty="0"/>
              <a:t>2) The partners logos will be updated with </a:t>
            </a:r>
            <a:r>
              <a:rPr lang="en-NZ" dirty="0" err="1"/>
              <a:t>MoE</a:t>
            </a:r>
            <a:r>
              <a:rPr lang="en-NZ" dirty="0"/>
              <a:t> Tuvalu &amp; USP logo</a:t>
            </a:r>
          </a:p>
          <a:p>
            <a:pPr algn="l"/>
            <a:r>
              <a:rPr lang="en-NZ" dirty="0"/>
              <a:t>Samsung Enabling People logo -  </a:t>
            </a:r>
            <a:r>
              <a:rPr lang="en-NZ" dirty="0" err="1"/>
              <a:t>MoE</a:t>
            </a:r>
            <a:r>
              <a:rPr lang="en-NZ" dirty="0"/>
              <a:t> Tuvalu -  USP logo </a:t>
            </a:r>
          </a:p>
          <a:p>
            <a:pPr marL="457200" indent="-457200" algn="l">
              <a:buAutoNum type="arabicParenR"/>
            </a:pPr>
            <a:endParaRPr lang="en-NZ" dirty="0"/>
          </a:p>
          <a:p>
            <a:pPr algn="l"/>
            <a:r>
              <a:rPr lang="en-NZ" dirty="0"/>
              <a:t>3) Email address to be </a:t>
            </a:r>
            <a:r>
              <a:rPr lang="en-NZ" dirty="0">
                <a:hlinkClick r:id="rId2"/>
              </a:rPr>
              <a:t>support@</a:t>
            </a:r>
            <a:r>
              <a:rPr lang="en-NZ" dirty="0">
                <a:highlight>
                  <a:srgbClr val="FFFF00"/>
                </a:highlight>
                <a:hlinkClick r:id="rId2"/>
              </a:rPr>
              <a:t>solvefortomorrow.tv</a:t>
            </a:r>
            <a:r>
              <a:rPr lang="en-NZ" dirty="0">
                <a:highlight>
                  <a:srgbClr val="FFFF00"/>
                </a:highlight>
              </a:rPr>
              <a:t> </a:t>
            </a:r>
            <a:r>
              <a:rPr lang="en-NZ" dirty="0"/>
              <a:t>for Tuvalu programme.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B26ADF-7E29-489D-BDEC-9613E9C19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08" y="2162175"/>
            <a:ext cx="5142926" cy="221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5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FA4787F-7FD2-A60D-887D-8D0F49F1E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94" y="1014267"/>
            <a:ext cx="9307224" cy="2086266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7CF31013-2A39-4141-A3AF-AAB15452AF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40061F-9929-45A8-8407-581D4E0A7B88}"/>
              </a:ext>
            </a:extLst>
          </p:cNvPr>
          <p:cNvSpPr/>
          <p:nvPr/>
        </p:nvSpPr>
        <p:spPr>
          <a:xfrm>
            <a:off x="8264106" y="1880558"/>
            <a:ext cx="785003" cy="336431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7DDA1-5A9A-474D-A2D1-B24D1E3A13DB}"/>
              </a:ext>
            </a:extLst>
          </p:cNvPr>
          <p:cNvSpPr txBox="1"/>
          <p:nvPr/>
        </p:nvSpPr>
        <p:spPr>
          <a:xfrm>
            <a:off x="9531927" y="1699491"/>
            <a:ext cx="152317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NZ" sz="2400" b="1" dirty="0">
                <a:solidFill>
                  <a:srgbClr val="FF0000"/>
                </a:solidFill>
              </a:rPr>
              <a:t>2023-2024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CF3CDF-DBD3-45FA-B315-33F321F985C8}"/>
              </a:ext>
            </a:extLst>
          </p:cNvPr>
          <p:cNvSpPr/>
          <p:nvPr/>
        </p:nvSpPr>
        <p:spPr>
          <a:xfrm>
            <a:off x="3234906" y="2545166"/>
            <a:ext cx="1798912" cy="336431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817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4D9300-EEBC-4FAF-81C4-582385A1B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38" y="1156422"/>
            <a:ext cx="5038726" cy="3214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340AEA-6F20-40E1-8248-E5B8ED400F5A}"/>
              </a:ext>
            </a:extLst>
          </p:cNvPr>
          <p:cNvSpPr txBox="1"/>
          <p:nvPr/>
        </p:nvSpPr>
        <p:spPr>
          <a:xfrm>
            <a:off x="5504873" y="1823970"/>
            <a:ext cx="6428509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NZ" b="1" dirty="0">
                <a:solidFill>
                  <a:srgbClr val="FF0000"/>
                </a:solidFill>
              </a:rPr>
              <a:t>Change the wording to  </a:t>
            </a:r>
            <a:r>
              <a:rPr lang="en-NZ" b="1" dirty="0">
                <a:solidFill>
                  <a:srgbClr val="FF0000"/>
                </a:solidFill>
                <a:sym typeface="Wingdings" panose="05000000000000000000" pitchFamily="2" charset="2"/>
              </a:rPr>
              <a:t>  check out the </a:t>
            </a:r>
            <a:r>
              <a:rPr lang="en-NZ" b="1" u="sng" dirty="0">
                <a:solidFill>
                  <a:srgbClr val="FF0000"/>
                </a:solidFill>
                <a:sym typeface="Wingdings" panose="05000000000000000000" pitchFamily="2" charset="2"/>
                <a:hlinkClick r:id="rId3"/>
              </a:rPr>
              <a:t>New Zealand 2023 winners</a:t>
            </a:r>
            <a:r>
              <a:rPr lang="en-NZ" b="1" dirty="0">
                <a:solidFill>
                  <a:srgbClr val="FF0000"/>
                </a:solidFill>
                <a:sym typeface="Wingdings" panose="05000000000000000000" pitchFamily="2" charset="2"/>
              </a:rPr>
              <a:t> and the Pacific winners for great examples </a:t>
            </a:r>
          </a:p>
          <a:p>
            <a:pPr marL="457200" indent="-457200">
              <a:buAutoNum type="arabicParenR"/>
            </a:pPr>
            <a:endParaRPr lang="en-NZ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457200" indent="-457200">
              <a:buAutoNum type="arabicParenR"/>
            </a:pPr>
            <a:endParaRPr lang="en-NZ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NZ" sz="1400" i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(the year updated, the link updated)</a:t>
            </a:r>
          </a:p>
          <a:p>
            <a:pPr marL="457200" indent="-457200">
              <a:buAutoNum type="arabicParenR"/>
            </a:pPr>
            <a:endParaRPr lang="en-NZ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457200" indent="-457200">
              <a:buAutoNum type="arabicParenR"/>
            </a:pPr>
            <a:endParaRPr lang="en-NZ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457200" indent="-457200">
              <a:buAutoNum type="arabicParenR"/>
            </a:pPr>
            <a:endParaRPr lang="en-NZ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981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53DE-46BB-438B-AF1D-B0F82F2B3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>
                <a:solidFill>
                  <a:srgbClr val="FF0000"/>
                </a:solidFill>
              </a:rPr>
              <a:t>Prizes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B977B-B0F8-47A3-938F-1D8A8B05B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Place: Cash Prize </a:t>
            </a:r>
            <a:r>
              <a:rPr lang="en-US" b="1" u="sng" dirty="0"/>
              <a:t>$2000 USD</a:t>
            </a:r>
            <a:r>
              <a:rPr lang="en-US" dirty="0"/>
              <a:t> Voucher + Samsung tech devices for winners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Place: Cash Prize </a:t>
            </a:r>
            <a:r>
              <a:rPr lang="en-US" b="1" u="sng" dirty="0"/>
              <a:t>$1200 USD</a:t>
            </a:r>
            <a:r>
              <a:rPr lang="en-US" dirty="0"/>
              <a:t> Voucher + Samsung tech devices for winners 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Place: Cash Prize </a:t>
            </a:r>
            <a:r>
              <a:rPr lang="en-US" b="1" u="sng" dirty="0"/>
              <a:t>$500 USD</a:t>
            </a:r>
            <a:r>
              <a:rPr lang="en-US" dirty="0"/>
              <a:t> Voucher + Samsung tech devices for winners 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2754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9CCBA4-1AB9-45C2-84A0-44C0C32BA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37" y="1060017"/>
            <a:ext cx="7553325" cy="30384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E091B5-8D21-413F-B2EC-FB9F4D5DEA40}"/>
              </a:ext>
            </a:extLst>
          </p:cNvPr>
          <p:cNvSpPr/>
          <p:nvPr/>
        </p:nvSpPr>
        <p:spPr>
          <a:xfrm>
            <a:off x="1246909" y="409849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amsungOne-400" panose="020B05030303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Check out the New Zealand 2023 winners for two examples of great Solve for Tomorrow entries.</a:t>
            </a:r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7723EA-DCCA-42F1-AA04-08BBE98E6439}"/>
              </a:ext>
            </a:extLst>
          </p:cNvPr>
          <p:cNvSpPr/>
          <p:nvPr/>
        </p:nvSpPr>
        <p:spPr>
          <a:xfrm>
            <a:off x="1334655" y="334572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7BFF"/>
                </a:solidFill>
                <a:latin typeface="SamsungOne-400" panose="020B0503030303020204" pitchFamily="34" charset="0"/>
              </a:rPr>
              <a:t>Update the year &amp; Link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54146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5621CF-9664-4086-B9FF-0CEC2BA56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1" y="612856"/>
            <a:ext cx="9753600" cy="3486135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BE0463B-5685-4EF6-ABC4-05CDCC57087F}"/>
              </a:ext>
            </a:extLst>
          </p:cNvPr>
          <p:cNvSpPr txBox="1">
            <a:spLocks/>
          </p:cNvSpPr>
          <p:nvPr/>
        </p:nvSpPr>
        <p:spPr>
          <a:xfrm>
            <a:off x="6096000" y="4203657"/>
            <a:ext cx="559293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1) 20 September 2024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2) 4 October 2024 at 23:59 TVT Hour</a:t>
            </a:r>
          </a:p>
        </p:txBody>
      </p:sp>
    </p:spTree>
    <p:extLst>
      <p:ext uri="{BB962C8B-B14F-4D97-AF65-F5344CB8AC3E}">
        <p14:creationId xmlns:p14="http://schemas.microsoft.com/office/powerpoint/2010/main" val="207483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0184B0A-8BB5-4F1A-8B49-01D2F4A2C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1934" y="2199366"/>
            <a:ext cx="5592932" cy="1655762"/>
          </a:xfrm>
        </p:spPr>
        <p:txBody>
          <a:bodyPr>
            <a:normAutofit fontScale="40000" lnSpcReduction="20000"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Timeline </a:t>
            </a:r>
          </a:p>
          <a:p>
            <a:r>
              <a:rPr lang="en-US" dirty="0"/>
              <a:t>Entries open : 13 September 2024</a:t>
            </a:r>
          </a:p>
          <a:p>
            <a:r>
              <a:rPr lang="en-US" dirty="0"/>
              <a:t>Team EOI : 20 September 2024</a:t>
            </a:r>
          </a:p>
          <a:p>
            <a:r>
              <a:rPr lang="en-US" dirty="0"/>
              <a:t>Submission Deadline : 4 October 2024</a:t>
            </a:r>
          </a:p>
          <a:p>
            <a:r>
              <a:rPr lang="en-US" dirty="0"/>
              <a:t>Announcement of Semi-Finalist: 7 October 2024</a:t>
            </a:r>
          </a:p>
          <a:p>
            <a:r>
              <a:rPr lang="en-US" dirty="0"/>
              <a:t>Final submission deadline : 4 November 2024</a:t>
            </a:r>
          </a:p>
          <a:p>
            <a:r>
              <a:rPr lang="en-US" dirty="0"/>
              <a:t>Final Pitch &amp; Awards Ceremony: 15 November 2024 (TBC)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FDECFF-0962-4A94-AA2D-E149911C9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38" y="443883"/>
            <a:ext cx="6496007" cy="458975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6261A0-BC98-4AAC-B7B4-FA76707A6F51}"/>
              </a:ext>
            </a:extLst>
          </p:cNvPr>
          <p:cNvSpPr/>
          <p:nvPr/>
        </p:nvSpPr>
        <p:spPr>
          <a:xfrm>
            <a:off x="4052324" y="1113940"/>
            <a:ext cx="785003" cy="336431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B234DC-DEAF-4BC1-8FDC-70E36402166A}"/>
              </a:ext>
            </a:extLst>
          </p:cNvPr>
          <p:cNvSpPr txBox="1"/>
          <p:nvPr/>
        </p:nvSpPr>
        <p:spPr>
          <a:xfrm>
            <a:off x="5320145" y="932873"/>
            <a:ext cx="219515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NZ" sz="2400" b="1" dirty="0">
                <a:solidFill>
                  <a:srgbClr val="FF0000"/>
                </a:solidFill>
              </a:rPr>
              <a:t>Typo </a:t>
            </a:r>
            <a:r>
              <a:rPr lang="en-NZ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 Entries </a:t>
            </a:r>
            <a:endParaRPr lang="en-NZ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38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F919C31-7089-3C7B-C6DB-4E7912784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95" y="1000118"/>
            <a:ext cx="7621064" cy="42296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963426-24AF-4EC3-9ACC-149050645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344" y="1465301"/>
            <a:ext cx="2100766" cy="274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1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A445C3-AE74-448D-9977-B2C019FDE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99" y="1225119"/>
            <a:ext cx="5413908" cy="389285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CFADE96-2712-4EDC-BCA9-04C791E0842B}"/>
              </a:ext>
            </a:extLst>
          </p:cNvPr>
          <p:cNvSpPr/>
          <p:nvPr/>
        </p:nvSpPr>
        <p:spPr>
          <a:xfrm>
            <a:off x="5299327" y="1253089"/>
            <a:ext cx="3094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Aptos"/>
                <a:ea typeface="Times New Roman" panose="02020603050405020304" pitchFamily="18" charset="0"/>
              </a:rPr>
              <a:t>minimum 3 to max 5 students. </a:t>
            </a:r>
            <a:endParaRPr lang="en-US" sz="1600" dirty="0">
              <a:solidFill>
                <a:srgbClr val="FF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Malgun Gothic" panose="020B0503020000020004" pitchFamily="34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2FD142-1949-4B20-BC3C-3AA8FA93765D}"/>
              </a:ext>
            </a:extLst>
          </p:cNvPr>
          <p:cNvSpPr/>
          <p:nvPr/>
        </p:nvSpPr>
        <p:spPr>
          <a:xfrm>
            <a:off x="4403306" y="1705066"/>
            <a:ext cx="785003" cy="336431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0658D5-B1DE-4542-A419-631FDC86F3AE}"/>
              </a:ext>
            </a:extLst>
          </p:cNvPr>
          <p:cNvSpPr/>
          <p:nvPr/>
        </p:nvSpPr>
        <p:spPr>
          <a:xfrm>
            <a:off x="5091415" y="3880230"/>
            <a:ext cx="785003" cy="336431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8A3F36-CEC2-4B54-8C9E-4B4B774D6FDD}"/>
              </a:ext>
            </a:extLst>
          </p:cNvPr>
          <p:cNvSpPr/>
          <p:nvPr/>
        </p:nvSpPr>
        <p:spPr>
          <a:xfrm>
            <a:off x="6301473" y="3880230"/>
            <a:ext cx="421410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Aptos"/>
                <a:ea typeface="Times New Roman" panose="02020603050405020304" pitchFamily="18" charset="0"/>
                <a:sym typeface="Wingdings" panose="05000000000000000000" pitchFamily="2" charset="2"/>
              </a:rPr>
              <a:t>Tuvalu</a:t>
            </a:r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à"/>
            </a:pPr>
            <a:endParaRPr lang="en-US" sz="1600" dirty="0">
              <a:solidFill>
                <a:srgbClr val="FF0000"/>
              </a:solidFill>
              <a:effectLst/>
              <a:highlight>
                <a:srgbClr val="FFFF00"/>
              </a:highlight>
              <a:latin typeface="Aptos"/>
              <a:ea typeface="Malgun Gothic" panose="020B0503020000020004" pitchFamily="34" charset="-127"/>
              <a:sym typeface="Wingdings" panose="05000000000000000000" pitchFamily="2" charset="2"/>
            </a:endParaRPr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ea typeface="Malgun Gothic" panose="020B0503020000020004" pitchFamily="34" charset="-127"/>
              </a:rPr>
              <a:t>Tuvalu Ministry of Education Youth and Sport</a:t>
            </a:r>
            <a:endParaRPr lang="en-US" sz="1600" dirty="0">
              <a:solidFill>
                <a:srgbClr val="FF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Malgun Gothic" panose="020B0503020000020004" pitchFamily="34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BC3233-19A8-4133-8535-412912DC7FFA}"/>
              </a:ext>
            </a:extLst>
          </p:cNvPr>
          <p:cNvSpPr/>
          <p:nvPr/>
        </p:nvSpPr>
        <p:spPr>
          <a:xfrm>
            <a:off x="1655698" y="4401216"/>
            <a:ext cx="514847" cy="207729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69323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rgbClr val="FFFF00"/>
          </a:solidFill>
        </a:ln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2376</TotalTime>
  <Words>297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Aptos</vt:lpstr>
      <vt:lpstr>맑은 고딕</vt:lpstr>
      <vt:lpstr>Arial</vt:lpstr>
      <vt:lpstr>Calibri</vt:lpstr>
      <vt:lpstr>Calibri Light</vt:lpstr>
      <vt:lpstr>SamsungOne-400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Prizes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Leah Ahn</dc:creator>
  <cp:lastModifiedBy>Leah Ahn</cp:lastModifiedBy>
  <cp:revision>10</cp:revision>
  <dcterms:created xsi:type="dcterms:W3CDTF">2024-08-22T22:06:09Z</dcterms:created>
  <dcterms:modified xsi:type="dcterms:W3CDTF">2024-09-01T22:47:23Z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