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7" r:id="rId4"/>
    <p:sldId id="258" r:id="rId5"/>
    <p:sldId id="270" r:id="rId6"/>
    <p:sldId id="269" r:id="rId7"/>
    <p:sldId id="259" r:id="rId8"/>
    <p:sldId id="260" r:id="rId9"/>
    <p:sldId id="263" r:id="rId10"/>
    <p:sldId id="261" r:id="rId11"/>
    <p:sldId id="262" r:id="rId12"/>
    <p:sldId id="264" r:id="rId13"/>
    <p:sldId id="265" r:id="rId14"/>
    <p:sldId id="266" r:id="rId15"/>
    <p:sldId id="267" r:id="rId16"/>
    <p:sldId id="272" r:id="rId17"/>
    <p:sldId id="273" r:id="rId18"/>
    <p:sldId id="271"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p:cViewPr varScale="1">
        <p:scale>
          <a:sx n="88" d="100"/>
          <a:sy n="88" d="100"/>
        </p:scale>
        <p:origin x="120"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968EA8-5FCD-44E6-8FD3-ECE04B9C1887}" type="datetimeFigureOut">
              <a:rPr lang="en-GB" smtClean="0"/>
              <a:t>13/10/2014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29ED3-271E-48C0-99AB-12311A8B7355}" type="slidenum">
              <a:rPr lang="en-GB" smtClean="0"/>
              <a:t>‹#›</a:t>
            </a:fld>
            <a:endParaRPr lang="en-GB"/>
          </a:p>
        </p:txBody>
      </p:sp>
    </p:spTree>
    <p:extLst>
      <p:ext uri="{BB962C8B-B14F-4D97-AF65-F5344CB8AC3E}">
        <p14:creationId xmlns:p14="http://schemas.microsoft.com/office/powerpoint/2010/main" val="381956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968EA8-5FCD-44E6-8FD3-ECE04B9C1887}" type="datetimeFigureOut">
              <a:rPr lang="en-GB" smtClean="0"/>
              <a:t>13/10/2014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29ED3-271E-48C0-99AB-12311A8B7355}" type="slidenum">
              <a:rPr lang="en-GB" smtClean="0"/>
              <a:t>‹#›</a:t>
            </a:fld>
            <a:endParaRPr lang="en-GB"/>
          </a:p>
        </p:txBody>
      </p:sp>
    </p:spTree>
    <p:extLst>
      <p:ext uri="{BB962C8B-B14F-4D97-AF65-F5344CB8AC3E}">
        <p14:creationId xmlns:p14="http://schemas.microsoft.com/office/powerpoint/2010/main" val="1170345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968EA8-5FCD-44E6-8FD3-ECE04B9C1887}" type="datetimeFigureOut">
              <a:rPr lang="en-GB" smtClean="0"/>
              <a:t>13/10/2014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29ED3-271E-48C0-99AB-12311A8B7355}"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77050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968EA8-5FCD-44E6-8FD3-ECE04B9C1887}" type="datetimeFigureOut">
              <a:rPr lang="en-GB" smtClean="0"/>
              <a:t>13/10/2014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29ED3-271E-48C0-99AB-12311A8B7355}" type="slidenum">
              <a:rPr lang="en-GB" smtClean="0"/>
              <a:t>‹#›</a:t>
            </a:fld>
            <a:endParaRPr lang="en-GB"/>
          </a:p>
        </p:txBody>
      </p:sp>
    </p:spTree>
    <p:extLst>
      <p:ext uri="{BB962C8B-B14F-4D97-AF65-F5344CB8AC3E}">
        <p14:creationId xmlns:p14="http://schemas.microsoft.com/office/powerpoint/2010/main" val="1022800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968EA8-5FCD-44E6-8FD3-ECE04B9C1887}" type="datetimeFigureOut">
              <a:rPr lang="en-GB" smtClean="0"/>
              <a:t>13/10/2014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29ED3-271E-48C0-99AB-12311A8B735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1812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968EA8-5FCD-44E6-8FD3-ECE04B9C1887}" type="datetimeFigureOut">
              <a:rPr lang="en-GB" smtClean="0"/>
              <a:t>13/10/2014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29ED3-271E-48C0-99AB-12311A8B7355}" type="slidenum">
              <a:rPr lang="en-GB" smtClean="0"/>
              <a:t>‹#›</a:t>
            </a:fld>
            <a:endParaRPr lang="en-GB"/>
          </a:p>
        </p:txBody>
      </p:sp>
    </p:spTree>
    <p:extLst>
      <p:ext uri="{BB962C8B-B14F-4D97-AF65-F5344CB8AC3E}">
        <p14:creationId xmlns:p14="http://schemas.microsoft.com/office/powerpoint/2010/main" val="3023206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968EA8-5FCD-44E6-8FD3-ECE04B9C1887}" type="datetimeFigureOut">
              <a:rPr lang="en-GB" smtClean="0"/>
              <a:t>13/10/2014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29ED3-271E-48C0-99AB-12311A8B7355}" type="slidenum">
              <a:rPr lang="en-GB" smtClean="0"/>
              <a:t>‹#›</a:t>
            </a:fld>
            <a:endParaRPr lang="en-GB"/>
          </a:p>
        </p:txBody>
      </p:sp>
    </p:spTree>
    <p:extLst>
      <p:ext uri="{BB962C8B-B14F-4D97-AF65-F5344CB8AC3E}">
        <p14:creationId xmlns:p14="http://schemas.microsoft.com/office/powerpoint/2010/main" val="3811894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968EA8-5FCD-44E6-8FD3-ECE04B9C1887}" type="datetimeFigureOut">
              <a:rPr lang="en-GB" smtClean="0"/>
              <a:t>13/10/2014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29ED3-271E-48C0-99AB-12311A8B7355}" type="slidenum">
              <a:rPr lang="en-GB" smtClean="0"/>
              <a:t>‹#›</a:t>
            </a:fld>
            <a:endParaRPr lang="en-GB"/>
          </a:p>
        </p:txBody>
      </p:sp>
    </p:spTree>
    <p:extLst>
      <p:ext uri="{BB962C8B-B14F-4D97-AF65-F5344CB8AC3E}">
        <p14:creationId xmlns:p14="http://schemas.microsoft.com/office/powerpoint/2010/main" val="291321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968EA8-5FCD-44E6-8FD3-ECE04B9C1887}" type="datetimeFigureOut">
              <a:rPr lang="en-GB" smtClean="0"/>
              <a:t>13/10/2014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29ED3-271E-48C0-99AB-12311A8B7355}" type="slidenum">
              <a:rPr lang="en-GB" smtClean="0"/>
              <a:t>‹#›</a:t>
            </a:fld>
            <a:endParaRPr lang="en-GB"/>
          </a:p>
        </p:txBody>
      </p:sp>
    </p:spTree>
    <p:extLst>
      <p:ext uri="{BB962C8B-B14F-4D97-AF65-F5344CB8AC3E}">
        <p14:creationId xmlns:p14="http://schemas.microsoft.com/office/powerpoint/2010/main" val="90923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968EA8-5FCD-44E6-8FD3-ECE04B9C1887}" type="datetimeFigureOut">
              <a:rPr lang="en-GB" smtClean="0"/>
              <a:t>13/10/2014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29ED3-271E-48C0-99AB-12311A8B7355}" type="slidenum">
              <a:rPr lang="en-GB" smtClean="0"/>
              <a:t>‹#›</a:t>
            </a:fld>
            <a:endParaRPr lang="en-GB"/>
          </a:p>
        </p:txBody>
      </p:sp>
    </p:spTree>
    <p:extLst>
      <p:ext uri="{BB962C8B-B14F-4D97-AF65-F5344CB8AC3E}">
        <p14:creationId xmlns:p14="http://schemas.microsoft.com/office/powerpoint/2010/main" val="334398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968EA8-5FCD-44E6-8FD3-ECE04B9C1887}" type="datetimeFigureOut">
              <a:rPr lang="en-GB" smtClean="0"/>
              <a:t>13/10/2014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529ED3-271E-48C0-99AB-12311A8B7355}" type="slidenum">
              <a:rPr lang="en-GB" smtClean="0"/>
              <a:t>‹#›</a:t>
            </a:fld>
            <a:endParaRPr lang="en-GB"/>
          </a:p>
        </p:txBody>
      </p:sp>
    </p:spTree>
    <p:extLst>
      <p:ext uri="{BB962C8B-B14F-4D97-AF65-F5344CB8AC3E}">
        <p14:creationId xmlns:p14="http://schemas.microsoft.com/office/powerpoint/2010/main" val="821063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968EA8-5FCD-44E6-8FD3-ECE04B9C1887}" type="datetimeFigureOut">
              <a:rPr lang="en-GB" smtClean="0"/>
              <a:t>13/10/2014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1529ED3-271E-48C0-99AB-12311A8B7355}" type="slidenum">
              <a:rPr lang="en-GB" smtClean="0"/>
              <a:t>‹#›</a:t>
            </a:fld>
            <a:endParaRPr lang="en-GB"/>
          </a:p>
        </p:txBody>
      </p:sp>
    </p:spTree>
    <p:extLst>
      <p:ext uri="{BB962C8B-B14F-4D97-AF65-F5344CB8AC3E}">
        <p14:creationId xmlns:p14="http://schemas.microsoft.com/office/powerpoint/2010/main" val="3845308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968EA8-5FCD-44E6-8FD3-ECE04B9C1887}" type="datetimeFigureOut">
              <a:rPr lang="en-GB" smtClean="0"/>
              <a:t>13/10/2014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1529ED3-271E-48C0-99AB-12311A8B7355}" type="slidenum">
              <a:rPr lang="en-GB" smtClean="0"/>
              <a:t>‹#›</a:t>
            </a:fld>
            <a:endParaRPr lang="en-GB"/>
          </a:p>
        </p:txBody>
      </p:sp>
    </p:spTree>
    <p:extLst>
      <p:ext uri="{BB962C8B-B14F-4D97-AF65-F5344CB8AC3E}">
        <p14:creationId xmlns:p14="http://schemas.microsoft.com/office/powerpoint/2010/main" val="1074605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968EA8-5FCD-44E6-8FD3-ECE04B9C1887}" type="datetimeFigureOut">
              <a:rPr lang="en-GB" smtClean="0"/>
              <a:t>13/10/2014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1529ED3-271E-48C0-99AB-12311A8B7355}" type="slidenum">
              <a:rPr lang="en-GB" smtClean="0"/>
              <a:t>‹#›</a:t>
            </a:fld>
            <a:endParaRPr lang="en-GB"/>
          </a:p>
        </p:txBody>
      </p:sp>
    </p:spTree>
    <p:extLst>
      <p:ext uri="{BB962C8B-B14F-4D97-AF65-F5344CB8AC3E}">
        <p14:creationId xmlns:p14="http://schemas.microsoft.com/office/powerpoint/2010/main" val="1235752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968EA8-5FCD-44E6-8FD3-ECE04B9C1887}" type="datetimeFigureOut">
              <a:rPr lang="en-GB" smtClean="0"/>
              <a:t>13/10/2014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529ED3-271E-48C0-99AB-12311A8B7355}" type="slidenum">
              <a:rPr lang="en-GB" smtClean="0"/>
              <a:t>‹#›</a:t>
            </a:fld>
            <a:endParaRPr lang="en-GB"/>
          </a:p>
        </p:txBody>
      </p:sp>
    </p:spTree>
    <p:extLst>
      <p:ext uri="{BB962C8B-B14F-4D97-AF65-F5344CB8AC3E}">
        <p14:creationId xmlns:p14="http://schemas.microsoft.com/office/powerpoint/2010/main" val="186132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968EA8-5FCD-44E6-8FD3-ECE04B9C1887}" type="datetimeFigureOut">
              <a:rPr lang="en-GB" smtClean="0"/>
              <a:t>13/10/2014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529ED3-271E-48C0-99AB-12311A8B7355}" type="slidenum">
              <a:rPr lang="en-GB" smtClean="0"/>
              <a:t>‹#›</a:t>
            </a:fld>
            <a:endParaRPr lang="en-GB"/>
          </a:p>
        </p:txBody>
      </p:sp>
    </p:spTree>
    <p:extLst>
      <p:ext uri="{BB962C8B-B14F-4D97-AF65-F5344CB8AC3E}">
        <p14:creationId xmlns:p14="http://schemas.microsoft.com/office/powerpoint/2010/main" val="1445836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968EA8-5FCD-44E6-8FD3-ECE04B9C1887}" type="datetimeFigureOut">
              <a:rPr lang="en-GB" smtClean="0"/>
              <a:t>13/10/2014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529ED3-271E-48C0-99AB-12311A8B7355}" type="slidenum">
              <a:rPr lang="en-GB" smtClean="0"/>
              <a:t>‹#›</a:t>
            </a:fld>
            <a:endParaRPr lang="en-GB"/>
          </a:p>
        </p:txBody>
      </p:sp>
    </p:spTree>
    <p:extLst>
      <p:ext uri="{BB962C8B-B14F-4D97-AF65-F5344CB8AC3E}">
        <p14:creationId xmlns:p14="http://schemas.microsoft.com/office/powerpoint/2010/main" val="3402605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OpsWorks</a:t>
            </a:r>
            <a:endParaRPr lang="en-GB" dirty="0"/>
          </a:p>
        </p:txBody>
      </p:sp>
      <p:sp>
        <p:nvSpPr>
          <p:cNvPr id="3" name="Subtitle 2"/>
          <p:cNvSpPr>
            <a:spLocks noGrp="1"/>
          </p:cNvSpPr>
          <p:nvPr>
            <p:ph type="subTitle" idx="1"/>
          </p:nvPr>
        </p:nvSpPr>
        <p:spPr/>
        <p:txBody>
          <a:bodyPr/>
          <a:lstStyle/>
          <a:p>
            <a:r>
              <a:rPr lang="en-GB" dirty="0" smtClean="0"/>
              <a:t>Is it worth it</a:t>
            </a:r>
            <a:endParaRPr lang="en-GB" dirty="0"/>
          </a:p>
        </p:txBody>
      </p:sp>
    </p:spTree>
    <p:extLst>
      <p:ext uri="{BB962C8B-B14F-4D97-AF65-F5344CB8AC3E}">
        <p14:creationId xmlns:p14="http://schemas.microsoft.com/office/powerpoint/2010/main" val="4062081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ccountability</a:t>
            </a:r>
            <a:endParaRPr lang="en-GB" dirty="0"/>
          </a:p>
        </p:txBody>
      </p:sp>
      <p:sp>
        <p:nvSpPr>
          <p:cNvPr id="3" name="Content Placeholder 2"/>
          <p:cNvSpPr>
            <a:spLocks noGrp="1"/>
          </p:cNvSpPr>
          <p:nvPr>
            <p:ph idx="1"/>
          </p:nvPr>
        </p:nvSpPr>
        <p:spPr>
          <a:xfrm>
            <a:off x="677334" y="1395293"/>
            <a:ext cx="8596668" cy="3880773"/>
          </a:xfrm>
        </p:spPr>
        <p:txBody>
          <a:bodyPr/>
          <a:lstStyle/>
          <a:p>
            <a:r>
              <a:rPr lang="en-US" dirty="0"/>
              <a:t>AWS Identity and Access Management (IAM) to provide robust ways of controlling how users access AWS </a:t>
            </a:r>
            <a:r>
              <a:rPr lang="en-US" dirty="0" err="1" smtClean="0"/>
              <a:t>OpsWorks</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933" y="2056709"/>
            <a:ext cx="5390476" cy="16476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2785" y="3147229"/>
            <a:ext cx="6819900" cy="3800475"/>
          </a:xfrm>
          <a:prstGeom prst="rect">
            <a:avLst/>
          </a:prstGeom>
        </p:spPr>
      </p:pic>
    </p:spTree>
    <p:extLst>
      <p:ext uri="{BB962C8B-B14F-4D97-AF65-F5344CB8AC3E}">
        <p14:creationId xmlns:p14="http://schemas.microsoft.com/office/powerpoint/2010/main" val="3246711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house?</a:t>
            </a:r>
            <a:br>
              <a:rPr lang="en-US" dirty="0" smtClean="0"/>
            </a:br>
            <a:endParaRPr lang="en-GB" dirty="0"/>
          </a:p>
        </p:txBody>
      </p:sp>
      <p:sp>
        <p:nvSpPr>
          <p:cNvPr id="3" name="Content Placeholder 2"/>
          <p:cNvSpPr>
            <a:spLocks noGrp="1"/>
          </p:cNvSpPr>
          <p:nvPr>
            <p:ph idx="1"/>
          </p:nvPr>
        </p:nvSpPr>
        <p:spPr>
          <a:xfrm>
            <a:off x="677334" y="1270000"/>
            <a:ext cx="8596668" cy="3880773"/>
          </a:xfrm>
        </p:spPr>
        <p:txBody>
          <a:bodyPr/>
          <a:lstStyle/>
          <a:p>
            <a:r>
              <a:rPr lang="en-US" dirty="0" err="1" smtClean="0"/>
              <a:t>OpsWorks</a:t>
            </a:r>
            <a:r>
              <a:rPr lang="en-US" dirty="0" smtClean="0"/>
              <a:t> is a high-level service</a:t>
            </a:r>
          </a:p>
          <a:p>
            <a:r>
              <a:rPr lang="en-US" dirty="0" smtClean="0"/>
              <a:t>Our in house team can ‘build on it’ rather than re-inventing it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733" y="2241400"/>
            <a:ext cx="10058400" cy="4267707"/>
          </a:xfrm>
          <a:prstGeom prst="rect">
            <a:avLst/>
          </a:prstGeom>
        </p:spPr>
      </p:pic>
    </p:spTree>
    <p:extLst>
      <p:ext uri="{BB962C8B-B14F-4D97-AF65-F5344CB8AC3E}">
        <p14:creationId xmlns:p14="http://schemas.microsoft.com/office/powerpoint/2010/main" val="3222047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Things that ULCC does</a:t>
            </a:r>
            <a:endParaRPr lang="en-GB" dirty="0"/>
          </a:p>
        </p:txBody>
      </p:sp>
      <p:sp>
        <p:nvSpPr>
          <p:cNvPr id="3" name="Content Placeholder 2"/>
          <p:cNvSpPr>
            <a:spLocks noGrp="1"/>
          </p:cNvSpPr>
          <p:nvPr>
            <p:ph idx="1"/>
          </p:nvPr>
        </p:nvSpPr>
        <p:spPr/>
        <p:txBody>
          <a:bodyPr/>
          <a:lstStyle/>
          <a:p>
            <a:r>
              <a:rPr lang="en-GB" dirty="0" smtClean="0"/>
              <a:t>Deploy Moodle with a set of plugins </a:t>
            </a:r>
            <a:r>
              <a:rPr lang="en-GB" dirty="0"/>
              <a:t>that they </a:t>
            </a:r>
            <a:r>
              <a:rPr lang="en-GB" dirty="0" smtClean="0"/>
              <a:t>maintain</a:t>
            </a:r>
            <a:endParaRPr lang="en-GB" dirty="0"/>
          </a:p>
          <a:p>
            <a:pPr marL="0" indent="0">
              <a:buNone/>
            </a:pPr>
            <a:endParaRPr lang="en-GB" dirty="0"/>
          </a:p>
        </p:txBody>
      </p:sp>
    </p:spTree>
    <p:extLst>
      <p:ext uri="{BB962C8B-B14F-4D97-AF65-F5344CB8AC3E}">
        <p14:creationId xmlns:p14="http://schemas.microsoft.com/office/powerpoint/2010/main" val="1159177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Universities using </a:t>
            </a:r>
            <a:r>
              <a:rPr lang="en-GB" dirty="0" err="1" smtClean="0"/>
              <a:t>OpsWorks</a:t>
            </a:r>
            <a:endParaRPr lang="en-GB" dirty="0"/>
          </a:p>
        </p:txBody>
      </p:sp>
      <p:sp>
        <p:nvSpPr>
          <p:cNvPr id="3" name="Content Placeholder 2"/>
          <p:cNvSpPr>
            <a:spLocks noGrp="1"/>
          </p:cNvSpPr>
          <p:nvPr>
            <p:ph idx="1"/>
          </p:nvPr>
        </p:nvSpPr>
        <p:spPr/>
        <p:txBody>
          <a:bodyPr/>
          <a:lstStyle/>
          <a:p>
            <a:r>
              <a:rPr lang="en-US" dirty="0" err="1" smtClean="0"/>
              <a:t>Anhanguera</a:t>
            </a:r>
            <a:endParaRPr lang="en-US" dirty="0" smtClean="0"/>
          </a:p>
          <a:p>
            <a:r>
              <a:rPr lang="en-US" dirty="0" smtClean="0"/>
              <a:t>http://www.anhanguera.com/</a:t>
            </a:r>
          </a:p>
          <a:p>
            <a:r>
              <a:rPr lang="en-US" dirty="0" smtClean="0"/>
              <a:t>Founded in 1973, </a:t>
            </a:r>
            <a:r>
              <a:rPr lang="en-US" dirty="0" err="1" smtClean="0"/>
              <a:t>Anhanguera</a:t>
            </a:r>
            <a:r>
              <a:rPr lang="en-US" dirty="0" smtClean="0"/>
              <a:t> is one of the largest universities in Brazil and one of the largest in the world, offering over 500,000 undergraduate and postgraduate courses. The university has over 70 campuses throughout Brazil, and hundreds of offices supporting distance learning. </a:t>
            </a:r>
            <a:r>
              <a:rPr lang="en-US" dirty="0" err="1" smtClean="0"/>
              <a:t>Anhanguera</a:t>
            </a:r>
            <a:r>
              <a:rPr lang="en-US" dirty="0" smtClean="0"/>
              <a:t> University has more than 10,000 teachers and over 6,000 administrative staff.</a:t>
            </a:r>
            <a:endParaRPr lang="en-GB" dirty="0"/>
          </a:p>
        </p:txBody>
      </p:sp>
    </p:spTree>
    <p:extLst>
      <p:ext uri="{BB962C8B-B14F-4D97-AF65-F5344CB8AC3E}">
        <p14:creationId xmlns:p14="http://schemas.microsoft.com/office/powerpoint/2010/main" val="2104212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a:t>
            </a:r>
            <a:endParaRPr lang="en-GB" dirty="0"/>
          </a:p>
        </p:txBody>
      </p:sp>
      <p:sp>
        <p:nvSpPr>
          <p:cNvPr id="3" name="Content Placeholder 2"/>
          <p:cNvSpPr>
            <a:spLocks noGrp="1"/>
          </p:cNvSpPr>
          <p:nvPr>
            <p:ph idx="1"/>
          </p:nvPr>
        </p:nvSpPr>
        <p:spPr/>
        <p:txBody>
          <a:bodyPr>
            <a:normAutofit/>
          </a:bodyPr>
          <a:lstStyle/>
          <a:p>
            <a:r>
              <a:rPr lang="en-US" dirty="0" err="1" smtClean="0"/>
              <a:t>Anhanguera</a:t>
            </a:r>
            <a:r>
              <a:rPr lang="en-US" dirty="0" smtClean="0"/>
              <a:t> is one of the world’s largest users of Moodle, an e-learning platform that that allows students and teachers to work collaboratively online. Moodle is available to all students and has millions of hits per week as students, teachers, and administrators use the platform. The IT department at the university developed an extensive data center to manage the volume of users and content. However, as the university continued to grow at a rapid pace, it became increasingly difficult for IT to deliver Moodle and other applications reliably. </a:t>
            </a:r>
            <a:r>
              <a:rPr lang="en-US" dirty="0" err="1" smtClean="0"/>
              <a:t>Anhanguera</a:t>
            </a:r>
            <a:r>
              <a:rPr lang="en-US" dirty="0" smtClean="0"/>
              <a:t> looked for a more reliable and flexible alternative with the ability to grow.</a:t>
            </a:r>
          </a:p>
          <a:p>
            <a:endParaRPr lang="en-GB" dirty="0"/>
          </a:p>
        </p:txBody>
      </p:sp>
    </p:spTree>
    <p:extLst>
      <p:ext uri="{BB962C8B-B14F-4D97-AF65-F5344CB8AC3E}">
        <p14:creationId xmlns:p14="http://schemas.microsoft.com/office/powerpoint/2010/main" val="39512948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Amazon Web Services</a:t>
            </a:r>
            <a:endParaRPr lang="en-GB" dirty="0"/>
          </a:p>
        </p:txBody>
      </p:sp>
      <p:sp>
        <p:nvSpPr>
          <p:cNvPr id="3" name="Content Placeholder 2"/>
          <p:cNvSpPr>
            <a:spLocks noGrp="1"/>
          </p:cNvSpPr>
          <p:nvPr>
            <p:ph idx="1"/>
          </p:nvPr>
        </p:nvSpPr>
        <p:spPr/>
        <p:txBody>
          <a:bodyPr/>
          <a:lstStyle/>
          <a:p>
            <a:r>
              <a:rPr lang="en-US" dirty="0" err="1" smtClean="0"/>
              <a:t>Anhanguera</a:t>
            </a:r>
            <a:r>
              <a:rPr lang="en-US" dirty="0" smtClean="0"/>
              <a:t> decided to build a cloud environment using Amazon Web Services for increased reliability and scalability.</a:t>
            </a:r>
            <a:endParaRPr lang="en-GB" dirty="0"/>
          </a:p>
        </p:txBody>
      </p:sp>
    </p:spTree>
    <p:extLst>
      <p:ext uri="{BB962C8B-B14F-4D97-AF65-F5344CB8AC3E}">
        <p14:creationId xmlns:p14="http://schemas.microsoft.com/office/powerpoint/2010/main" val="381384735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Education</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867" y="2160588"/>
            <a:ext cx="6018303" cy="3881437"/>
          </a:xfrm>
        </p:spPr>
      </p:pic>
    </p:spTree>
    <p:extLst>
      <p:ext uri="{BB962C8B-B14F-4D97-AF65-F5344CB8AC3E}">
        <p14:creationId xmlns:p14="http://schemas.microsoft.com/office/powerpoint/2010/main" val="1342867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Businesses using </a:t>
            </a:r>
            <a:r>
              <a:rPr lang="en-GB" dirty="0" err="1" smtClean="0"/>
              <a:t>OpsWorks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5907" y="2160588"/>
            <a:ext cx="6000223" cy="3881437"/>
          </a:xfrm>
        </p:spPr>
      </p:pic>
    </p:spTree>
    <p:extLst>
      <p:ext uri="{BB962C8B-B14F-4D97-AF65-F5344CB8AC3E}">
        <p14:creationId xmlns:p14="http://schemas.microsoft.com/office/powerpoint/2010/main" val="1136504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Possible architecture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529" y="1605415"/>
            <a:ext cx="4988821" cy="38814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550" y="1605415"/>
            <a:ext cx="6191250" cy="4219575"/>
          </a:xfrm>
          <a:prstGeom prst="rect">
            <a:avLst/>
          </a:prstGeom>
        </p:spPr>
      </p:pic>
    </p:spTree>
    <p:extLst>
      <p:ext uri="{BB962C8B-B14F-4D97-AF65-F5344CB8AC3E}">
        <p14:creationId xmlns:p14="http://schemas.microsoft.com/office/powerpoint/2010/main" val="2766521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AWS Free Tier</a:t>
            </a:r>
            <a:endParaRPr lang="en-GB" dirty="0"/>
          </a:p>
        </p:txBody>
      </p:sp>
      <p:sp>
        <p:nvSpPr>
          <p:cNvPr id="3" name="Content Placeholder 2"/>
          <p:cNvSpPr>
            <a:spLocks noGrp="1"/>
          </p:cNvSpPr>
          <p:nvPr>
            <p:ph idx="1"/>
          </p:nvPr>
        </p:nvSpPr>
        <p:spPr/>
        <p:txBody>
          <a:bodyPr/>
          <a:lstStyle/>
          <a:p>
            <a:r>
              <a:rPr lang="en-US" dirty="0" smtClean="0"/>
              <a:t>Could Quickly try a ‘</a:t>
            </a:r>
            <a:r>
              <a:rPr lang="en-US" dirty="0" err="1" smtClean="0"/>
              <a:t>dev</a:t>
            </a:r>
            <a:r>
              <a:rPr lang="en-US" dirty="0" smtClean="0"/>
              <a:t>’ environment</a:t>
            </a:r>
          </a:p>
          <a:p>
            <a:endParaRPr lang="en-US" dirty="0"/>
          </a:p>
          <a:p>
            <a:r>
              <a:rPr lang="en-US" dirty="0" smtClean="0"/>
              <a:t>The AWS Free Tier enables hands-on experience with Amazon Web Services at no charge for 12 months after you sign up.</a:t>
            </a:r>
            <a:endParaRPr lang="en-GB" dirty="0"/>
          </a:p>
        </p:txBody>
      </p:sp>
    </p:spTree>
    <p:extLst>
      <p:ext uri="{BB962C8B-B14F-4D97-AF65-F5344CB8AC3E}">
        <p14:creationId xmlns:p14="http://schemas.microsoft.com/office/powerpoint/2010/main" val="20586453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AWS </a:t>
            </a:r>
            <a:r>
              <a:rPr lang="en-GB"/>
              <a:t>OpsWorks</a:t>
            </a:r>
          </a:p>
        </p:txBody>
      </p:sp>
      <p:sp>
        <p:nvSpPr>
          <p:cNvPr id="3" name="Content Placeholder 2"/>
          <p:cNvSpPr>
            <a:spLocks noGrp="1"/>
          </p:cNvSpPr>
          <p:nvPr>
            <p:ph idx="1"/>
          </p:nvPr>
        </p:nvSpPr>
        <p:spPr/>
        <p:txBody>
          <a:bodyPr/>
          <a:lstStyle/>
          <a:p>
            <a:r>
              <a:rPr lang="en-US" dirty="0"/>
              <a:t>AWS </a:t>
            </a:r>
            <a:r>
              <a:rPr lang="en-US" dirty="0" err="1"/>
              <a:t>OpsWorks</a:t>
            </a:r>
            <a:r>
              <a:rPr lang="en-US" dirty="0"/>
              <a:t> is a cloud application management service that makes it easy to deploy and operate applications of all shapes and sizes.</a:t>
            </a:r>
            <a:endParaRPr lang="en-GB" dirty="0"/>
          </a:p>
        </p:txBody>
      </p:sp>
    </p:spTree>
    <p:extLst>
      <p:ext uri="{BB962C8B-B14F-4D97-AF65-F5344CB8AC3E}">
        <p14:creationId xmlns:p14="http://schemas.microsoft.com/office/powerpoint/2010/main" val="2414330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Better control over deployment</a:t>
            </a:r>
            <a:endParaRPr lang="en-GB" dirty="0"/>
          </a:p>
        </p:txBody>
      </p:sp>
      <p:sp>
        <p:nvSpPr>
          <p:cNvPr id="3" name="Content Placeholder 2"/>
          <p:cNvSpPr>
            <a:spLocks noGrp="1"/>
          </p:cNvSpPr>
          <p:nvPr>
            <p:ph idx="1"/>
          </p:nvPr>
        </p:nvSpPr>
        <p:spPr/>
        <p:txBody>
          <a:bodyPr/>
          <a:lstStyle/>
          <a:p>
            <a:r>
              <a:rPr lang="en-GB" dirty="0" smtClean="0"/>
              <a:t>updates</a:t>
            </a:r>
          </a:p>
          <a:p>
            <a:r>
              <a:rPr lang="en-GB" dirty="0" smtClean="0"/>
              <a:t>bug fix</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615" y="1365158"/>
            <a:ext cx="4351397" cy="547163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013" y="1365158"/>
            <a:ext cx="3915648" cy="5587812"/>
          </a:xfrm>
          <a:prstGeom prst="rect">
            <a:avLst/>
          </a:prstGeom>
        </p:spPr>
      </p:pic>
    </p:spTree>
    <p:extLst>
      <p:ext uri="{BB962C8B-B14F-4D97-AF65-F5344CB8AC3E}">
        <p14:creationId xmlns:p14="http://schemas.microsoft.com/office/powerpoint/2010/main" val="1576002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t>
            </a:r>
            <a:r>
              <a:rPr lang="en-GB" dirty="0" smtClean="0"/>
              <a:t>caling</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609" y="1379439"/>
            <a:ext cx="7619048" cy="3876190"/>
          </a:xfrm>
        </p:spPr>
      </p:pic>
    </p:spTree>
    <p:extLst>
      <p:ext uri="{BB962C8B-B14F-4D97-AF65-F5344CB8AC3E}">
        <p14:creationId xmlns:p14="http://schemas.microsoft.com/office/powerpoint/2010/main" val="179700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Scaling</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363" y="2148115"/>
            <a:ext cx="6415598" cy="3881437"/>
          </a:xfrm>
        </p:spPr>
      </p:pic>
      <p:sp>
        <p:nvSpPr>
          <p:cNvPr id="6" name="TextBox 5"/>
          <p:cNvSpPr txBox="1"/>
          <p:nvPr/>
        </p:nvSpPr>
        <p:spPr>
          <a:xfrm>
            <a:off x="897363" y="1600200"/>
            <a:ext cx="5427237" cy="369332"/>
          </a:xfrm>
          <a:prstGeom prst="rect">
            <a:avLst/>
          </a:prstGeom>
          <a:noFill/>
        </p:spPr>
        <p:txBody>
          <a:bodyPr wrap="square" rtlCol="0">
            <a:spAutoFit/>
          </a:bodyPr>
          <a:lstStyle/>
          <a:p>
            <a:r>
              <a:rPr lang="en-GB" dirty="0" smtClean="0"/>
              <a:t>redundancy</a:t>
            </a:r>
            <a:endParaRPr lang="en-GB" dirty="0"/>
          </a:p>
        </p:txBody>
      </p:sp>
    </p:spTree>
    <p:extLst>
      <p:ext uri="{BB962C8B-B14F-4D97-AF65-F5344CB8AC3E}">
        <p14:creationId xmlns:p14="http://schemas.microsoft.com/office/powerpoint/2010/main" val="1309844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1551" y="1582259"/>
            <a:ext cx="7619048" cy="312380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248" y="4706068"/>
            <a:ext cx="5219048" cy="1914286"/>
          </a:xfrm>
          <a:prstGeom prst="rect">
            <a:avLst/>
          </a:prstGeom>
        </p:spPr>
      </p:pic>
    </p:spTree>
    <p:extLst>
      <p:ext uri="{BB962C8B-B14F-4D97-AF65-F5344CB8AC3E}">
        <p14:creationId xmlns:p14="http://schemas.microsoft.com/office/powerpoint/2010/main" val="3048907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t>
            </a:r>
            <a:r>
              <a:rPr lang="en-GB" dirty="0" smtClean="0"/>
              <a:t>onitoring and automation</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291216"/>
            <a:ext cx="3472611" cy="38814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360" y="2317648"/>
            <a:ext cx="7619048" cy="3828571"/>
          </a:xfrm>
          <a:prstGeom prst="rect">
            <a:avLst/>
          </a:prstGeom>
        </p:spPr>
      </p:pic>
      <p:sp>
        <p:nvSpPr>
          <p:cNvPr id="6" name="TextBox 5"/>
          <p:cNvSpPr txBox="1"/>
          <p:nvPr/>
        </p:nvSpPr>
        <p:spPr>
          <a:xfrm>
            <a:off x="677334" y="1477693"/>
            <a:ext cx="7819448" cy="646331"/>
          </a:xfrm>
          <a:prstGeom prst="rect">
            <a:avLst/>
          </a:prstGeom>
          <a:noFill/>
        </p:spPr>
        <p:txBody>
          <a:bodyPr wrap="none" rtlCol="0">
            <a:spAutoFit/>
          </a:bodyPr>
          <a:lstStyle/>
          <a:p>
            <a:r>
              <a:rPr lang="en-US" dirty="0" smtClean="0"/>
              <a:t>AWS </a:t>
            </a:r>
            <a:r>
              <a:rPr lang="en-US" dirty="0" err="1" smtClean="0"/>
              <a:t>OpsWorks</a:t>
            </a:r>
            <a:r>
              <a:rPr lang="en-US" dirty="0" smtClean="0"/>
              <a:t> sends all of your resource metrics to Amazon </a:t>
            </a:r>
            <a:r>
              <a:rPr lang="en-US" dirty="0" err="1" smtClean="0"/>
              <a:t>CloudWatch</a:t>
            </a:r>
            <a:r>
              <a:rPr lang="en-US" dirty="0" smtClean="0"/>
              <a:t>, </a:t>
            </a:r>
          </a:p>
          <a:p>
            <a:r>
              <a:rPr lang="en-US" dirty="0" smtClean="0"/>
              <a:t>making it easy to view graphs and set alarms</a:t>
            </a:r>
            <a:endParaRPr lang="en-GB" dirty="0"/>
          </a:p>
        </p:txBody>
      </p:sp>
    </p:spTree>
    <p:extLst>
      <p:ext uri="{BB962C8B-B14F-4D97-AF65-F5344CB8AC3E}">
        <p14:creationId xmlns:p14="http://schemas.microsoft.com/office/powerpoint/2010/main" val="553778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
            </a:r>
            <a:r>
              <a:rPr lang="en-US" dirty="0" smtClean="0"/>
              <a:t>ackups</a:t>
            </a:r>
            <a:endParaRPr lang="en-GB" dirty="0"/>
          </a:p>
        </p:txBody>
      </p:sp>
      <p:sp>
        <p:nvSpPr>
          <p:cNvPr id="3" name="Content Placeholder 2"/>
          <p:cNvSpPr>
            <a:spLocks noGrp="1"/>
          </p:cNvSpPr>
          <p:nvPr>
            <p:ph idx="1"/>
          </p:nvPr>
        </p:nvSpPr>
        <p:spPr>
          <a:xfrm>
            <a:off x="677334" y="1365932"/>
            <a:ext cx="8596668" cy="3880773"/>
          </a:xfrm>
        </p:spPr>
        <p:txBody>
          <a:bodyPr/>
          <a:lstStyle/>
          <a:p>
            <a:r>
              <a:rPr lang="en-US" dirty="0" smtClean="0"/>
              <a:t> better access to backups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220" y="1930400"/>
            <a:ext cx="7619048" cy="4333333"/>
          </a:xfrm>
          <a:prstGeom prst="rect">
            <a:avLst/>
          </a:prstGeom>
        </p:spPr>
      </p:pic>
    </p:spTree>
    <p:extLst>
      <p:ext uri="{BB962C8B-B14F-4D97-AF65-F5344CB8AC3E}">
        <p14:creationId xmlns:p14="http://schemas.microsoft.com/office/powerpoint/2010/main" val="2934961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9620" y="1930400"/>
            <a:ext cx="8596668" cy="3880773"/>
          </a:xfrm>
        </p:spPr>
        <p:txBody>
          <a:bodyPr/>
          <a:lstStyle/>
          <a:p>
            <a:r>
              <a:rPr lang="en-US" dirty="0" smtClean="0"/>
              <a:t>better replication of </a:t>
            </a:r>
            <a:r>
              <a:rPr lang="en-US" dirty="0" err="1" smtClean="0"/>
              <a:t>dev</a:t>
            </a:r>
            <a:r>
              <a:rPr lang="en-US" dirty="0" smtClean="0"/>
              <a:t> and test environments</a:t>
            </a:r>
          </a:p>
        </p:txBody>
      </p:sp>
      <p:pic>
        <p:nvPicPr>
          <p:cNvPr id="4" name="Picture 3"/>
          <p:cNvPicPr>
            <a:picLocks noChangeAspect="1"/>
          </p:cNvPicPr>
          <p:nvPr/>
        </p:nvPicPr>
        <p:blipFill>
          <a:blip r:embed="rId2"/>
          <a:stretch>
            <a:fillRect/>
          </a:stretch>
        </p:blipFill>
        <p:spPr>
          <a:xfrm>
            <a:off x="459620" y="0"/>
            <a:ext cx="7620660" cy="196308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736" y="2445304"/>
            <a:ext cx="6096528" cy="3970364"/>
          </a:xfrm>
          <a:prstGeom prst="rect">
            <a:avLst/>
          </a:prstGeom>
        </p:spPr>
      </p:pic>
    </p:spTree>
    <p:extLst>
      <p:ext uri="{BB962C8B-B14F-4D97-AF65-F5344CB8AC3E}">
        <p14:creationId xmlns:p14="http://schemas.microsoft.com/office/powerpoint/2010/main" val="955752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214</TotalTime>
  <Words>375</Words>
  <Application>Microsoft Office PowerPoint</Application>
  <PresentationFormat>Widescreen</PresentationFormat>
  <Paragraphs>39</Paragraphs>
  <Slides>19</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OpsWorks</vt:lpstr>
      <vt:lpstr>AWS OpsWorks</vt:lpstr>
      <vt:lpstr>Better control over deployment</vt:lpstr>
      <vt:lpstr>Scaling</vt:lpstr>
      <vt:lpstr>Scaling</vt:lpstr>
      <vt:lpstr>Scaling</vt:lpstr>
      <vt:lpstr>Monitoring and automation</vt:lpstr>
      <vt:lpstr>Backups</vt:lpstr>
      <vt:lpstr>PowerPoint Presentation</vt:lpstr>
      <vt:lpstr>Accountability</vt:lpstr>
      <vt:lpstr>In house? </vt:lpstr>
      <vt:lpstr>Things that ULCC does</vt:lpstr>
      <vt:lpstr>Universities using OpsWorks</vt:lpstr>
      <vt:lpstr>The Challenge</vt:lpstr>
      <vt:lpstr>Why Amazon Web Services</vt:lpstr>
      <vt:lpstr>Education</vt:lpstr>
      <vt:lpstr>Businesses using OpsWorks</vt:lpstr>
      <vt:lpstr>Possible architecture</vt:lpstr>
      <vt:lpstr>AWS Free Tier</vt:lpstr>
    </vt:vector>
  </TitlesOfParts>
  <Company>University of Warwick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Moulem, Samuel</dc:creator>
  <cp:lastModifiedBy>Moulem, Samuel</cp:lastModifiedBy>
  <cp:revision>47</cp:revision>
  <dcterms:created xsi:type="dcterms:W3CDTF">2014-10-13T10:16:27Z</dcterms:created>
  <dcterms:modified xsi:type="dcterms:W3CDTF">2014-10-13T13:51:15Z</dcterms:modified>
</cp:coreProperties>
</file>