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2256" autoAdjust="0"/>
  </p:normalViewPr>
  <p:slideViewPr>
    <p:cSldViewPr snapToGrid="0">
      <p:cViewPr varScale="1">
        <p:scale>
          <a:sx n="130" d="100"/>
          <a:sy n="130" d="100"/>
        </p:scale>
        <p:origin x="4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SaltStack</a:t>
            </a:r>
            <a:r>
              <a:rPr lang="en-CA" dirty="0"/>
              <a:t> Logo property of Salt Project (</a:t>
            </a:r>
            <a:r>
              <a:rPr lang="en-CA" dirty="0" err="1"/>
              <a:t>SaltStack</a:t>
            </a:r>
            <a:r>
              <a:rPr lang="en-CA" dirty="0"/>
              <a:t> Inc)</a:t>
            </a:r>
          </a:p>
          <a:p>
            <a:r>
              <a:rPr lang="en-CA" dirty="0"/>
              <a:t>Salt Shaker icon created by </a:t>
            </a:r>
            <a:r>
              <a:rPr lang="en-CA" dirty="0" err="1"/>
              <a:t>Sumitsaengtong</a:t>
            </a:r>
            <a:r>
              <a:rPr lang="en-CA" dirty="0"/>
              <a:t> on Flaticon.com (https://www.flaticon.com/free-icon/salt-shaker_7318113?related_id=7318113&amp;origin=tag)</a:t>
            </a:r>
          </a:p>
          <a:p>
            <a:r>
              <a:rPr lang="en-CA" dirty="0"/>
              <a:t>Digital Magnifying Glass property of Corey Forman (reproduction or unauthorized use prohibited – permission provided by author for this presentation only).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SaltStack</a:t>
            </a:r>
            <a:r>
              <a:rPr lang="en-CA" dirty="0"/>
              <a:t> Logo property of Salt Project (</a:t>
            </a:r>
            <a:r>
              <a:rPr lang="en-CA" dirty="0" err="1"/>
              <a:t>SaltStack</a:t>
            </a:r>
            <a:r>
              <a:rPr lang="en-CA" dirty="0"/>
              <a:t> Inc)</a:t>
            </a:r>
          </a:p>
          <a:p>
            <a:r>
              <a:rPr lang="en-CA" dirty="0"/>
              <a:t>Salt Shaker icon created by </a:t>
            </a:r>
            <a:r>
              <a:rPr lang="en-CA" dirty="0" err="1"/>
              <a:t>Sumitsaengtong</a:t>
            </a:r>
            <a:r>
              <a:rPr lang="en-CA" dirty="0"/>
              <a:t> on Flaticon.com (https://www.flaticon.com/free-icon/salt-shaker_7318113?related_id=7318113&amp;origin=tag)</a:t>
            </a:r>
          </a:p>
          <a:p>
            <a:r>
              <a:rPr lang="en-CA" dirty="0"/>
              <a:t>Digital Magnifying Glass property of Corey Forman (reproduction or unauthorized use prohibited – permission provided by author for this presentation only).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24A772-5D94-4F12-8B86-44D4FB26368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33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Reach me on </a:t>
            </a:r>
            <a:r>
              <a:rPr lang="en-US" dirty="0" err="1"/>
              <a:t>Github</a:t>
            </a:r>
            <a:r>
              <a:rPr lang="en-US" dirty="0"/>
              <a:t> – https://github.com/digitalsleuth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69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– https://www.python.org</a:t>
            </a:r>
          </a:p>
          <a:p>
            <a:r>
              <a:rPr lang="en-US" dirty="0"/>
              <a:t>YAML - https://en.wikipedia.org/wiki/YAML</a:t>
            </a:r>
          </a:p>
          <a:p>
            <a:r>
              <a:rPr lang="en-US" dirty="0"/>
              <a:t>Jinja - https://jinja.palletsprojects.com/en/3.1.x/intro/ </a:t>
            </a:r>
          </a:p>
          <a:p>
            <a:r>
              <a:rPr lang="en-US" dirty="0"/>
              <a:t>Salt on </a:t>
            </a:r>
            <a:r>
              <a:rPr lang="en-US" dirty="0" err="1"/>
              <a:t>Github</a:t>
            </a:r>
            <a:r>
              <a:rPr lang="en-US" dirty="0"/>
              <a:t> - https://github.com/saltstack/salt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 - https://docs.saltproject.io/salt/user-guide/en/latest/_images/master-minion-flow.png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4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  <a:p>
            <a:r>
              <a:rPr lang="en-US" dirty="0"/>
              <a:t>https://docs.saltproject.io/salt/user-guide/en/latest/_images/salt-execution-types.jpg</a:t>
            </a:r>
          </a:p>
          <a:p>
            <a:r>
              <a:rPr lang="en-US" dirty="0"/>
              <a:t>https://docs.saltproject.io/salt/user-guide/en/latest/_images/salt-command.png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76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Source - https://github.com/digitalsleuth/winfor-salt/blob/main/winfor/installers/hxd.sls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4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Screenshot Source - https://github.com/digitalsleuth/winfor-salt/blob/main/winfor/config/layout/init.sls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0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SIFT Workstation - https://www.sans.org/tools/sift-workstation/</a:t>
            </a:r>
          </a:p>
          <a:p>
            <a:r>
              <a:rPr lang="en-US" dirty="0" err="1"/>
              <a:t>REMnux</a:t>
            </a:r>
            <a:r>
              <a:rPr lang="en-US" dirty="0"/>
              <a:t> - https://remnux.org/</a:t>
            </a:r>
          </a:p>
          <a:p>
            <a:r>
              <a:rPr lang="en-US" dirty="0"/>
              <a:t>m.a.t. - https://github.com/digitalsleuth/mat-salt/</a:t>
            </a:r>
          </a:p>
          <a:p>
            <a:r>
              <a:rPr lang="en-US" dirty="0"/>
              <a:t>WIN-FOR – https://github.com/digitalsleuth/winfor-salt/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5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4A772-5D94-4F12-8B86-44D4FB26368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2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2CF06C-08B5-4189-BFB1-CD95D4B16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9" name="hrSlideMaster.Title SlideHeader" descr=" ">
            <a:extLst>
              <a:ext uri="{FF2B5EF4-FFF2-40B4-BE49-F238E27FC236}">
                <a16:creationId xmlns:a16="http://schemas.microsoft.com/office/drawing/2014/main" id="{8AD3C2AC-3369-4B1D-A299-335390E7A6FA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D787A-C7D1-4339-9012-3107F55E9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8" name="hrSlideMaster.Panoramic Picture with CaptionHeader" descr=" ">
            <a:extLst>
              <a:ext uri="{FF2B5EF4-FFF2-40B4-BE49-F238E27FC236}">
                <a16:creationId xmlns:a16="http://schemas.microsoft.com/office/drawing/2014/main" id="{FFB29A95-614C-4516-A7BE-2A831EBD3A01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F22C2-7033-48DB-9CE7-06B5AD7F6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Title and CaptionHeader" descr=" ">
            <a:extLst>
              <a:ext uri="{FF2B5EF4-FFF2-40B4-BE49-F238E27FC236}">
                <a16:creationId xmlns:a16="http://schemas.microsoft.com/office/drawing/2014/main" id="{1F4504B9-D00E-4551-A734-3FC4BC53052F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7906FA-5C82-423B-8256-135EBBE4DE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Quote with CaptionHeader" descr=" ">
            <a:extLst>
              <a:ext uri="{FF2B5EF4-FFF2-40B4-BE49-F238E27FC236}">
                <a16:creationId xmlns:a16="http://schemas.microsoft.com/office/drawing/2014/main" id="{20652D84-47D4-4084-8EFF-83F1A74BA37E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8AE40-0EB6-450F-A7D1-627672C1E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Name CardHeader" descr=" ">
            <a:extLst>
              <a:ext uri="{FF2B5EF4-FFF2-40B4-BE49-F238E27FC236}">
                <a16:creationId xmlns:a16="http://schemas.microsoft.com/office/drawing/2014/main" id="{78852B57-C0D0-4A35-ACDA-BE62DD6ABC98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00349B-9F07-4BEE-AA30-2840CC2A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Quote Name CardHeader" descr=" ">
            <a:extLst>
              <a:ext uri="{FF2B5EF4-FFF2-40B4-BE49-F238E27FC236}">
                <a16:creationId xmlns:a16="http://schemas.microsoft.com/office/drawing/2014/main" id="{7E950B9C-0CC1-4A3A-8283-AB9C809ED4BD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0B0D70-B3C1-4BCC-9E36-F4DB36511C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True or FalseHeader" descr=" ">
            <a:extLst>
              <a:ext uri="{FF2B5EF4-FFF2-40B4-BE49-F238E27FC236}">
                <a16:creationId xmlns:a16="http://schemas.microsoft.com/office/drawing/2014/main" id="{10305C82-81B5-4111-B965-7641B7A47177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DB209-72C7-42CC-AC19-9FB86A5A68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Title and Vertical TextHeader" descr=" ">
            <a:extLst>
              <a:ext uri="{FF2B5EF4-FFF2-40B4-BE49-F238E27FC236}">
                <a16:creationId xmlns:a16="http://schemas.microsoft.com/office/drawing/2014/main" id="{A2F8FAC7-769A-4F37-BCB3-B974D019A81C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2406D-C74E-40DA-B7EF-215130DAF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0901"/>
            <a:ext cx="10018713" cy="11049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81175"/>
            <a:ext cx="10018713" cy="4010025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40F990-B698-40D2-BEDC-91040B9F7C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Title and ContentHeader" descr=" ">
            <a:extLst>
              <a:ext uri="{FF2B5EF4-FFF2-40B4-BE49-F238E27FC236}">
                <a16:creationId xmlns:a16="http://schemas.microsoft.com/office/drawing/2014/main" id="{01EB9419-0EF5-4B9E-9F79-7ABD36E768F6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47E03-044F-4FDB-9A03-1B09F9CC9C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7" name="hrSlideMaster.Section HeaderHeader" descr=" ">
            <a:extLst>
              <a:ext uri="{FF2B5EF4-FFF2-40B4-BE49-F238E27FC236}">
                <a16:creationId xmlns:a16="http://schemas.microsoft.com/office/drawing/2014/main" id="{6C5F596F-C07C-45BD-B96F-07F9BD9D444B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15214"/>
            <a:ext cx="10018713" cy="10468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628775"/>
            <a:ext cx="4895055" cy="4162425"/>
          </a:xfrm>
        </p:spPr>
        <p:txBody>
          <a:bodyPr anchor="t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628775"/>
            <a:ext cx="4895056" cy="4162425"/>
          </a:xfrm>
        </p:spPr>
        <p:txBody>
          <a:bodyPr anchor="t"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87250E-39F8-4DBE-88F6-F616BE14C5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8" name="hrSlideMaster.Two ContentHeader" descr=" ">
            <a:extLst>
              <a:ext uri="{FF2B5EF4-FFF2-40B4-BE49-F238E27FC236}">
                <a16:creationId xmlns:a16="http://schemas.microsoft.com/office/drawing/2014/main" id="{CF80A513-9F77-40A5-BA83-4FE3C23AA4BC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88C951-FB9F-4581-A3AB-C82A6F1F54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10" name="hrSlideMaster.ComparisonHeader" descr=" ">
            <a:extLst>
              <a:ext uri="{FF2B5EF4-FFF2-40B4-BE49-F238E27FC236}">
                <a16:creationId xmlns:a16="http://schemas.microsoft.com/office/drawing/2014/main" id="{484B5B34-18DB-45A9-9A48-B2D973C35220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DD477-D92C-4D32-9E05-FE08A17A86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6" name="hrSlideMaster.Title OnlyHeader" descr=" ">
            <a:extLst>
              <a:ext uri="{FF2B5EF4-FFF2-40B4-BE49-F238E27FC236}">
                <a16:creationId xmlns:a16="http://schemas.microsoft.com/office/drawing/2014/main" id="{8F6083D8-3D53-4D2C-8CBB-6B31FA72BB74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47F53-EDE2-4840-AD5B-02871C60C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5" name="hrSlideMaster.BlankHeader" descr=" ">
            <a:extLst>
              <a:ext uri="{FF2B5EF4-FFF2-40B4-BE49-F238E27FC236}">
                <a16:creationId xmlns:a16="http://schemas.microsoft.com/office/drawing/2014/main" id="{93146BFF-49EF-4FED-A1E2-2976C00101C2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225A1F-B71A-407D-A715-E60FC5D1A8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8" name="hrSlideMaster.Content with CaptionHeader" descr=" ">
            <a:extLst>
              <a:ext uri="{FF2B5EF4-FFF2-40B4-BE49-F238E27FC236}">
                <a16:creationId xmlns:a16="http://schemas.microsoft.com/office/drawing/2014/main" id="{13A8A11B-323D-4C7C-8B95-36C07B59E0B9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C4668-283B-4D44-8722-F19B27A2BA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763" y="52764"/>
            <a:ext cx="799337" cy="830587"/>
          </a:xfrm>
          <a:prstGeom prst="rect">
            <a:avLst/>
          </a:prstGeom>
        </p:spPr>
      </p:pic>
      <p:sp>
        <p:nvSpPr>
          <p:cNvPr id="3" name="hrSlideMaster.Picture with CaptionHeader" descr=" ">
            <a:extLst>
              <a:ext uri="{FF2B5EF4-FFF2-40B4-BE49-F238E27FC236}">
                <a16:creationId xmlns:a16="http://schemas.microsoft.com/office/drawing/2014/main" id="{AA7CA27D-FB7C-46E1-97DF-70AEBD6CDD08}"/>
              </a:ext>
            </a:extLst>
          </p:cNvPr>
          <p:cNvSpPr txBox="1"/>
          <p:nvPr userDrawn="1"/>
        </p:nvSpPr>
        <p:spPr>
          <a:xfrm>
            <a:off x="0" y="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CA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sleuth/WIN-FO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gitalsleuth/mat-sal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A Pinch of Salt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Seasoned Introduction to Automating with </a:t>
            </a:r>
            <a:r>
              <a:rPr lang="en-US" dirty="0" err="1"/>
              <a:t>SaltStack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352F6-8006-4272-BCD3-972C3E15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101" y="4842434"/>
            <a:ext cx="1824983" cy="1896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96E44-FF24-4883-BF07-E5E53F98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45" y="1477388"/>
            <a:ext cx="3362666" cy="336266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791D68-C99D-4FCC-8AD2-F94EC2028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49" y="67078"/>
            <a:ext cx="971303" cy="9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9B4C-80E6-55ED-2A85-4E0D3508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Can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1CBE6-BDBD-498D-E367-D2BD41F62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the installation and maintenance of a forensic workstation</a:t>
            </a:r>
          </a:p>
          <a:p>
            <a:pPr lvl="1"/>
            <a:r>
              <a:rPr lang="en-US" dirty="0"/>
              <a:t>SIFT, </a:t>
            </a:r>
            <a:r>
              <a:rPr lang="en-US" dirty="0" err="1"/>
              <a:t>REMnux</a:t>
            </a:r>
            <a:r>
              <a:rPr lang="en-US" dirty="0"/>
              <a:t>, m.a.t. (Mobile Analysis Toolkit), WIN-FOR (Windows Forensics Installer)</a:t>
            </a:r>
          </a:p>
          <a:p>
            <a:r>
              <a:rPr lang="en-US" dirty="0"/>
              <a:t>Automate the execution of commands on forensic acquisitions</a:t>
            </a:r>
          </a:p>
          <a:p>
            <a:pPr lvl="1"/>
            <a:r>
              <a:rPr lang="en-US" dirty="0"/>
              <a:t>Run a single command to start the triage of multiple pieces of evidence, including hashing, data extractions</a:t>
            </a:r>
          </a:p>
          <a:p>
            <a:pPr lvl="1"/>
            <a:r>
              <a:rPr lang="en-US" dirty="0"/>
              <a:t>Run triage applications on evidence items and copy the results to a specific location</a:t>
            </a:r>
          </a:p>
          <a:p>
            <a:pPr lvl="1"/>
            <a:r>
              <a:rPr lang="en-US" dirty="0"/>
              <a:t>Alert when an activity is complete</a:t>
            </a:r>
          </a:p>
          <a:p>
            <a:r>
              <a:rPr lang="en-US" dirty="0"/>
              <a:t>Schedule the query of new version downloads for software</a:t>
            </a:r>
          </a:p>
          <a:p>
            <a:r>
              <a:rPr lang="en-US" dirty="0"/>
              <a:t>Do all of this with one simple command!</a:t>
            </a:r>
          </a:p>
        </p:txBody>
      </p:sp>
    </p:spTree>
    <p:extLst>
      <p:ext uri="{BB962C8B-B14F-4D97-AF65-F5344CB8AC3E}">
        <p14:creationId xmlns:p14="http://schemas.microsoft.com/office/powerpoint/2010/main" val="78153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3DB4-8B98-8423-8F65-3350B460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Usage Example: Automating Installs - WIN-FOR</a:t>
            </a:r>
          </a:p>
        </p:txBody>
      </p:sp>
    </p:spTree>
    <p:extLst>
      <p:ext uri="{BB962C8B-B14F-4D97-AF65-F5344CB8AC3E}">
        <p14:creationId xmlns:p14="http://schemas.microsoft.com/office/powerpoint/2010/main" val="361355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ED5F-9B31-F721-078F-AF9D964D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Example: Automating Triage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38D6-2B97-0AC6-121B-88768291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0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D762-9B69-969E-7ED1-FFAA2711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85C4-ADE1-8861-B484-2615DA48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5"/>
            <a:ext cx="10018713" cy="4206670"/>
          </a:xfrm>
        </p:spPr>
        <p:txBody>
          <a:bodyPr/>
          <a:lstStyle/>
          <a:p>
            <a:r>
              <a:rPr lang="en-US" dirty="0" err="1"/>
              <a:t>SaltStack</a:t>
            </a:r>
            <a:r>
              <a:rPr lang="en-US" dirty="0"/>
              <a:t> is an excellent tool for automation</a:t>
            </a:r>
          </a:p>
          <a:p>
            <a:r>
              <a:rPr lang="en-US" dirty="0"/>
              <a:t>Installs on nearly every operating system</a:t>
            </a:r>
          </a:p>
          <a:p>
            <a:r>
              <a:rPr lang="en-US" dirty="0"/>
              <a:t>Relatively easy to learn</a:t>
            </a:r>
          </a:p>
          <a:p>
            <a:r>
              <a:rPr lang="en-US" dirty="0"/>
              <a:t>Scriptable – Since it’s Python-based, it has modules which can be used in your own scripts!</a:t>
            </a:r>
          </a:p>
          <a:p>
            <a:r>
              <a:rPr lang="en-US" dirty="0"/>
              <a:t>The WIN-FOR (Windows Forensics) installer and the m.a.t. installer (Mobile Analysis Toolkit) can be found at </a:t>
            </a:r>
            <a:r>
              <a:rPr lang="en-US" dirty="0">
                <a:hlinkClick r:id="rId3"/>
              </a:rPr>
              <a:t>https://github.com/digitalsleuth/WIN-FOR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https://github.com/digitalsleuth/mat-salt</a:t>
            </a:r>
            <a:endParaRPr lang="en-US" dirty="0"/>
          </a:p>
          <a:p>
            <a:r>
              <a:rPr lang="en-US" dirty="0"/>
              <a:t>corey[at]</a:t>
            </a:r>
            <a:r>
              <a:rPr lang="en-US" dirty="0" err="1"/>
              <a:t>digitalsleuth</a:t>
            </a:r>
            <a:r>
              <a:rPr lang="en-US" dirty="0"/>
              <a:t>[dot]ca</a:t>
            </a:r>
          </a:p>
        </p:txBody>
      </p:sp>
    </p:spTree>
    <p:extLst>
      <p:ext uri="{BB962C8B-B14F-4D97-AF65-F5344CB8AC3E}">
        <p14:creationId xmlns:p14="http://schemas.microsoft.com/office/powerpoint/2010/main" val="68164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352F6-8006-4272-BCD3-972C3E15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101" y="4842434"/>
            <a:ext cx="1824983" cy="1896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96E44-FF24-4883-BF07-E5E53F983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45" y="1477388"/>
            <a:ext cx="3362666" cy="336266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791D68-C99D-4FCC-8AD2-F94EC2028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49" y="67078"/>
            <a:ext cx="971303" cy="9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3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C740-C4FA-3168-E33B-D4A8DB0A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– Corey Forman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CACE-B5D9-8A97-C9F3-55B69E51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81175"/>
            <a:ext cx="10255406" cy="4678619"/>
          </a:xfrm>
        </p:spPr>
        <p:txBody>
          <a:bodyPr/>
          <a:lstStyle/>
          <a:p>
            <a:r>
              <a:rPr lang="en-US" dirty="0"/>
              <a:t>In DFIR field for 20+ years</a:t>
            </a:r>
          </a:p>
          <a:p>
            <a:r>
              <a:rPr lang="en-US" dirty="0"/>
              <a:t>Senior Computer Forensic Analyst – Canada Revenue Agency</a:t>
            </a:r>
          </a:p>
          <a:p>
            <a:r>
              <a:rPr lang="en-US" dirty="0"/>
              <a:t>Spent 17 years in the Canadian Armed Forces, the last 7 of which as one of DND’s first-ever Cyber Operators, running the Forensics team</a:t>
            </a:r>
          </a:p>
          <a:p>
            <a:r>
              <a:rPr lang="en-US" dirty="0"/>
              <a:t>SANS Subject Matter Expert</a:t>
            </a:r>
          </a:p>
          <a:p>
            <a:r>
              <a:rPr lang="en-US" dirty="0"/>
              <a:t>Instructor at Canadian Police College (CMPFOR)</a:t>
            </a:r>
          </a:p>
          <a:p>
            <a:r>
              <a:rPr lang="en-US" dirty="0"/>
              <a:t>Contributor to SANS SIFT Workstation, and </a:t>
            </a:r>
            <a:r>
              <a:rPr lang="en-US" dirty="0" err="1"/>
              <a:t>REMnux</a:t>
            </a:r>
            <a:r>
              <a:rPr lang="en-US" dirty="0"/>
              <a:t> Malware Analysis toolkit</a:t>
            </a:r>
          </a:p>
          <a:p>
            <a:r>
              <a:rPr lang="en-US" dirty="0"/>
              <a:t>Creator of a few forensics tools</a:t>
            </a:r>
          </a:p>
          <a:p>
            <a:r>
              <a:rPr lang="en-US" dirty="0"/>
              <a:t>github.com/</a:t>
            </a:r>
            <a:r>
              <a:rPr lang="en-US" dirty="0" err="1"/>
              <a:t>digitalsleuth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3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B76B-9732-42B6-A069-AA6A1F36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SaltStack</a:t>
            </a:r>
            <a:r>
              <a:rPr lang="en-CA" dirty="0"/>
              <a:t> (Salt)?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2F40-B15F-421D-85D8-2BB002BC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trike="sngStrike" dirty="0"/>
              <a:t>Table Salt, Sodium, NaCl</a:t>
            </a:r>
          </a:p>
          <a:p>
            <a:r>
              <a:rPr lang="en-CA" dirty="0"/>
              <a:t>Robust automation and infrastructure management platform</a:t>
            </a:r>
          </a:p>
          <a:p>
            <a:r>
              <a:rPr lang="en-CA" dirty="0"/>
              <a:t>Remote execution, provisioning, orchestration</a:t>
            </a:r>
          </a:p>
          <a:p>
            <a:r>
              <a:rPr lang="en-CA" dirty="0"/>
              <a:t>Platform and OS agnostic (Servers, IOT, Networks)</a:t>
            </a:r>
          </a:p>
          <a:p>
            <a:r>
              <a:rPr lang="en-CA" dirty="0"/>
              <a:t>Uses agents (master and minions)</a:t>
            </a:r>
          </a:p>
          <a:p>
            <a:r>
              <a:rPr lang="en-CA" dirty="0"/>
              <a:t>Based on Python 3.x, YAML (Yet Another Markup Language), and Jinja</a:t>
            </a:r>
          </a:p>
          <a:p>
            <a:r>
              <a:rPr lang="en-CA" dirty="0"/>
              <a:t>Open Source!</a:t>
            </a:r>
          </a:p>
        </p:txBody>
      </p:sp>
    </p:spTree>
    <p:extLst>
      <p:ext uri="{BB962C8B-B14F-4D97-AF65-F5344CB8AC3E}">
        <p14:creationId xmlns:p14="http://schemas.microsoft.com/office/powerpoint/2010/main" val="45199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AB09-DA1D-B021-1869-0B5C27BA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C669-2AD5-9AA2-D488-B5CB01392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Remote management of a single system or full domain</a:t>
            </a:r>
          </a:p>
          <a:p>
            <a:pPr lvl="1"/>
            <a:r>
              <a:rPr lang="en-US" dirty="0"/>
              <a:t>Execute applications</a:t>
            </a:r>
          </a:p>
          <a:p>
            <a:pPr lvl="1"/>
            <a:r>
              <a:rPr lang="en-US" dirty="0"/>
              <a:t>Configuration management</a:t>
            </a:r>
          </a:p>
          <a:p>
            <a:pPr lvl="1"/>
            <a:r>
              <a:rPr lang="en-US" dirty="0"/>
              <a:t>Install or remove software</a:t>
            </a:r>
          </a:p>
          <a:p>
            <a:r>
              <a:rPr lang="en-US" dirty="0"/>
              <a:t>LDAP and Active Directory Integration</a:t>
            </a:r>
          </a:p>
          <a:p>
            <a:r>
              <a:rPr lang="en-US" dirty="0"/>
              <a:t>Reporting and Scheduling of Tasks</a:t>
            </a:r>
          </a:p>
          <a:p>
            <a:r>
              <a:rPr lang="en-US" dirty="0"/>
              <a:t>Network Device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963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30F2-3165-4DB7-BD98-6CEF6759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9B04-4AA0-5FD6-EA06-78653B24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“salt-master” service is run on a server of your choosing</a:t>
            </a:r>
          </a:p>
          <a:p>
            <a:r>
              <a:rPr lang="en-US" dirty="0"/>
              <a:t>The “salt-minion” service is run on the devices you wish to manage, or the system can be ‘agentless’ by use of a proxy. The minion can also act as a stand-alone system, and execute commands.</a:t>
            </a:r>
          </a:p>
          <a:p>
            <a:r>
              <a:rPr lang="en-US" dirty="0"/>
              <a:t>A “state” file is created using YAML and Jinja and placed in the appropriate location on the server (or stand-alone minion) for execution</a:t>
            </a:r>
          </a:p>
          <a:p>
            <a:r>
              <a:rPr lang="en-US" dirty="0"/>
              <a:t>A command is run on the master (or stand-alone minion) to initiate the “state” on the target system</a:t>
            </a:r>
          </a:p>
          <a:p>
            <a:r>
              <a:rPr lang="en-US" dirty="0"/>
              <a:t>Command is run</a:t>
            </a:r>
          </a:p>
        </p:txBody>
      </p:sp>
    </p:spTree>
    <p:extLst>
      <p:ext uri="{BB962C8B-B14F-4D97-AF65-F5344CB8AC3E}">
        <p14:creationId xmlns:p14="http://schemas.microsoft.com/office/powerpoint/2010/main" val="12583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6FAC-FB12-5208-2DAF-06ED95FD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2458F-6AE6-358E-8BAC-85A98277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8835" y="1465613"/>
            <a:ext cx="8074330" cy="3926774"/>
          </a:xfrm>
        </p:spPr>
      </p:pic>
    </p:spTree>
    <p:extLst>
      <p:ext uri="{BB962C8B-B14F-4D97-AF65-F5344CB8AC3E}">
        <p14:creationId xmlns:p14="http://schemas.microsoft.com/office/powerpoint/2010/main" val="53296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22A59-BBCD-930C-92B8-ECB961CB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14CF1-57ED-526B-0F90-2B58F3C56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4203" y="1435801"/>
            <a:ext cx="6638925" cy="2714625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4587C-D9D1-4F2E-8845-3A8DBC16B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426" y="4276124"/>
            <a:ext cx="7876478" cy="2087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99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CF7C5-C276-2D27-1EAC-C528031D73A7}"/>
              </a:ext>
            </a:extLst>
          </p:cNvPr>
          <p:cNvCxnSpPr/>
          <p:nvPr/>
        </p:nvCxnSpPr>
        <p:spPr>
          <a:xfrm>
            <a:off x="8731045" y="1098755"/>
            <a:ext cx="9660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C3AA26-04F8-1D91-C1A3-FC1ECBFD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YAML and Jinja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43A8-6331-1191-7D56-CABFDB6E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54590-A1FF-A3A5-9B1E-50D3ED45F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066" y="1276349"/>
            <a:ext cx="6553200" cy="50196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095CF7-DF63-0C0E-8B01-D58401DDF786}"/>
              </a:ext>
            </a:extLst>
          </p:cNvPr>
          <p:cNvSpPr/>
          <p:nvPr/>
        </p:nvSpPr>
        <p:spPr>
          <a:xfrm>
            <a:off x="3215148" y="3089787"/>
            <a:ext cx="6548284" cy="31930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8C308B-3E92-391F-1B94-4AE057E25D84}"/>
              </a:ext>
            </a:extLst>
          </p:cNvPr>
          <p:cNvCxnSpPr>
            <a:cxnSpLocks/>
          </p:cNvCxnSpPr>
          <p:nvPr/>
        </p:nvCxnSpPr>
        <p:spPr>
          <a:xfrm>
            <a:off x="6489290" y="1098755"/>
            <a:ext cx="129048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540615-A8A1-88F5-859D-3A9C0B91C76E}"/>
              </a:ext>
            </a:extLst>
          </p:cNvPr>
          <p:cNvCxnSpPr/>
          <p:nvPr/>
        </p:nvCxnSpPr>
        <p:spPr>
          <a:xfrm>
            <a:off x="7160342" y="1098755"/>
            <a:ext cx="0" cy="19320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91DE2-A936-BD21-C73C-E06A6FF80E47}"/>
              </a:ext>
            </a:extLst>
          </p:cNvPr>
          <p:cNvSpPr/>
          <p:nvPr/>
        </p:nvSpPr>
        <p:spPr>
          <a:xfrm>
            <a:off x="3215148" y="2654710"/>
            <a:ext cx="6349178" cy="309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57B3D-1F0E-BF42-0078-CC92EB3325D1}"/>
              </a:ext>
            </a:extLst>
          </p:cNvPr>
          <p:cNvSpPr/>
          <p:nvPr/>
        </p:nvSpPr>
        <p:spPr>
          <a:xfrm>
            <a:off x="5198806" y="3694471"/>
            <a:ext cx="774291" cy="2015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87264C-F218-4E7E-FBF6-394D29795346}"/>
              </a:ext>
            </a:extLst>
          </p:cNvPr>
          <p:cNvCxnSpPr/>
          <p:nvPr/>
        </p:nvCxnSpPr>
        <p:spPr>
          <a:xfrm flipH="1">
            <a:off x="8472948" y="1098755"/>
            <a:ext cx="759542" cy="1542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1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D3E2-6B29-A07D-E1BF-111F57D4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YAML and Jinja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48F26D-3D95-E8CF-8200-060D70624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5470"/>
          <a:stretch/>
        </p:blipFill>
        <p:spPr>
          <a:xfrm>
            <a:off x="469712" y="1275736"/>
            <a:ext cx="6186503" cy="3768212"/>
          </a:xfrm>
          <a:ln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E03DBBD-3CD2-188A-B897-4449EDA95A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14"/>
          <a:stretch/>
        </p:blipFill>
        <p:spPr>
          <a:xfrm>
            <a:off x="4790776" y="2918952"/>
            <a:ext cx="7132857" cy="36081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71D141-8850-3157-A803-C3610BF82371}"/>
              </a:ext>
            </a:extLst>
          </p:cNvPr>
          <p:cNvSpPr/>
          <p:nvPr/>
        </p:nvSpPr>
        <p:spPr>
          <a:xfrm>
            <a:off x="469712" y="1275736"/>
            <a:ext cx="2184998" cy="1600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A11D0-8239-7915-4507-A3DD337C4A07}"/>
              </a:ext>
            </a:extLst>
          </p:cNvPr>
          <p:cNvSpPr/>
          <p:nvPr/>
        </p:nvSpPr>
        <p:spPr>
          <a:xfrm>
            <a:off x="477086" y="1868131"/>
            <a:ext cx="614294" cy="1600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8D1B4-6BA6-DC21-5806-34FF486D7A1A}"/>
              </a:ext>
            </a:extLst>
          </p:cNvPr>
          <p:cNvSpPr/>
          <p:nvPr/>
        </p:nvSpPr>
        <p:spPr>
          <a:xfrm>
            <a:off x="4790775" y="6400800"/>
            <a:ext cx="739869" cy="1262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49D9E7-8A9F-A6FD-D7F5-9781F2BE7872}"/>
              </a:ext>
            </a:extLst>
          </p:cNvPr>
          <p:cNvCxnSpPr>
            <a:cxnSpLocks/>
          </p:cNvCxnSpPr>
          <p:nvPr/>
        </p:nvCxnSpPr>
        <p:spPr>
          <a:xfrm flipH="1">
            <a:off x="1484310" y="2288461"/>
            <a:ext cx="6046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766676-F1D3-A16B-4895-6B3404E023F3}"/>
              </a:ext>
            </a:extLst>
          </p:cNvPr>
          <p:cNvCxnSpPr>
            <a:cxnSpLocks/>
          </p:cNvCxnSpPr>
          <p:nvPr/>
        </p:nvCxnSpPr>
        <p:spPr>
          <a:xfrm flipH="1">
            <a:off x="1152110" y="3134035"/>
            <a:ext cx="6046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9B2ACC-EAAE-DD9A-EC0A-4F999C227D68}"/>
              </a:ext>
            </a:extLst>
          </p:cNvPr>
          <p:cNvCxnSpPr>
            <a:cxnSpLocks/>
          </p:cNvCxnSpPr>
          <p:nvPr/>
        </p:nvCxnSpPr>
        <p:spPr>
          <a:xfrm flipH="1">
            <a:off x="1358227" y="4439268"/>
            <a:ext cx="6046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A9A93E-F310-D252-C466-219A7A32AE6A}"/>
              </a:ext>
            </a:extLst>
          </p:cNvPr>
          <p:cNvCxnSpPr>
            <a:cxnSpLocks/>
          </p:cNvCxnSpPr>
          <p:nvPr/>
        </p:nvCxnSpPr>
        <p:spPr>
          <a:xfrm flipH="1">
            <a:off x="5793658" y="3178281"/>
            <a:ext cx="6046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4A245D-A3B1-DEE3-0FCB-9274CD7C887C}"/>
              </a:ext>
            </a:extLst>
          </p:cNvPr>
          <p:cNvCxnSpPr>
            <a:cxnSpLocks/>
          </p:cNvCxnSpPr>
          <p:nvPr/>
        </p:nvCxnSpPr>
        <p:spPr>
          <a:xfrm flipH="1">
            <a:off x="5793658" y="4557254"/>
            <a:ext cx="6046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8A0197-9075-39C7-3AC4-375A397989C5}"/>
              </a:ext>
            </a:extLst>
          </p:cNvPr>
          <p:cNvCxnSpPr>
            <a:cxnSpLocks/>
          </p:cNvCxnSpPr>
          <p:nvPr/>
        </p:nvCxnSpPr>
        <p:spPr>
          <a:xfrm flipH="1">
            <a:off x="5589277" y="5928854"/>
            <a:ext cx="6046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746F-A6C5-603C-2B75-0A0CFC907DF9}"/>
              </a:ext>
            </a:extLst>
          </p:cNvPr>
          <p:cNvCxnSpPr>
            <a:cxnSpLocks/>
          </p:cNvCxnSpPr>
          <p:nvPr/>
        </p:nvCxnSpPr>
        <p:spPr>
          <a:xfrm flipH="1">
            <a:off x="1618421" y="2163098"/>
            <a:ext cx="47057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C4A6BE-39F7-6D7A-9DB5-856E7ADC8D8C}"/>
              </a:ext>
            </a:extLst>
          </p:cNvPr>
          <p:cNvCxnSpPr>
            <a:cxnSpLocks/>
          </p:cNvCxnSpPr>
          <p:nvPr/>
        </p:nvCxnSpPr>
        <p:spPr>
          <a:xfrm flipH="1">
            <a:off x="1962911" y="2993924"/>
            <a:ext cx="47057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92CA04-D51F-3FC0-73A8-BD2D4C1A1200}"/>
              </a:ext>
            </a:extLst>
          </p:cNvPr>
          <p:cNvCxnSpPr>
            <a:cxnSpLocks/>
          </p:cNvCxnSpPr>
          <p:nvPr/>
        </p:nvCxnSpPr>
        <p:spPr>
          <a:xfrm flipH="1">
            <a:off x="2654710" y="1563330"/>
            <a:ext cx="47057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7C471C-BB61-20E3-ABCE-F67DE55E8564}"/>
              </a:ext>
            </a:extLst>
          </p:cNvPr>
          <p:cNvCxnSpPr>
            <a:cxnSpLocks/>
          </p:cNvCxnSpPr>
          <p:nvPr/>
        </p:nvCxnSpPr>
        <p:spPr>
          <a:xfrm flipH="1">
            <a:off x="2184137" y="4321278"/>
            <a:ext cx="47057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FAE912-28CC-2DE4-94B1-564894D9B1F0}"/>
              </a:ext>
            </a:extLst>
          </p:cNvPr>
          <p:cNvCxnSpPr>
            <a:cxnSpLocks/>
          </p:cNvCxnSpPr>
          <p:nvPr/>
        </p:nvCxnSpPr>
        <p:spPr>
          <a:xfrm flipH="1">
            <a:off x="7773415" y="3045544"/>
            <a:ext cx="47057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FF0BD8-BC40-D900-5205-A4BD4C6A588F}"/>
              </a:ext>
            </a:extLst>
          </p:cNvPr>
          <p:cNvCxnSpPr>
            <a:cxnSpLocks/>
          </p:cNvCxnSpPr>
          <p:nvPr/>
        </p:nvCxnSpPr>
        <p:spPr>
          <a:xfrm flipH="1">
            <a:off x="7773415" y="4417147"/>
            <a:ext cx="47057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76B157-C2E8-7FD9-245E-A2C8CC81E8E9}"/>
              </a:ext>
            </a:extLst>
          </p:cNvPr>
          <p:cNvCxnSpPr>
            <a:cxnSpLocks/>
          </p:cNvCxnSpPr>
          <p:nvPr/>
        </p:nvCxnSpPr>
        <p:spPr>
          <a:xfrm flipH="1">
            <a:off x="6010982" y="5781369"/>
            <a:ext cx="47057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AA1C5975-6234-343E-6DBE-A115DE0FD293}"/>
              </a:ext>
            </a:extLst>
          </p:cNvPr>
          <p:cNvSpPr/>
          <p:nvPr/>
        </p:nvSpPr>
        <p:spPr>
          <a:xfrm>
            <a:off x="484460" y="2358807"/>
            <a:ext cx="258097" cy="48915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9274211-F78D-B573-D7E6-4F8457314EB1}"/>
              </a:ext>
            </a:extLst>
          </p:cNvPr>
          <p:cNvSpPr/>
          <p:nvPr/>
        </p:nvSpPr>
        <p:spPr>
          <a:xfrm>
            <a:off x="482223" y="3212218"/>
            <a:ext cx="258097" cy="1042691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A0E9440-A31C-75BB-BEA1-E1A55043CEFA}"/>
              </a:ext>
            </a:extLst>
          </p:cNvPr>
          <p:cNvSpPr/>
          <p:nvPr/>
        </p:nvSpPr>
        <p:spPr>
          <a:xfrm>
            <a:off x="484460" y="4507326"/>
            <a:ext cx="258097" cy="48915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AEBE4C81-C0B8-90FC-AD00-EF7E80A5DEC1}"/>
              </a:ext>
            </a:extLst>
          </p:cNvPr>
          <p:cNvSpPr/>
          <p:nvPr/>
        </p:nvSpPr>
        <p:spPr>
          <a:xfrm>
            <a:off x="4806187" y="3266671"/>
            <a:ext cx="258097" cy="98823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43E1E66E-F18F-E8B8-D738-145FCE2E9ED1}"/>
              </a:ext>
            </a:extLst>
          </p:cNvPr>
          <p:cNvSpPr/>
          <p:nvPr/>
        </p:nvSpPr>
        <p:spPr>
          <a:xfrm>
            <a:off x="4809088" y="4617376"/>
            <a:ext cx="258097" cy="988238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7CA323A-4865-8E71-0EB6-18EAE30781C9}"/>
              </a:ext>
            </a:extLst>
          </p:cNvPr>
          <p:cNvSpPr/>
          <p:nvPr/>
        </p:nvSpPr>
        <p:spPr>
          <a:xfrm>
            <a:off x="4802881" y="5988782"/>
            <a:ext cx="258097" cy="33950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8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7370</TotalTime>
  <Words>903</Words>
  <Application>Microsoft Office PowerPoint</Application>
  <PresentationFormat>Widescreen</PresentationFormat>
  <Paragraphs>87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Microsoft Sans Serif</vt:lpstr>
      <vt:lpstr>Parallax</vt:lpstr>
      <vt:lpstr>A Pinch of Salt</vt:lpstr>
      <vt:lpstr>About Me – Corey Forman</vt:lpstr>
      <vt:lpstr>What is SaltStack (Salt)?</vt:lpstr>
      <vt:lpstr>What Can It Do?</vt:lpstr>
      <vt:lpstr>How It Works</vt:lpstr>
      <vt:lpstr>How It Works</vt:lpstr>
      <vt:lpstr>How It Works</vt:lpstr>
      <vt:lpstr>How It Works – YAML and Jinja</vt:lpstr>
      <vt:lpstr>How It Works – YAML and Jinja</vt:lpstr>
      <vt:lpstr>How You Can Use It</vt:lpstr>
      <vt:lpstr>Usage Example: Automating Installs - WIN-FOR</vt:lpstr>
      <vt:lpstr>Live Example: Automating Triage</vt:lpstr>
      <vt:lpstr>In Closing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Pinch of Salt</dc:title>
  <dc:creator>Forman, Corey</dc:creator>
  <cp:lastModifiedBy>Corey Forman</cp:lastModifiedBy>
  <cp:revision>11</cp:revision>
  <dcterms:created xsi:type="dcterms:W3CDTF">2022-08-30T16:06:51Z</dcterms:created>
  <dcterms:modified xsi:type="dcterms:W3CDTF">2022-09-06T14:20:54Z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91015308-5e8d-4f32-adc3-1e40d555aba9</vt:lpwstr>
  </property>
  <property fmtid="{D5CDD505-2E9C-101B-9397-08002B2CF9AE}" pid="4" name="SecurityClassificationLevel">
    <vt:lpwstr>UNCLASSIFIED</vt:lpwstr>
  </property>
  <property fmtid="{D5CDD505-2E9C-101B-9397-08002B2CF9AE}" pid="5" name="LanguageSelection">
    <vt:lpwstr>ENGLISH</vt:lpwstr>
  </property>
  <property fmtid="{D5CDD505-2E9C-101B-9397-08002B2CF9AE}" pid="6" name="VISUALMARKINGS">
    <vt:lpwstr>NO</vt:lpwstr>
  </property>
</Properties>
</file>