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3"/>
  </p:notesMasterIdLst>
  <p:sldIdLst>
    <p:sldId id="256" r:id="rId2"/>
    <p:sldId id="258" r:id="rId3"/>
    <p:sldId id="260" r:id="rId4"/>
    <p:sldId id="266" r:id="rId5"/>
    <p:sldId id="257" r:id="rId6"/>
    <p:sldId id="370" r:id="rId7"/>
    <p:sldId id="371" r:id="rId8"/>
    <p:sldId id="372" r:id="rId9"/>
    <p:sldId id="373" r:id="rId10"/>
    <p:sldId id="374" r:id="rId11"/>
    <p:sldId id="263" r:id="rId12"/>
    <p:sldId id="261" r:id="rId13"/>
    <p:sldId id="366" r:id="rId14"/>
    <p:sldId id="407" r:id="rId15"/>
    <p:sldId id="365" r:id="rId16"/>
    <p:sldId id="264" r:id="rId17"/>
    <p:sldId id="324" r:id="rId18"/>
    <p:sldId id="376" r:id="rId19"/>
    <p:sldId id="361" r:id="rId20"/>
    <p:sldId id="333" r:id="rId21"/>
    <p:sldId id="338" r:id="rId22"/>
    <p:sldId id="339" r:id="rId23"/>
    <p:sldId id="345" r:id="rId24"/>
    <p:sldId id="344" r:id="rId25"/>
    <p:sldId id="340" r:id="rId26"/>
    <p:sldId id="346" r:id="rId27"/>
    <p:sldId id="341" r:id="rId28"/>
    <p:sldId id="342" r:id="rId29"/>
    <p:sldId id="406" r:id="rId30"/>
    <p:sldId id="385" r:id="rId31"/>
    <p:sldId id="386" r:id="rId32"/>
    <p:sldId id="325" r:id="rId33"/>
    <p:sldId id="368" r:id="rId34"/>
    <p:sldId id="387" r:id="rId35"/>
    <p:sldId id="388" r:id="rId36"/>
    <p:sldId id="369" r:id="rId37"/>
    <p:sldId id="354" r:id="rId38"/>
    <p:sldId id="389" r:id="rId39"/>
    <p:sldId id="327" r:id="rId40"/>
    <p:sldId id="326" r:id="rId41"/>
    <p:sldId id="272" r:id="rId42"/>
    <p:sldId id="276" r:id="rId43"/>
    <p:sldId id="279" r:id="rId44"/>
    <p:sldId id="281" r:id="rId45"/>
    <p:sldId id="280" r:id="rId46"/>
    <p:sldId id="378" r:id="rId47"/>
    <p:sldId id="379" r:id="rId48"/>
    <p:sldId id="285" r:id="rId49"/>
    <p:sldId id="286" r:id="rId50"/>
    <p:sldId id="287" r:id="rId51"/>
    <p:sldId id="288" r:id="rId52"/>
    <p:sldId id="289" r:id="rId53"/>
    <p:sldId id="294" r:id="rId54"/>
    <p:sldId id="295" r:id="rId55"/>
    <p:sldId id="291" r:id="rId56"/>
    <p:sldId id="292" r:id="rId57"/>
    <p:sldId id="296" r:id="rId58"/>
    <p:sldId id="301" r:id="rId59"/>
    <p:sldId id="297" r:id="rId60"/>
    <p:sldId id="300" r:id="rId61"/>
    <p:sldId id="299" r:id="rId62"/>
    <p:sldId id="408" r:id="rId63"/>
    <p:sldId id="304" r:id="rId64"/>
    <p:sldId id="392" r:id="rId65"/>
    <p:sldId id="395" r:id="rId66"/>
    <p:sldId id="393" r:id="rId67"/>
    <p:sldId id="380" r:id="rId68"/>
    <p:sldId id="355" r:id="rId69"/>
    <p:sldId id="356" r:id="rId70"/>
    <p:sldId id="383" r:id="rId71"/>
    <p:sldId id="358" r:id="rId72"/>
    <p:sldId id="359" r:id="rId73"/>
    <p:sldId id="302" r:id="rId74"/>
    <p:sldId id="360" r:id="rId75"/>
    <p:sldId id="398" r:id="rId76"/>
    <p:sldId id="305" r:id="rId77"/>
    <p:sldId id="306" r:id="rId78"/>
    <p:sldId id="307" r:id="rId79"/>
    <p:sldId id="309" r:id="rId80"/>
    <p:sldId id="381" r:id="rId81"/>
    <p:sldId id="396" r:id="rId8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88475AA-BE70-4EA0-9299-D2E6D7149942}">
          <p14:sldIdLst>
            <p14:sldId id="256"/>
          </p14:sldIdLst>
        </p14:section>
        <p14:section name="Цели проектирования 2м" id="{CFBF15DB-AD19-4A22-8925-BFE19CDD8985}">
          <p14:sldIdLst>
            <p14:sldId id="258"/>
            <p14:sldId id="260"/>
          </p14:sldIdLst>
        </p14:section>
        <p14:section name="Fluent Interface 13м + 30м" id="{1F3C0A3C-BB04-4882-8853-81F3B2467B0F}">
          <p14:sldIdLst>
            <p14:sldId id="266"/>
            <p14:sldId id="257"/>
            <p14:sldId id="370"/>
            <p14:sldId id="371"/>
            <p14:sldId id="372"/>
            <p14:sldId id="373"/>
            <p14:sldId id="374"/>
            <p14:sldId id="263"/>
            <p14:sldId id="261"/>
            <p14:sldId id="366"/>
            <p14:sldId id="407"/>
            <p14:sldId id="365"/>
            <p14:sldId id="264"/>
            <p14:sldId id="324"/>
            <p14:sldId id="376"/>
          </p14:sldIdLst>
        </p14:section>
        <p14:section name="Immutability 15м" id="{2AC8ECC3-6D1F-4AE4-AEAB-6FB03ABECEFE}">
          <p14:sldIdLst>
            <p14:sldId id="361"/>
            <p14:sldId id="333"/>
            <p14:sldId id="338"/>
            <p14:sldId id="339"/>
            <p14:sldId id="345"/>
            <p14:sldId id="344"/>
            <p14:sldId id="340"/>
            <p14:sldId id="346"/>
            <p14:sldId id="341"/>
            <p14:sldId id="342"/>
            <p14:sldId id="406"/>
            <p14:sldId id="385"/>
            <p14:sldId id="386"/>
          </p14:sldIdLst>
        </p14:section>
        <p14:section name="using 10м + 20м" id="{273C0022-A200-4FAE-A222-8CFE1B41C32D}">
          <p14:sldIdLst>
            <p14:sldId id="325"/>
            <p14:sldId id="368"/>
            <p14:sldId id="387"/>
            <p14:sldId id="388"/>
            <p14:sldId id="369"/>
            <p14:sldId id="354"/>
            <p14:sldId id="389"/>
            <p14:sldId id="327"/>
            <p14:sldId id="326"/>
          </p14:sldIdLst>
        </p14:section>
        <p14:section name="SOLID 20м" id="{CEBCC917-9817-46B3-B5B5-458C62504D3F}">
          <p14:sldIdLst>
            <p14:sldId id="272"/>
            <p14:sldId id="276"/>
            <p14:sldId id="279"/>
            <p14:sldId id="281"/>
            <p14:sldId id="280"/>
            <p14:sldId id="378"/>
            <p14:sldId id="379"/>
            <p14:sldId id="285"/>
            <p14:sldId id="286"/>
            <p14:sldId id="287"/>
            <p14:sldId id="288"/>
          </p14:sldIdLst>
        </p14:section>
        <p14:section name="DI 10м" id="{87D19550-FFD3-4887-8AEB-FCB99BD3B909}">
          <p14:sldIdLst>
            <p14:sldId id="289"/>
            <p14:sldId id="294"/>
            <p14:sldId id="295"/>
            <p14:sldId id="291"/>
            <p14:sldId id="292"/>
            <p14:sldId id="296"/>
          </p14:sldIdLst>
        </p14:section>
        <p14:section name="DI-container 30м +30м" id="{F5578F80-3184-43AA-8EB8-5CE56A969CAE}">
          <p14:sldIdLst>
            <p14:sldId id="301"/>
            <p14:sldId id="297"/>
            <p14:sldId id="300"/>
            <p14:sldId id="299"/>
            <p14:sldId id="408"/>
            <p14:sldId id="304"/>
            <p14:sldId id="392"/>
            <p14:sldId id="395"/>
            <p14:sldId id="393"/>
            <p14:sldId id="380"/>
            <p14:sldId id="355"/>
            <p14:sldId id="356"/>
            <p14:sldId id="383"/>
            <p14:sldId id="358"/>
            <p14:sldId id="359"/>
            <p14:sldId id="302"/>
            <p14:sldId id="360"/>
            <p14:sldId id="398"/>
            <p14:sldId id="305"/>
          </p14:sldIdLst>
        </p14:section>
        <p14:section name="Mock Frameworks 10м" id="{9E06D3EF-68E0-4A24-A1A0-92C45C891354}">
          <p14:sldIdLst>
            <p14:sldId id="306"/>
            <p14:sldId id="307"/>
            <p14:sldId id="309"/>
            <p14:sldId id="381"/>
            <p14:sldId id="3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21" autoAdjust="0"/>
    <p:restoredTop sz="87885" autoAdjust="0"/>
  </p:normalViewPr>
  <p:slideViewPr>
    <p:cSldViewPr snapToGrid="0">
      <p:cViewPr varScale="1">
        <p:scale>
          <a:sx n="83" d="100"/>
          <a:sy n="83" d="100"/>
        </p:scale>
        <p:origin x="8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F7B5-07FD-41C6-B52E-88FFB2493B6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18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263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</a:t>
            </a:r>
            <a:r>
              <a:rPr lang="ru-RU" baseline="0" dirty="0" smtClean="0"/>
              <a:t> делать ДКА, то получится много-много состояний и много потенциально возможных переходов. Сложно!</a:t>
            </a:r>
          </a:p>
          <a:p>
            <a:endParaRPr lang="ru-RU" baseline="0" dirty="0" smtClean="0"/>
          </a:p>
          <a:p>
            <a:r>
              <a:rPr lang="en-US" baseline="0" dirty="0" smtClean="0"/>
              <a:t>SRP</a:t>
            </a:r>
            <a:r>
              <a:rPr lang="ru-RU" baseline="0" dirty="0" smtClean="0"/>
              <a:t> → </a:t>
            </a:r>
            <a:r>
              <a:rPr lang="en-US" baseline="0" dirty="0" err="1" smtClean="0"/>
              <a:t>PotHolder</a:t>
            </a:r>
            <a:r>
              <a:rPr lang="en-US" baseline="0" dirty="0" smtClean="0"/>
              <a:t>+ Valve + Boiler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615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874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32 </a:t>
            </a:r>
            <a:r>
              <a:rPr lang="ru-RU" dirty="0" smtClean="0"/>
              <a:t>мин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F7B5-07FD-41C6-B52E-88FFB2493B6A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425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ru-RU" baseline="0" dirty="0" smtClean="0"/>
              <a:t>За гибкость надо платить структурной сложностью. :-(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Где скрываются все операторы </a:t>
            </a:r>
            <a:r>
              <a:rPr lang="en-US" baseline="0" dirty="0" smtClean="0"/>
              <a:t>new</a:t>
            </a:r>
            <a:r>
              <a:rPr lang="ru-RU" baseline="0" dirty="0" smtClean="0"/>
              <a:t>?</a:t>
            </a:r>
          </a:p>
          <a:p>
            <a:pPr marL="228600" indent="-228600">
              <a:buAutoNum type="arabicPeriod"/>
            </a:pP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Без умения создавать стабильные интерфейсы это не работает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:(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36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186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</a:t>
            </a:r>
            <a:r>
              <a:rPr lang="ru-RU" baseline="0" dirty="0" smtClean="0"/>
              <a:t> нарушение </a:t>
            </a:r>
            <a:r>
              <a:rPr lang="en-US" baseline="0" dirty="0" smtClean="0"/>
              <a:t>DIP</a:t>
            </a:r>
            <a:r>
              <a:rPr lang="ru-RU" baseline="0" dirty="0" smtClean="0"/>
              <a:t> — зависимость от конкретики.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495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r>
              <a:rPr lang="en-US" baseline="0" dirty="0" smtClean="0"/>
              <a:t> — </a:t>
            </a:r>
            <a:r>
              <a:rPr lang="ru-RU" baseline="0" dirty="0" smtClean="0"/>
              <a:t>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431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Разбираем</a:t>
            </a:r>
            <a:r>
              <a:rPr lang="ru-RU" baseline="0" dirty="0" smtClean="0"/>
              <a:t> пример из документации.</a:t>
            </a:r>
          </a:p>
          <a:p>
            <a:r>
              <a:rPr lang="ru-RU" baseline="0" dirty="0" smtClean="0"/>
              <a:t>Обсуждаем </a:t>
            </a:r>
            <a:r>
              <a:rPr lang="en-US" baseline="0" dirty="0" smtClean="0"/>
              <a:t>Fluent Interface </a:t>
            </a:r>
            <a:r>
              <a:rPr lang="ru-RU" baseline="0" dirty="0" smtClean="0"/>
              <a:t>конфигурирования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086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Реализовать интерфейс</a:t>
            </a:r>
            <a:r>
              <a:rPr lang="ru-RU" baseline="0" dirty="0" smtClean="0"/>
              <a:t> для создания консольного спектакля.</a:t>
            </a:r>
          </a:p>
          <a:p>
            <a:r>
              <a:rPr lang="ru-RU" baseline="0" dirty="0" smtClean="0"/>
              <a:t>Все действия должны запускаться только на вызов </a:t>
            </a:r>
            <a:r>
              <a:rPr lang="en-US" baseline="0" dirty="0" smtClean="0"/>
              <a:t>Execute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040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кода</a:t>
            </a:r>
            <a:r>
              <a:rPr lang="ru-RU" baseline="0" dirty="0" smtClean="0"/>
              <a:t> стало больше :(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580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C#</a:t>
            </a:r>
            <a:r>
              <a:rPr lang="ru-RU" dirty="0" smtClean="0"/>
              <a:t> 6</a:t>
            </a:r>
            <a:r>
              <a:rPr lang="ru-RU" baseline="0" dirty="0" smtClean="0"/>
              <a:t> придется написать ещё и конструктор.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Не решили проблему с повтором списка параметров конструктора в </a:t>
            </a:r>
            <a:r>
              <a:rPr lang="en-US" baseline="0" dirty="0" smtClean="0"/>
              <a:t>Feed</a:t>
            </a:r>
            <a:r>
              <a:rPr lang="ru-RU" baseline="0" dirty="0" smtClean="0"/>
              <a:t>. Если будут ещё параметры кроме </a:t>
            </a:r>
            <a:r>
              <a:rPr lang="en-US" baseline="0" dirty="0" smtClean="0"/>
              <a:t>Name</a:t>
            </a:r>
            <a:r>
              <a:rPr lang="ru-RU" baseline="0" dirty="0" smtClean="0"/>
              <a:t> и ещё методы для модификации, то везде придется </a:t>
            </a:r>
            <a:r>
              <a:rPr lang="ru-RU" baseline="0" dirty="0" err="1" smtClean="0"/>
              <a:t>копипастить</a:t>
            </a:r>
            <a:r>
              <a:rPr lang="ru-RU" baseline="0" dirty="0" smtClean="0"/>
              <a:t> </a:t>
            </a:r>
            <a:r>
              <a:rPr lang="ru-RU" baseline="0" dirty="0" smtClean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08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Нет методов, но решена </a:t>
            </a:r>
            <a:r>
              <a:rPr lang="ru-RU" dirty="0" err="1" smtClean="0"/>
              <a:t>копипаста</a:t>
            </a:r>
            <a:r>
              <a:rPr lang="ru-RU" dirty="0" smtClean="0"/>
              <a:t> параметров конструктора с помощью оператора </a:t>
            </a:r>
            <a:r>
              <a:rPr lang="en-US" dirty="0" smtClean="0"/>
              <a:t>with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500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</a:t>
            </a:r>
            <a:r>
              <a:rPr lang="en-US" dirty="0" smtClean="0"/>
              <a:t>persistent</a:t>
            </a:r>
            <a:r>
              <a:rPr lang="ru-RU" dirty="0" smtClean="0"/>
              <a:t> структура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102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949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try-finally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337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</a:t>
            </a:r>
            <a:r>
              <a:rPr lang="en-US" dirty="0" smtClean="0"/>
              <a:t>Dispose</a:t>
            </a:r>
            <a:r>
              <a:rPr lang="ru-RU" baseline="0" dirty="0" smtClean="0"/>
              <a:t> — вывести затраченное время, измеренное </a:t>
            </a:r>
            <a:r>
              <a:rPr lang="en-US" baseline="0" dirty="0" smtClean="0"/>
              <a:t>Stopwatch</a:t>
            </a:r>
            <a:r>
              <a:rPr lang="ru-RU" baseline="0" dirty="0" smtClean="0"/>
              <a:t>-ем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128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21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59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55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93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6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28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82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51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91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4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3669-593F-460C-B61F-C43E6BD11A61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84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-kampus-2015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ScottWlaschin/c-ligh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get.org/packages/Microsoft.Bcl.Immutabl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orse_is_bet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bliki/FluentInterface.html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objectmentor.com/resources/articles/Principles_and_Patterns.pdf" TargetMode="External"/><Relationship Id="rId2" Type="http://schemas.openxmlformats.org/officeDocument/2006/relationships/hyperlink" Target="https://ru.wikipedia.org/wiki/SOLID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injection.html" TargetMode="Externa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stleproject.org/projects/dynamicproxy/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nject/Ninjec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featuretests.apphb.com/DependencyInjection.html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mocksArentStubs.html" TargetMode="Externa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FakeItEasy/FakeItEas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83169/" TargetMode="External"/><Relationship Id="rId2" Type="http://schemas.openxmlformats.org/officeDocument/2006/relationships/hyperlink" Target="http://www.castleproject.org/projects/dynamicproxy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https://github.com/kontur-kampus-2015i</a:t>
            </a:r>
            <a:endParaRPr lang="en-US" dirty="0" smtClean="0"/>
          </a:p>
          <a:p>
            <a:r>
              <a:rPr lang="en-US" dirty="0" smtClean="0"/>
              <a:t>02-Design/design.sln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696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Interface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Exploration friendly</a:t>
            </a:r>
          </a:p>
          <a:p>
            <a:pPr marL="514350" indent="-514350">
              <a:buAutoNum type="arabicPeriod"/>
            </a:pPr>
            <a:r>
              <a:rPr lang="en-US" dirty="0" smtClean="0"/>
              <a:t>Self-explaining</a:t>
            </a:r>
          </a:p>
          <a:p>
            <a:pPr marL="514350" indent="-514350">
              <a:buAutoNum type="arabicPeriod"/>
            </a:pPr>
            <a:r>
              <a:rPr lang="en-US" dirty="0" smtClean="0"/>
              <a:t>Typing friendly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82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consumer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consumerBuilder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"Gabriel"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WithEmail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"example@qmail.com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.Build();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59504" y="5136000"/>
            <a:ext cx="69874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/>
              <a:t>П</a:t>
            </a:r>
            <a:r>
              <a:rPr lang="ru-RU" sz="2800" dirty="0" err="1" smtClean="0"/>
              <a:t>роактивный</a:t>
            </a:r>
            <a:r>
              <a:rPr lang="ru-RU" sz="2800" dirty="0" smtClean="0"/>
              <a:t> </a:t>
            </a:r>
            <a:r>
              <a:rPr lang="en-US" sz="2800" dirty="0" err="1" smtClean="0"/>
              <a:t>Intellisence</a:t>
            </a:r>
            <a:r>
              <a:rPr lang="en-US" sz="2800" dirty="0" smtClean="0"/>
              <a:t> — exploration!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Typing friendly</a:t>
            </a:r>
          </a:p>
        </p:txBody>
      </p:sp>
    </p:spTree>
    <p:extLst>
      <p:ext uri="{BB962C8B-B14F-4D97-AF65-F5344CB8AC3E}">
        <p14:creationId xmlns:p14="http://schemas.microsoft.com/office/powerpoint/2010/main" val="199135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err="1" smtClean="0"/>
              <a:t>NUnit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637688"/>
            <a:ext cx="7564891" cy="8853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myOwnObject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.GreaterThan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).Using(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myComparer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8650" y="3713672"/>
            <a:ext cx="5070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Код читается как обычный текст</a:t>
            </a:r>
            <a:endParaRPr lang="en-US" sz="2800" dirty="0" smtClean="0"/>
          </a:p>
        </p:txBody>
      </p:sp>
      <p:pic>
        <p:nvPicPr>
          <p:cNvPr id="7" name="Picture 2" descr="http://fc04.deviantart.net/fs71/f/2012/121/8/d/fuck_yea_png_by_tglitterandvintage-d4y6i7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474" y="4747215"/>
            <a:ext cx="2753439" cy="211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20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Assert.That</a:t>
            </a:r>
            <a:r>
              <a:rPr lang="ru-RU" dirty="0" smtClean="0"/>
              <a:t>?! А как же правила?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— существительное</a:t>
            </a:r>
          </a:p>
          <a:p>
            <a:r>
              <a:rPr lang="ru-RU" dirty="0" smtClean="0"/>
              <a:t>Метод — глагол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Fl</a:t>
            </a:r>
            <a:r>
              <a:rPr lang="en-US" dirty="0"/>
              <a:t>u</a:t>
            </a:r>
            <a:r>
              <a:rPr lang="en-US" dirty="0" smtClean="0"/>
              <a:t>ent Interface — </a:t>
            </a:r>
            <a:r>
              <a:rPr lang="ru-RU" dirty="0" smtClean="0"/>
              <a:t>это место для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104161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err="1" smtClean="0"/>
              <a:t>NUnit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637688"/>
            <a:ext cx="7564891" cy="8853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myOwnObject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.GreaterThan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).Using(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myComparer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8650" y="3713672"/>
            <a:ext cx="2721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Но что такое </a:t>
            </a:r>
            <a:r>
              <a:rPr lang="en-US" sz="2800" dirty="0" smtClean="0"/>
              <a:t>Is</a:t>
            </a:r>
            <a:r>
              <a:rPr lang="ru-RU" sz="2800" dirty="0" smtClean="0"/>
              <a:t>?!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4966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как же е</a:t>
            </a:r>
            <a:r>
              <a:rPr lang="en-US" dirty="0" err="1" smtClean="0"/>
              <a:t>xploration</a:t>
            </a:r>
            <a:r>
              <a:rPr lang="en-US" dirty="0" smtClean="0"/>
              <a:t> friendly</a:t>
            </a:r>
            <a:r>
              <a:rPr lang="ru-RU" dirty="0" smtClean="0"/>
              <a:t>?!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That&lt;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TActual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TActual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actual,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IResolveConstraint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.That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(a,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|</a:t>
            </a:r>
            <a:endParaRPr lang="ru-RU" dirty="0">
              <a:latin typeface="+mj-lt"/>
              <a:cs typeface="Consolas" panose="020B0609020204030204" pitchFamily="49" charset="0"/>
            </a:endParaRPr>
          </a:p>
        </p:txBody>
      </p:sp>
      <p:pic>
        <p:nvPicPr>
          <p:cNvPr id="1026" name="Picture 2" descr="http://cs418125.vk.me/v418125754/5838/YAUHodqhs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75" y="4295774"/>
            <a:ext cx="30480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39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r>
              <a:rPr lang="ru-RU" dirty="0" smtClean="0"/>
              <a:t> </a:t>
            </a:r>
            <a:r>
              <a:rPr lang="en-US" dirty="0"/>
              <a:t>f</a:t>
            </a:r>
            <a:r>
              <a:rPr lang="en-US" dirty="0" smtClean="0"/>
              <a:t>luent API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28650" y="4992183"/>
            <a:ext cx="371063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Intellisence</a:t>
            </a:r>
            <a:r>
              <a:rPr lang="en-US" sz="2800" dirty="0" smtClean="0"/>
              <a:t> :(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 static type checks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TypeScript</a:t>
            </a:r>
            <a:r>
              <a:rPr lang="ru-RU" sz="2800" dirty="0" smtClean="0"/>
              <a:t> </a:t>
            </a:r>
            <a:r>
              <a:rPr lang="en-US" sz="2800" dirty="0" smtClean="0"/>
              <a:t>is the aid</a:t>
            </a:r>
            <a:r>
              <a:rPr lang="ru-RU" sz="2800" dirty="0" smtClean="0"/>
              <a:t>!</a:t>
            </a:r>
            <a:endParaRPr lang="en-US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8650" y="1513490"/>
            <a:ext cx="7886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menu-item"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.click(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(item)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$(item)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"active"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.find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fadeIn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"margin-right"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"10px"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22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FluentApi</a:t>
            </a:r>
            <a:r>
              <a:rPr lang="en-US" b="1" dirty="0" smtClean="0"/>
              <a:t> exercise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8650" y="1821317"/>
            <a:ext cx="671104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behaviour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Behavior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 =&gt; b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Ля-ля-ля!"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Тру-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.Jump(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JumpHeight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.High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 =&gt; b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"Aa-a-a-a-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aaaaaa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!!!"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"[набирает воздух в легкие]"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Ой!"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Кто здесь?!"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.FromMilliseconds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behaviour.Execute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008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использовать </a:t>
            </a:r>
            <a:r>
              <a:rPr lang="en-US" dirty="0" smtClean="0"/>
              <a:t>Fluent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Активно </a:t>
            </a:r>
            <a:r>
              <a:rPr lang="ru-RU" dirty="0"/>
              <a:t>используемое </a:t>
            </a:r>
            <a:r>
              <a:rPr lang="en-US" dirty="0"/>
              <a:t>API</a:t>
            </a:r>
            <a:endParaRPr lang="ru-RU" dirty="0"/>
          </a:p>
          <a:p>
            <a:r>
              <a:rPr lang="ru-RU" dirty="0"/>
              <a:t>Не жалко времени потраченного на дизайн </a:t>
            </a:r>
            <a:r>
              <a:rPr lang="en-US" dirty="0"/>
              <a:t>API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403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via immutability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548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628650" y="1499960"/>
            <a:ext cx="7886700" cy="3398611"/>
          </a:xfrm>
        </p:spPr>
        <p:txBody>
          <a:bodyPr>
            <a:noAutofit/>
          </a:bodyPr>
          <a:lstStyle/>
          <a:p>
            <a:r>
              <a:rPr lang="ru-RU" dirty="0" smtClean="0"/>
              <a:t>Проектирование — </a:t>
            </a:r>
            <a:br>
              <a:rPr lang="ru-RU" dirty="0" smtClean="0"/>
            </a:br>
            <a:r>
              <a:rPr lang="ru-RU" dirty="0" smtClean="0"/>
              <a:t>инструмент достижения целей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Каких?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00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Immutab</a:t>
            </a:r>
            <a:r>
              <a:rPr lang="en-US" b="1" dirty="0"/>
              <a:t>l</a:t>
            </a:r>
            <a:r>
              <a:rPr lang="en-US" b="1" dirty="0" smtClean="0"/>
              <a:t>e</a:t>
            </a:r>
            <a:r>
              <a:rPr lang="en-US" dirty="0" smtClean="0"/>
              <a:t> Value Objects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Проще код </a:t>
            </a:r>
            <a:endParaRPr lang="ru-RU" dirty="0" smtClean="0"/>
          </a:p>
          <a:p>
            <a:r>
              <a:rPr lang="ru-RU" dirty="0" smtClean="0"/>
              <a:t>Меньше подвохов</a:t>
            </a:r>
            <a:endParaRPr lang="en-US" dirty="0" smtClean="0"/>
          </a:p>
          <a:p>
            <a:r>
              <a:rPr lang="en-US" dirty="0" smtClean="0"/>
              <a:t>Thread safety</a:t>
            </a:r>
            <a:endParaRPr lang="ru-RU" dirty="0" smtClean="0"/>
          </a:p>
          <a:p>
            <a:r>
              <a:rPr lang="ru-RU" dirty="0" smtClean="0"/>
              <a:t>Иногда</a:t>
            </a:r>
            <a:r>
              <a:rPr lang="en-US" dirty="0" smtClean="0"/>
              <a:t> </a:t>
            </a:r>
            <a:r>
              <a:rPr lang="de-DE" dirty="0" err="1" smtClean="0"/>
              <a:t>persistance</a:t>
            </a:r>
            <a:r>
              <a:rPr lang="ru-RU" dirty="0" smtClean="0"/>
              <a:t> </a:t>
            </a:r>
            <a:r>
              <a:rPr lang="en-US" dirty="0" smtClean="0"/>
              <a:t>— </a:t>
            </a:r>
            <a:r>
              <a:rPr lang="ru-RU" dirty="0" smtClean="0"/>
              <a:t>экономия </a:t>
            </a:r>
            <a:r>
              <a:rPr lang="ru-RU" dirty="0" smtClean="0"/>
              <a:t>памяти</a:t>
            </a:r>
            <a:endParaRPr lang="de-DE" dirty="0" smtClean="0"/>
          </a:p>
          <a:p>
            <a:endParaRPr lang="de-DE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1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Mutable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Hungry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931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Cat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17638"/>
            <a:ext cx="8286750" cy="4983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isHungry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Hungry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isHungry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Name = name;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Feed()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345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strike="sngStrike" dirty="0" smtClean="0"/>
              <a:t>6.0 </a:t>
            </a:r>
            <a:r>
              <a:rPr lang="en-US" dirty="0" smtClean="0"/>
              <a:t>7.0</a:t>
            </a:r>
            <a:r>
              <a:rPr lang="ru-RU" dirty="0" smtClean="0"/>
              <a:t> (</a:t>
            </a:r>
            <a:r>
              <a:rPr lang="en-US" dirty="0" smtClean="0"/>
              <a:t>?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28650" y="1610194"/>
            <a:ext cx="7646324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= name;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= hungry;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Feed() =&gt;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Cat(Name,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9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Records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Name: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Hungry: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hungryC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Name=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"Tom"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Hungry=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fullC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hungryCat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with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Hungry=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05931" y="5776853"/>
            <a:ext cx="53094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hlinkClick r:id="rId3"/>
              </a:rPr>
              <a:t>http://</a:t>
            </a:r>
            <a:r>
              <a:rPr lang="ru-RU" sz="2000" dirty="0" smtClean="0">
                <a:hlinkClick r:id="rId3"/>
              </a:rPr>
              <a:t>www.slideshare.net/ScottWlaschin/c-light</a:t>
            </a:r>
            <a:r>
              <a:rPr lang="en-US" sz="2000" dirty="0" smtClean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9539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Linked 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next)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Value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value;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Next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next;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Next;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1869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Linked List C# 7.0 (</a:t>
            </a:r>
            <a:r>
              <a:rPr lang="ru-RU" dirty="0" smtClean="0"/>
              <a:t>?)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next)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get; } = value;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Next { get; } = next;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8634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tree</a:t>
            </a:r>
            <a:endParaRPr lang="ru-RU" dirty="0"/>
          </a:p>
        </p:txBody>
      </p:sp>
      <p:pic>
        <p:nvPicPr>
          <p:cNvPr id="2050" name="Picture 2" descr="http://upload.wikimedia.org/wikipedia/commons/thumb/5/56/Purely_functional_tree_after.svg/438px-Purely_functional_tree_after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46237"/>
            <a:ext cx="5302250" cy="502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81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data structures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Immutable Linked List</a:t>
            </a:r>
          </a:p>
          <a:p>
            <a:r>
              <a:rPr lang="en-US" dirty="0" smtClean="0"/>
              <a:t>Immutable Tree </a:t>
            </a:r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Indexed List (array)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Set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Map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Queue</a:t>
            </a:r>
          </a:p>
          <a:p>
            <a:pPr marL="457200" lvl="1" indent="0">
              <a:buNone/>
            </a:pPr>
            <a:r>
              <a:rPr lang="en-US" dirty="0" smtClean="0"/>
              <a:t>→ Immutable Priority Queue</a:t>
            </a:r>
          </a:p>
          <a:p>
            <a:pPr marL="457200" lvl="1" indent="0">
              <a:buNone/>
            </a:pPr>
            <a:r>
              <a:rPr lang="en-US" dirty="0" smtClean="0"/>
              <a:t>→ Immutable multidimensional arrays (</a:t>
            </a:r>
            <a:r>
              <a:rPr lang="en-US" dirty="0" err="1" smtClean="0"/>
              <a:t>QuadTree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0589" y="5454144"/>
            <a:ext cx="8677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www.nuget.org/packages/</a:t>
            </a:r>
            <a:r>
              <a:rPr lang="en-US" sz="3600" b="1" dirty="0" smtClean="0">
                <a:hlinkClick r:id="rId2"/>
              </a:rPr>
              <a:t>Microsoft.Bcl.Immutable</a:t>
            </a:r>
            <a:r>
              <a:rPr lang="en-US" sz="3600" b="1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67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Тетрис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ImmutableList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ImmutableHashSet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ImmutableHashSet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3200" dirty="0" smtClean="0">
                <a:latin typeface="+mj-lt"/>
                <a:cs typeface="Consolas" panose="020B0609020204030204" pitchFamily="49" charset="0"/>
              </a:rPr>
              <a:t> — строка стакана</a:t>
            </a:r>
            <a:endParaRPr lang="en-US" sz="3200" dirty="0" smtClean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1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проектирования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ru-RU" dirty="0"/>
              <a:t>Простота и понятность</a:t>
            </a:r>
          </a:p>
          <a:p>
            <a:pPr marL="742950" indent="-742950">
              <a:buAutoNum type="arabicPeriod"/>
            </a:pPr>
            <a:r>
              <a:rPr lang="ru-RU" dirty="0" smtClean="0"/>
              <a:t>Корректность</a:t>
            </a:r>
            <a:endParaRPr lang="ru-RU" dirty="0"/>
          </a:p>
          <a:p>
            <a:pPr marL="742950" indent="-742950">
              <a:buAutoNum type="arabicPeriod"/>
            </a:pPr>
            <a:r>
              <a:rPr lang="ru-RU" dirty="0"/>
              <a:t>Готовность к изменениям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282208" y="6127233"/>
            <a:ext cx="4532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hlinkClick r:id="rId3"/>
              </a:rPr>
              <a:t>http://en.wikipedia.org/wiki/Worse_is_better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2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→ Fluent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numbers = 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ImmutableSortedSet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Empty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.Add(1).Add(2).Add(3)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.Intersect(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[]{ 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3,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 })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.Union(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42 });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9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→ Immutable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0696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Behavior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</a:t>
            </a:r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greetAndJump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greet.Jump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greetAndBye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greet.Say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Чао</a:t>
            </a:r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greetAndBye.Execute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?!?</a:t>
            </a:r>
            <a:endParaRPr lang="en-US" dirty="0">
              <a:solidFill>
                <a:schemeClr val="accent6">
                  <a:lumMod val="7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26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		</a:t>
            </a:r>
            <a:r>
              <a:rPr lang="en-US" dirty="0" err="1" smtClean="0"/>
              <a:t>IDisposable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using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302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using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6293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"output.txt"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(input, output);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input.Close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using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6293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"output.txt"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(input, output);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3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using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6293" y="1825625"/>
            <a:ext cx="820113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"output.txt"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try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(input, output);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8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using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IDisposable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… 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...))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"output.txt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...))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(input, output);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/*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А вообще всегда когда можно, используйте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2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File.ReadLines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File.WriteAllLines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и 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подобные, вместо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stream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ru-RU" sz="2000" dirty="0" err="1" smtClean="0">
                <a:solidFill>
                  <a:schemeClr val="accent6">
                    <a:lumMod val="75000"/>
                  </a:schemeClr>
                </a:solidFill>
              </a:rPr>
              <a:t>ов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*/</a:t>
            </a: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Можно обобщить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IDisposable</a:t>
            </a:r>
            <a:r>
              <a:rPr lang="en-US" dirty="0" smtClean="0"/>
              <a:t> — </a:t>
            </a:r>
            <a:r>
              <a:rPr lang="ru-RU" dirty="0" smtClean="0"/>
              <a:t>нечто с началом и концом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using — </a:t>
            </a:r>
            <a:r>
              <a:rPr lang="ru-RU" dirty="0" smtClean="0"/>
              <a:t>позволяет не забыть про конец</a:t>
            </a:r>
          </a:p>
          <a:p>
            <a:pPr marL="0" indent="0">
              <a:buNone/>
            </a:pPr>
            <a:r>
              <a:rPr lang="ru-RU" dirty="0" smtClean="0"/>
              <a:t>и отразить начало и конец в структуре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79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Чтобы не забыть...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...освободить ресурсы</a:t>
            </a:r>
          </a:p>
          <a:p>
            <a:pPr marL="0" indent="0">
              <a:buNone/>
            </a:pPr>
            <a:r>
              <a:rPr lang="ru-RU" dirty="0" smtClean="0"/>
              <a:t>...</a:t>
            </a:r>
            <a:r>
              <a:rPr lang="ru-RU" dirty="0" err="1" smtClean="0"/>
              <a:t>залоггировать</a:t>
            </a:r>
            <a:r>
              <a:rPr lang="ru-RU" dirty="0" smtClean="0"/>
              <a:t> конец действия</a:t>
            </a:r>
          </a:p>
          <a:p>
            <a:pPr marL="0" indent="0">
              <a:buNone/>
            </a:pPr>
            <a:r>
              <a:rPr lang="ru-RU" dirty="0" smtClean="0"/>
              <a:t>...закрыть теги</a:t>
            </a:r>
          </a:p>
          <a:p>
            <a:pPr marL="0" indent="0">
              <a:buNone/>
            </a:pPr>
            <a:r>
              <a:rPr lang="ru-RU" dirty="0" smtClean="0"/>
              <a:t>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39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из </a:t>
            </a:r>
            <a:r>
              <a:rPr lang="en-US" dirty="0" smtClean="0"/>
              <a:t>ASP.NET MVC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51361" y="1884021"/>
            <a:ext cx="6814686" cy="220060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endParaRPr lang="ru-RU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ru-RU" altLang="ru-R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ru-RU" altLang="ru-RU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ru-RU" alt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.BeginForm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ru-RU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PostMessage</a:t>
            </a:r>
            <a:r>
              <a:rPr lang="ru-RU" alt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lang="ru-RU" alt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&lt;input type="text" name="text" /&gt;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alt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ru-RU" alt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/&gt; </a:t>
            </a: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  <a:endParaRPr lang="ru-RU" alt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54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Понятность через </a:t>
            </a:r>
            <a:r>
              <a:rPr lang="en-US" dirty="0" smtClean="0"/>
              <a:t>Fluent Interface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martinfowler.com/bliki/FluentInterface.html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617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 </a:t>
            </a:r>
            <a:r>
              <a:rPr lang="en-US" b="1" dirty="0" err="1" smtClean="0"/>
              <a:t>PerfLogger</a:t>
            </a:r>
            <a:endParaRPr lang="ru-RU" sz="16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5233" y="1825625"/>
            <a:ext cx="85375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= 0.0;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PerfLogger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.Measure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 =&gt;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"for: {0}"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n-NO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100000000; i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i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= 0.0;</a:t>
            </a:r>
            <a:endParaRPr lang="nn-NO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PerfLogger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.Measure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 =&gt;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"LINQ: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Enumerable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.Range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(0, 100000000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26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Г</a:t>
            </a:r>
            <a:r>
              <a:rPr lang="ru-RU" sz="4800" dirty="0" smtClean="0"/>
              <a:t>отовность к изменениям </a:t>
            </a:r>
            <a:br>
              <a:rPr lang="ru-RU" sz="4800" dirty="0" smtClean="0"/>
            </a:br>
            <a:r>
              <a:rPr lang="en-US" sz="4800" dirty="0" smtClean="0"/>
              <a:t>via </a:t>
            </a:r>
            <a:r>
              <a:rPr lang="en-US" sz="4800" b="1" dirty="0" smtClean="0"/>
              <a:t>S.O</a:t>
            </a:r>
            <a:r>
              <a:rPr lang="en-US" sz="4800" dirty="0" smtClean="0"/>
              <a:t>.</a:t>
            </a:r>
            <a:r>
              <a:rPr lang="en-US" sz="4800" b="1" dirty="0" smtClean="0">
                <a:solidFill>
                  <a:schemeClr val="bg1">
                    <a:lumMod val="65000"/>
                  </a:schemeClr>
                </a:solidFill>
              </a:rPr>
              <a:t>L.I.</a:t>
            </a:r>
            <a:r>
              <a:rPr lang="en-US" sz="4800" b="1" dirty="0" smtClean="0"/>
              <a:t>D</a:t>
            </a:r>
            <a:endParaRPr lang="ru-RU" sz="4800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ru.wikipedia.org/wiki/SOLID</a:t>
            </a:r>
            <a:r>
              <a:rPr lang="en-US" dirty="0" smtClean="0"/>
              <a:t> </a:t>
            </a:r>
            <a:endParaRPr lang="ru-RU" dirty="0" smtClean="0"/>
          </a:p>
          <a:p>
            <a:pPr algn="r"/>
            <a:r>
              <a:rPr lang="ru-RU" dirty="0" smtClean="0">
                <a:hlinkClick r:id="rId3"/>
              </a:rPr>
              <a:t>Оригинальная статья (</a:t>
            </a:r>
            <a:r>
              <a:rPr lang="en-US" dirty="0" err="1" smtClean="0">
                <a:hlinkClick r:id="rId3"/>
              </a:rPr>
              <a:t>eng</a:t>
            </a:r>
            <a:r>
              <a:rPr lang="en-US" dirty="0" smtClean="0">
                <a:hlinkClick r:id="rId3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858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483" y="1071546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S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2057913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O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3711" y="3044280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L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2258" y="4030647"/>
            <a:ext cx="404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I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2453" y="5017013"/>
            <a:ext cx="623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D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5852" y="1184774"/>
            <a:ext cx="6855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RP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—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Single Responsibility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6371" y="2184906"/>
            <a:ext cx="5463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CP — Open Closed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85852" y="3129977"/>
            <a:ext cx="6467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SP — Liskov Substitution Principle</a:t>
            </a:r>
            <a:endParaRPr lang="ru-RU" sz="32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4414" y="4113732"/>
            <a:ext cx="7193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SP — Interface Segregation Principle</a:t>
            </a:r>
            <a:endParaRPr lang="ru-RU" sz="32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1667" y="5130241"/>
            <a:ext cx="6965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IP — Dependency Inversion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r>
              <a:rPr lang="en-US" dirty="0" smtClean="0"/>
              <a:t>: </a:t>
            </a:r>
            <a:r>
              <a:rPr lang="ru-RU" dirty="0" smtClean="0"/>
              <a:t>спроектировать классы</a:t>
            </a:r>
            <a:endParaRPr lang="ru-RU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8" y="1268761"/>
            <a:ext cx="7912636" cy="4277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57191" y="4823927"/>
            <a:ext cx="113833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BOILER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  <a:cs typeface="MV Boli" panose="0200050003020009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4007" y="4795934"/>
            <a:ext cx="19876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POT HOLDER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  <a:cs typeface="MV Boli" panose="0200050003020009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94017" y="4795934"/>
            <a:ext cx="73423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POT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  <a:cs typeface="MV Boli" panose="0200050003020009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2447" y="4217726"/>
            <a:ext cx="958613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WATER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cs typeface="MV Boli" panose="0200050003020009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4015" y="2069985"/>
            <a:ext cx="104679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PRESSURE</a:t>
            </a:r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  <a:cs typeface="MV Boli" panose="0200050003020009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8134" y="1581361"/>
            <a:ext cx="823499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DOOR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cs typeface="MV Boli" panose="0200050003020009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2620" y="1724334"/>
            <a:ext cx="77299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VALVE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8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interface Boiler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ReadyToBrew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get; 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PotHolder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ReadyToBrew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get; }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ValveOpen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boiler.ReadyToBrew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&amp;&amp;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potHolder.ReadyToBrew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73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417" y="3016749"/>
            <a:ext cx="591829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S</a:t>
            </a:r>
            <a:endParaRPr lang="ru-RU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3659691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O</a:t>
            </a:r>
            <a:endParaRPr lang="ru-RU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645" y="4302633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L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192" y="4945575"/>
            <a:ext cx="404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I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645" y="5588517"/>
            <a:ext cx="7429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D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IP — Dependency Inversion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34" y="571480"/>
            <a:ext cx="85106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Конкретика должна зависеть от абстракций, </a:t>
            </a:r>
            <a:b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</a:br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а не наоборот</a:t>
            </a:r>
            <a:endParaRPr lang="ru-RU" sz="2800" b="1" dirty="0">
              <a:solidFill>
                <a:srgbClr val="C00000"/>
              </a:solidFill>
              <a:latin typeface="Segoe Scrip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929454" y="2857496"/>
            <a:ext cx="1714512" cy="10001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</a:rPr>
              <a:t>Valve</a:t>
            </a:r>
            <a:endParaRPr lang="ru-RU" sz="2800" dirty="0">
              <a:latin typeface="Consolas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275856" y="2000240"/>
            <a:ext cx="2377974" cy="857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itchFamily="49" charset="0"/>
              </a:rPr>
              <a:t>IPotHolder</a:t>
            </a:r>
            <a:endParaRPr lang="en-US" sz="2400" dirty="0" smtClean="0">
              <a:latin typeface="Consolas" pitchFamily="49" charset="0"/>
            </a:endParaRPr>
          </a:p>
          <a:p>
            <a:pPr algn="ctr"/>
            <a:r>
              <a:rPr lang="en-US" sz="2400" dirty="0" err="1" smtClean="0">
                <a:latin typeface="Consolas" pitchFamily="49" charset="0"/>
              </a:rPr>
              <a:t>ReadyToBrew</a:t>
            </a:r>
            <a:r>
              <a:rPr lang="en-US" sz="2400" dirty="0" smtClean="0">
                <a:latin typeface="Consolas" pitchFamily="49" charset="0"/>
              </a:rPr>
              <a:t>()</a:t>
            </a:r>
            <a:endParaRPr lang="ru-RU" sz="2800" dirty="0">
              <a:latin typeface="Consolas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187624" y="4429132"/>
            <a:ext cx="3170062" cy="8572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</a:rPr>
              <a:t>PotHolder_H126</a:t>
            </a:r>
            <a:endParaRPr lang="ru-RU" sz="2800" dirty="0">
              <a:latin typeface="Consolas" pitchFamily="49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214942" y="4429132"/>
            <a:ext cx="2571768" cy="8572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</a:rPr>
              <a:t>PotHolder_Z12</a:t>
            </a:r>
            <a:endParaRPr lang="ru-RU" sz="2400" dirty="0">
              <a:latin typeface="Consolas" pitchFamily="49" charset="0"/>
            </a:endParaRPr>
          </a:p>
        </p:txBody>
      </p:sp>
      <p:cxnSp>
        <p:nvCxnSpPr>
          <p:cNvPr id="21" name="Соединительная линия уступом 20"/>
          <p:cNvCxnSpPr>
            <a:stCxn id="18" idx="0"/>
            <a:endCxn id="17" idx="2"/>
          </p:cNvCxnSpPr>
          <p:nvPr/>
        </p:nvCxnSpPr>
        <p:spPr>
          <a:xfrm rot="5400000" flipH="1" flipV="1">
            <a:off x="2832931" y="2797220"/>
            <a:ext cx="1571636" cy="1692188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19" idx="0"/>
            <a:endCxn id="17" idx="2"/>
          </p:cNvCxnSpPr>
          <p:nvPr/>
        </p:nvCxnSpPr>
        <p:spPr>
          <a:xfrm rot="16200000" flipV="1">
            <a:off x="4697017" y="2625322"/>
            <a:ext cx="1571636" cy="2035983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Равнобедренный треугольник 24"/>
          <p:cNvSpPr/>
          <p:nvPr/>
        </p:nvSpPr>
        <p:spPr>
          <a:xfrm>
            <a:off x="4299107" y="3071810"/>
            <a:ext cx="331472" cy="285752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Shape 28"/>
          <p:cNvCxnSpPr>
            <a:stCxn id="16" idx="1"/>
            <a:endCxn id="17" idx="3"/>
          </p:cNvCxnSpPr>
          <p:nvPr/>
        </p:nvCxnSpPr>
        <p:spPr>
          <a:xfrm rot="10800000">
            <a:off x="5653830" y="2428868"/>
            <a:ext cx="1275624" cy="928694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00384" y="442913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…</a:t>
            </a:r>
            <a:endParaRPr lang="ru-RU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76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340768"/>
            <a:ext cx="5976664" cy="2130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1000"/>
              </a:spcBef>
            </a:pP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boiler = new Boiler_B101();</a:t>
            </a:r>
          </a:p>
          <a:p>
            <a:pPr lvl="0">
              <a:spcBef>
                <a:spcPts val="1000"/>
              </a:spcBef>
            </a:pP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pot    = new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PotHolder</a:t>
            </a:r>
            <a:r>
              <a:rPr lang="ru-RU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126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>
              <a:spcBef>
                <a:spcPts val="1000"/>
              </a:spcBef>
            </a:pP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valve  = new Valve_V1(boiler, pot);</a:t>
            </a:r>
          </a:p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300192" y="2040813"/>
            <a:ext cx="2277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Зависит от модели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10373" y="3694922"/>
            <a:ext cx="6408712" cy="2188445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while(true){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ru-RU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boiler.Update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pot.Update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valve.Update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908979" y="4233281"/>
            <a:ext cx="1961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Универсальный </a:t>
            </a:r>
            <a:br>
              <a:rPr lang="ru-RU" sz="2000" dirty="0" smtClean="0"/>
            </a:br>
            <a:r>
              <a:rPr lang="ru-RU" sz="2000" dirty="0" smtClean="0"/>
              <a:t>код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3097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340768"/>
            <a:ext cx="5976664" cy="2130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boiler = new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Boiler_B101(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pot    = new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PotHolder</a:t>
            </a:r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126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valve  = new Valve_V1(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b, p);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Components = new[] {boiler, pot, valve};</a:t>
            </a:r>
          </a:p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10373" y="3694922"/>
            <a:ext cx="6408712" cy="2188445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while(true){</a:t>
            </a:r>
          </a:p>
          <a:p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component in Components)</a:t>
            </a:r>
            <a:endParaRPr lang="ru-RU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component.Update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908979" y="4233281"/>
            <a:ext cx="1961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Универсальный </a:t>
            </a:r>
            <a:br>
              <a:rPr lang="ru-RU" sz="2000" dirty="0" smtClean="0"/>
            </a:br>
            <a:r>
              <a:rPr lang="ru-RU" sz="2000" dirty="0" smtClean="0"/>
              <a:t>код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300192" y="2040813"/>
            <a:ext cx="2277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Зависит от модели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8949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Чего мы добились?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Явно показали граф зависимостей→ упростили понимание структуры взаимодействия</a:t>
            </a:r>
          </a:p>
          <a:p>
            <a:r>
              <a:rPr lang="ru-RU" dirty="0" smtClean="0"/>
              <a:t>Освободили общий код от специфики графа зависимостей:</a:t>
            </a:r>
          </a:p>
          <a:p>
            <a:pPr lvl="1"/>
            <a:r>
              <a:rPr lang="ru-RU" dirty="0"/>
              <a:t>Можно менять </a:t>
            </a:r>
            <a:r>
              <a:rPr lang="ru-RU" dirty="0" smtClean="0"/>
              <a:t>компоненты.</a:t>
            </a:r>
            <a:endParaRPr lang="ru-RU" dirty="0"/>
          </a:p>
          <a:p>
            <a:pPr lvl="1"/>
            <a:r>
              <a:rPr lang="ru-RU" dirty="0" smtClean="0"/>
              <a:t>Можно добавлять принципиально новые компоненты и зависимости.</a:t>
            </a:r>
          </a:p>
          <a:p>
            <a:pPr lvl="1"/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3017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4348" y="428604"/>
            <a:ext cx="2867838" cy="1287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монолитный код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608481" y="1607331"/>
            <a:ext cx="785818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394432" y="2107398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Соединительная линия уступом 8"/>
          <p:cNvCxnSpPr>
            <a:stCxn id="7" idx="3"/>
            <a:endCxn id="8" idx="1"/>
          </p:cNvCxnSpPr>
          <p:nvPr/>
        </p:nvCxnSpPr>
        <p:spPr>
          <a:xfrm>
            <a:off x="6394299" y="1857364"/>
            <a:ext cx="1000133" cy="42862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6751489" y="2893215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608481" y="2821777"/>
            <a:ext cx="785818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Соединительная линия уступом 11"/>
          <p:cNvCxnSpPr>
            <a:stCxn id="7" idx="2"/>
            <a:endCxn id="11" idx="0"/>
          </p:cNvCxnSpPr>
          <p:nvPr/>
        </p:nvCxnSpPr>
        <p:spPr>
          <a:xfrm rot="5400000">
            <a:off x="5644200" y="2464587"/>
            <a:ext cx="714380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50"/>
          <p:cNvCxnSpPr>
            <a:endCxn id="10" idx="3"/>
          </p:cNvCxnSpPr>
          <p:nvPr/>
        </p:nvCxnSpPr>
        <p:spPr>
          <a:xfrm rot="5400000">
            <a:off x="7305134" y="2625322"/>
            <a:ext cx="607223" cy="28575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8180249" y="2893215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Соединительная линия уступом 50"/>
          <p:cNvCxnSpPr>
            <a:stCxn id="8" idx="2"/>
            <a:endCxn id="14" idx="1"/>
          </p:cNvCxnSpPr>
          <p:nvPr/>
        </p:nvCxnSpPr>
        <p:spPr>
          <a:xfrm rot="16200000" flipH="1">
            <a:off x="7662324" y="2553885"/>
            <a:ext cx="607222" cy="42862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357290" y="3714752"/>
            <a:ext cx="785818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714613" y="4500570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Соединительная линия уступом 17"/>
          <p:cNvCxnSpPr>
            <a:stCxn id="16" idx="3"/>
            <a:endCxn id="26" idx="1"/>
          </p:cNvCxnSpPr>
          <p:nvPr/>
        </p:nvCxnSpPr>
        <p:spPr>
          <a:xfrm flipV="1">
            <a:off x="2143108" y="3750471"/>
            <a:ext cx="571504" cy="214314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85720" y="4286256"/>
            <a:ext cx="785818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Соединительная линия уступом 80"/>
          <p:cNvCxnSpPr>
            <a:stCxn id="16" idx="0"/>
            <a:endCxn id="24" idx="3"/>
          </p:cNvCxnSpPr>
          <p:nvPr/>
        </p:nvCxnSpPr>
        <p:spPr>
          <a:xfrm rot="16200000" flipV="1">
            <a:off x="1214415" y="3178967"/>
            <a:ext cx="392909" cy="678661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50"/>
          <p:cNvCxnSpPr>
            <a:stCxn id="17" idx="1"/>
            <a:endCxn id="31" idx="3"/>
          </p:cNvCxnSpPr>
          <p:nvPr/>
        </p:nvCxnSpPr>
        <p:spPr>
          <a:xfrm rot="10800000">
            <a:off x="2285985" y="4679165"/>
            <a:ext cx="42862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3929058" y="5500702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Соединительная линия уступом 50"/>
          <p:cNvCxnSpPr>
            <a:stCxn id="17" idx="3"/>
            <a:endCxn id="28" idx="1"/>
          </p:cNvCxnSpPr>
          <p:nvPr/>
        </p:nvCxnSpPr>
        <p:spPr>
          <a:xfrm>
            <a:off x="3428993" y="4679165"/>
            <a:ext cx="500065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285720" y="3071810"/>
            <a:ext cx="78581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Соединительная линия уступом 24"/>
          <p:cNvCxnSpPr>
            <a:stCxn id="19" idx="0"/>
            <a:endCxn id="24" idx="2"/>
          </p:cNvCxnSpPr>
          <p:nvPr/>
        </p:nvCxnSpPr>
        <p:spPr>
          <a:xfrm rot="5400000" flipH="1" flipV="1">
            <a:off x="321439" y="3929066"/>
            <a:ext cx="714380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2714612" y="3571876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Соединительная линия уступом 26"/>
          <p:cNvCxnSpPr>
            <a:stCxn id="17" idx="0"/>
            <a:endCxn id="26" idx="2"/>
          </p:cNvCxnSpPr>
          <p:nvPr/>
        </p:nvCxnSpPr>
        <p:spPr>
          <a:xfrm rot="16200000" flipV="1">
            <a:off x="2786051" y="4214817"/>
            <a:ext cx="571504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3929058" y="450057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Соединительная линия уступом 28"/>
          <p:cNvCxnSpPr>
            <a:stCxn id="22" idx="0"/>
            <a:endCxn id="28" idx="2"/>
          </p:cNvCxnSpPr>
          <p:nvPr/>
        </p:nvCxnSpPr>
        <p:spPr>
          <a:xfrm rot="5400000" flipH="1" flipV="1">
            <a:off x="3964777" y="5179231"/>
            <a:ext cx="642942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1571604" y="5500702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1571604" y="450057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ная линия уступом 31"/>
          <p:cNvCxnSpPr>
            <a:stCxn id="30" idx="0"/>
            <a:endCxn id="31" idx="2"/>
          </p:cNvCxnSpPr>
          <p:nvPr/>
        </p:nvCxnSpPr>
        <p:spPr>
          <a:xfrm rot="5400000" flipH="1" flipV="1">
            <a:off x="1607323" y="5179231"/>
            <a:ext cx="642942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Равнобедренный треугольник 36"/>
          <p:cNvSpPr/>
          <p:nvPr/>
        </p:nvSpPr>
        <p:spPr>
          <a:xfrm>
            <a:off x="2928926" y="414338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Равнобедренный треугольник 37"/>
          <p:cNvSpPr/>
          <p:nvPr/>
        </p:nvSpPr>
        <p:spPr>
          <a:xfrm>
            <a:off x="4143372" y="507207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Равнобедренный треугольник 38"/>
          <p:cNvSpPr/>
          <p:nvPr/>
        </p:nvSpPr>
        <p:spPr>
          <a:xfrm>
            <a:off x="1785918" y="507207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Равнобедренный треугольник 39"/>
          <p:cNvSpPr/>
          <p:nvPr/>
        </p:nvSpPr>
        <p:spPr>
          <a:xfrm>
            <a:off x="535753" y="3857628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6566758" y="642918"/>
            <a:ext cx="184731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" name="Стрелка вправо 1"/>
          <p:cNvSpPr/>
          <p:nvPr/>
        </p:nvSpPr>
        <p:spPr>
          <a:xfrm rot="879086">
            <a:off x="4178550" y="1406445"/>
            <a:ext cx="961534" cy="40177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трелка вправо 42"/>
          <p:cNvSpPr/>
          <p:nvPr/>
        </p:nvSpPr>
        <p:spPr>
          <a:xfrm rot="9232183">
            <a:off x="4187686" y="3211235"/>
            <a:ext cx="961534" cy="40177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 rot="823450">
            <a:off x="4302808" y="1039328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SRP</a:t>
            </a:r>
            <a:endParaRPr lang="ru-RU" sz="2800" dirty="0"/>
          </a:p>
        </p:txBody>
      </p:sp>
      <p:sp>
        <p:nvSpPr>
          <p:cNvPr id="45" name="TextBox 44"/>
          <p:cNvSpPr txBox="1"/>
          <p:nvPr/>
        </p:nvSpPr>
        <p:spPr>
          <a:xfrm rot="20132327">
            <a:off x="4221108" y="2877442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DIP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7262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Interface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Exploration friendly</a:t>
            </a:r>
          </a:p>
          <a:p>
            <a:pPr marL="514350" indent="-514350">
              <a:buAutoNum type="arabicPeriod"/>
            </a:pPr>
            <a:r>
              <a:rPr lang="en-US" dirty="0" smtClean="0"/>
              <a:t>Self-explaining</a:t>
            </a:r>
          </a:p>
          <a:p>
            <a:pPr marL="514350" indent="-514350">
              <a:buAutoNum type="arabicPeriod"/>
            </a:pPr>
            <a:r>
              <a:rPr lang="en-US" dirty="0" smtClean="0"/>
              <a:t>Typing friendly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556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рямоугольник 43"/>
          <p:cNvSpPr/>
          <p:nvPr/>
        </p:nvSpPr>
        <p:spPr>
          <a:xfrm>
            <a:off x="357158" y="1785926"/>
            <a:ext cx="1684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err="1"/>
              <a:t>Miško</a:t>
            </a:r>
            <a:r>
              <a:rPr lang="en-US" sz="2000" b="1" dirty="0"/>
              <a:t> </a:t>
            </a:r>
            <a:r>
              <a:rPr lang="en-US" sz="2000" b="1" dirty="0" err="1" smtClean="0"/>
              <a:t>Hevery</a:t>
            </a:r>
            <a:endParaRPr lang="ru-RU" sz="2000" b="1" dirty="0" smtClean="0"/>
          </a:p>
          <a:p>
            <a:pPr algn="ctr"/>
            <a:r>
              <a:rPr lang="en-US" sz="1600" u="sng" dirty="0" smtClean="0">
                <a:solidFill>
                  <a:srgbClr val="0070C0"/>
                </a:solidFill>
              </a:rPr>
              <a:t>misko.hevery.com</a:t>
            </a:r>
            <a:endParaRPr lang="en-US" sz="1600" u="sng" dirty="0">
              <a:solidFill>
                <a:srgbClr val="0070C0"/>
              </a:solidFill>
            </a:endParaRPr>
          </a:p>
        </p:txBody>
      </p:sp>
      <p:pic>
        <p:nvPicPr>
          <p:cNvPr id="18434" name="Picture 2" descr="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257" y="285728"/>
            <a:ext cx="1428750" cy="1428750"/>
          </a:xfrm>
          <a:prstGeom prst="rect">
            <a:avLst/>
          </a:prstGeom>
          <a:noFill/>
        </p:spPr>
      </p:pic>
      <p:sp>
        <p:nvSpPr>
          <p:cNvPr id="18435" name="Litebulb"/>
          <p:cNvSpPr>
            <a:spLocks noEditPoints="1" noChangeArrowheads="1"/>
          </p:cNvSpPr>
          <p:nvPr/>
        </p:nvSpPr>
        <p:spPr bwMode="auto">
          <a:xfrm>
            <a:off x="2384423" y="714356"/>
            <a:ext cx="615941" cy="92486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214678" y="928670"/>
            <a:ext cx="4707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— Давайте жестко разделять:</a:t>
            </a:r>
            <a:endParaRPr lang="ru-RU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500034" y="2786058"/>
            <a:ext cx="3286148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код, содержащий </a:t>
            </a:r>
          </a:p>
          <a:p>
            <a:pPr algn="ctr"/>
            <a:r>
              <a:rPr lang="ru-RU" sz="2800" dirty="0"/>
              <a:t>логику программы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7818" y="2786058"/>
            <a:ext cx="3143272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+mj-lt"/>
              </a:rPr>
              <a:t>код, вызывающий конструкторы</a:t>
            </a:r>
            <a:endParaRPr lang="ru-RU" sz="2800" dirty="0">
              <a:latin typeface="+mj-lt"/>
            </a:endParaRPr>
          </a:p>
        </p:txBody>
      </p:sp>
      <p:cxnSp>
        <p:nvCxnSpPr>
          <p:cNvPr id="54" name="Прямая со стрелкой 53"/>
          <p:cNvCxnSpPr/>
          <p:nvPr/>
        </p:nvCxnSpPr>
        <p:spPr>
          <a:xfrm rot="10800000" flipV="1">
            <a:off x="3357554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5429256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1643042" y="4071942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2857489" y="5072074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Соединительная линия уступом 57"/>
          <p:cNvCxnSpPr>
            <a:stCxn id="56" idx="3"/>
            <a:endCxn id="66" idx="1"/>
          </p:cNvCxnSpPr>
          <p:nvPr/>
        </p:nvCxnSpPr>
        <p:spPr>
          <a:xfrm>
            <a:off x="2428860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428596" y="5286388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Соединительная линия уступом 80"/>
          <p:cNvCxnSpPr>
            <a:stCxn id="56" idx="1"/>
            <a:endCxn id="64" idx="3"/>
          </p:cNvCxnSpPr>
          <p:nvPr/>
        </p:nvCxnSpPr>
        <p:spPr>
          <a:xfrm rot="10800000">
            <a:off x="1214414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50"/>
          <p:cNvCxnSpPr>
            <a:stCxn id="57" idx="1"/>
            <a:endCxn id="71" idx="3"/>
          </p:cNvCxnSpPr>
          <p:nvPr/>
        </p:nvCxnSpPr>
        <p:spPr>
          <a:xfrm rot="10800000">
            <a:off x="2428861" y="5250669"/>
            <a:ext cx="42862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428596" y="4071942"/>
            <a:ext cx="78581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Соединительная линия уступом 64"/>
          <p:cNvCxnSpPr>
            <a:stCxn id="59" idx="0"/>
            <a:endCxn id="64" idx="2"/>
          </p:cNvCxnSpPr>
          <p:nvPr/>
        </p:nvCxnSpPr>
        <p:spPr>
          <a:xfrm rot="5400000" flipH="1" flipV="1">
            <a:off x="464315" y="4929198"/>
            <a:ext cx="714380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2857488" y="414338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Соединительная линия уступом 66"/>
          <p:cNvCxnSpPr>
            <a:stCxn id="57" idx="0"/>
            <a:endCxn id="66" idx="2"/>
          </p:cNvCxnSpPr>
          <p:nvPr/>
        </p:nvCxnSpPr>
        <p:spPr>
          <a:xfrm rot="16200000" flipV="1">
            <a:off x="2928927" y="4786321"/>
            <a:ext cx="571504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>
            <a:off x="1714480" y="5929330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714480" y="5072074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Соединительная линия уступом 71"/>
          <p:cNvCxnSpPr>
            <a:stCxn id="70" idx="0"/>
            <a:endCxn id="71" idx="2"/>
          </p:cNvCxnSpPr>
          <p:nvPr/>
        </p:nvCxnSpPr>
        <p:spPr>
          <a:xfrm rot="5400000" flipH="1" flipV="1">
            <a:off x="1821637" y="5679297"/>
            <a:ext cx="500066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Равнобедренный треугольник 72"/>
          <p:cNvSpPr/>
          <p:nvPr/>
        </p:nvSpPr>
        <p:spPr>
          <a:xfrm>
            <a:off x="3071802" y="471488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Равнобедренный треугольник 74"/>
          <p:cNvSpPr/>
          <p:nvPr/>
        </p:nvSpPr>
        <p:spPr>
          <a:xfrm>
            <a:off x="1928794" y="557214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Равнобедренный треугольник 75"/>
          <p:cNvSpPr/>
          <p:nvPr/>
        </p:nvSpPr>
        <p:spPr>
          <a:xfrm>
            <a:off x="678629" y="4786322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с одним вырезанным углом 85"/>
          <p:cNvSpPr/>
          <p:nvPr/>
        </p:nvSpPr>
        <p:spPr>
          <a:xfrm>
            <a:off x="5286380" y="4071942"/>
            <a:ext cx="3571900" cy="2214578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</a:rPr>
              <a:t>new A(new B(…), new C(…))</a:t>
            </a: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</a:rPr>
              <a:t>SmtpClient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smtpUrl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</a:rPr>
              <a:t>ConsoleLogger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r>
              <a:rPr lang="en-US" dirty="0" smtClean="0"/>
              <a:t>…</a:t>
            </a:r>
            <a:endParaRPr lang="en-US" dirty="0">
              <a:latin typeface="Consolas" pitchFamily="49" charset="0"/>
            </a:endParaRPr>
          </a:p>
        </p:txBody>
      </p:sp>
      <p:cxnSp>
        <p:nvCxnSpPr>
          <p:cNvPr id="89" name="Прямая соединительная линия 88"/>
          <p:cNvCxnSpPr/>
          <p:nvPr/>
        </p:nvCxnSpPr>
        <p:spPr>
          <a:xfrm rot="5400000">
            <a:off x="3143240" y="3500438"/>
            <a:ext cx="2286016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 rot="5400000">
            <a:off x="3429004" y="5429252"/>
            <a:ext cx="2571744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rot="10800000" flipV="1">
            <a:off x="4143372" y="4286256"/>
            <a:ext cx="714380" cy="500066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1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50" grpId="0"/>
      <p:bldP spid="51" grpId="0" animBg="1"/>
      <p:bldP spid="52" grpId="0" animBg="1"/>
      <p:bldP spid="56" grpId="0" animBg="1"/>
      <p:bldP spid="57" grpId="0" animBg="1"/>
      <p:bldP spid="59" grpId="0" animBg="1"/>
      <p:bldP spid="64" grpId="0" animBg="1"/>
      <p:bldP spid="66" grpId="0" animBg="1"/>
      <p:bldP spid="70" grpId="0" animBg="1"/>
      <p:bldP spid="71" grpId="0" animBg="1"/>
      <p:bldP spid="73" grpId="0" animBg="1"/>
      <p:bldP spid="75" grpId="0" animBg="1"/>
      <p:bldP spid="76" grpId="0" animBg="1"/>
      <p:bldP spid="8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340768"/>
            <a:ext cx="5976664" cy="2130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boiler = new Boiler_B101(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pot    = new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PotHolder</a:t>
            </a:r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126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valve  = new Valve_V1(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b, p);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Components = new[] {boiler, pot, valve};</a:t>
            </a:r>
          </a:p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300192" y="2040813"/>
            <a:ext cx="2543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Сборка зависимостей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10373" y="3694922"/>
            <a:ext cx="6408712" cy="2188445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while(true){</a:t>
            </a:r>
          </a:p>
          <a:p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component in Components)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component.Update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908979" y="4233281"/>
            <a:ext cx="1961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Универсальный </a:t>
            </a:r>
            <a:br>
              <a:rPr lang="ru-RU" sz="2000" dirty="0" smtClean="0"/>
            </a:br>
            <a:r>
              <a:rPr lang="ru-RU" sz="2000" dirty="0" smtClean="0"/>
              <a:t>код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187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Готовность к изменениям 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en-US" sz="4000" dirty="0" smtClean="0"/>
              <a:t>via</a:t>
            </a:r>
            <a:r>
              <a:rPr lang="ru-RU" sz="4000" dirty="0" smtClean="0"/>
              <a:t> </a:t>
            </a:r>
            <a:r>
              <a:rPr lang="en-US" sz="4000" dirty="0" smtClean="0"/>
              <a:t>Dependency Injection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1" dirty="0" smtClean="0"/>
              <a:t>явное</a:t>
            </a:r>
            <a:r>
              <a:rPr lang="ru-RU" dirty="0" smtClean="0"/>
              <a:t> управление зависимостями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95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Неявное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ChessboardReader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ChessboardReader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000" dirty="0" smtClean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"input.txt"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BoardFormatter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  <a:endParaRPr lang="ru-RU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1800" dirty="0"/>
          </a:p>
        </p:txBody>
      </p:sp>
      <p:cxnSp>
        <p:nvCxnSpPr>
          <p:cNvPr id="5" name="Прямая со стрелкой 4"/>
          <p:cNvCxnSpPr>
            <a:stCxn id="14" idx="2"/>
          </p:cNvCxnSpPr>
          <p:nvPr/>
        </p:nvCxnSpPr>
        <p:spPr>
          <a:xfrm flipH="1">
            <a:off x="5796136" y="2564905"/>
            <a:ext cx="1665548" cy="1296143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14" idx="2"/>
          </p:cNvCxnSpPr>
          <p:nvPr/>
        </p:nvCxnSpPr>
        <p:spPr>
          <a:xfrm flipH="1">
            <a:off x="6728791" y="2564905"/>
            <a:ext cx="732893" cy="169898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6380584" y="1123123"/>
            <a:ext cx="2162200" cy="144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Неявные связи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6853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Явное (инъекция зависимостей)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ChessboardReader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ChessboardReader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2B91AF"/>
                </a:solidFill>
                <a:latin typeface="Consolas"/>
              </a:rPr>
              <a:t>	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input, 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IBoardFormatter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(input);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endParaRPr lang="ru-RU" sz="2400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5763592" y="1980456"/>
            <a:ext cx="936104" cy="115212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/>
          <p:cNvSpPr txBox="1">
            <a:spLocks/>
          </p:cNvSpPr>
          <p:nvPr/>
        </p:nvSpPr>
        <p:spPr>
          <a:xfrm>
            <a:off x="6348040" y="1412776"/>
            <a:ext cx="2472432" cy="495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2000" dirty="0" smtClean="0"/>
              <a:t>Нужные значения передадут извне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2611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Какие зависимости делать явными?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Имена файлов, пути, порты, ...</a:t>
            </a:r>
            <a:endParaRPr lang="ru-RU" sz="4400" dirty="0"/>
          </a:p>
          <a:p>
            <a:r>
              <a:rPr lang="ru-RU" sz="3600" dirty="0" smtClean="0"/>
              <a:t>Другие сервисы (в терминах </a:t>
            </a:r>
            <a:r>
              <a:rPr lang="en-US" sz="3600" dirty="0" smtClean="0"/>
              <a:t>DDD)</a:t>
            </a:r>
            <a:endParaRPr lang="ru-RU" sz="3600" dirty="0" smtClean="0"/>
          </a:p>
          <a:p>
            <a:r>
              <a:rPr lang="ru-RU" sz="3200" dirty="0" smtClean="0"/>
              <a:t>Формат файла</a:t>
            </a:r>
          </a:p>
          <a:p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Алгоритм</a:t>
            </a:r>
            <a:b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	если его может понадобиться менять</a:t>
            </a:r>
          </a:p>
          <a:p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Реализация структуры данных</a:t>
            </a:r>
            <a:b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	если её может понадобиться менять</a:t>
            </a:r>
          </a:p>
        </p:txBody>
      </p:sp>
    </p:spTree>
    <p:extLst>
      <p:ext uri="{BB962C8B-B14F-4D97-AF65-F5344CB8AC3E}">
        <p14:creationId xmlns:p14="http://schemas.microsoft.com/office/powerpoint/2010/main" val="339006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Явное управление зависимостями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Не вызывать статические методы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Не вызывать конструкторы</a:t>
            </a:r>
          </a:p>
          <a:p>
            <a:pPr marL="0" indent="0">
              <a:buNone/>
            </a:pPr>
            <a:r>
              <a:rPr lang="ru-RU" dirty="0" smtClean="0"/>
              <a:t>Ссылки на объекты передавать в конструктор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Вопрос: кто их передает в конструктор?</a:t>
            </a:r>
          </a:p>
          <a:p>
            <a:pPr marL="0" indent="0">
              <a:buNone/>
            </a:pPr>
            <a:r>
              <a:rPr lang="ru-RU" dirty="0" smtClean="0"/>
              <a:t>Кто-то «свыше»!</a:t>
            </a:r>
          </a:p>
          <a:p>
            <a:pPr marL="0" indent="0">
              <a:buNone/>
            </a:pPr>
            <a:r>
              <a:rPr lang="ru-RU" dirty="0" smtClean="0"/>
              <a:t>	А ему?</a:t>
            </a:r>
          </a:p>
          <a:p>
            <a:pPr marL="0" indent="0">
              <a:buNone/>
            </a:pPr>
            <a:r>
              <a:rPr lang="ru-RU" dirty="0" smtClean="0"/>
              <a:t>Тоже кто-то «свыше»!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	А ему?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1026" name="Picture 2" descr="http://img3.wikia.nocookie.net/__cb20130123200723/glee/images/6/6f/We-need-to-go-deeper_in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365104"/>
            <a:ext cx="3810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12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Точка входа</a:t>
            </a:r>
            <a:r>
              <a:rPr lang="en-US" dirty="0" smtClean="0"/>
              <a:t> —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место сбора зависимостей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err="1" smtClean="0"/>
              <a:t>HttpHandle</a:t>
            </a:r>
            <a:r>
              <a:rPr lang="en-US" dirty="0" err="1"/>
              <a:t>r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Загончик</a:t>
            </a:r>
            <a:r>
              <a:rPr lang="ru-RU" dirty="0"/>
              <a:t> для </a:t>
            </a:r>
            <a:r>
              <a:rPr lang="ru-RU" dirty="0" smtClean="0"/>
              <a:t>операторов </a:t>
            </a:r>
            <a:r>
              <a:rPr lang="en-US" dirty="0" smtClean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135413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23887" y="1709739"/>
            <a:ext cx="8241817" cy="2852737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Готовность к изменениям </a:t>
            </a:r>
            <a:r>
              <a:rPr lang="en-US" sz="4400" dirty="0" smtClean="0"/>
              <a:t>via Dependency Injection Container</a:t>
            </a:r>
            <a:endParaRPr lang="ru-RU" sz="44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martinfowler.com/articles/injection.html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703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 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сервисов и классов много?</a:t>
            </a:r>
          </a:p>
          <a:p>
            <a:r>
              <a:rPr lang="ru-RU" dirty="0" smtClean="0"/>
              <a:t>Если точек входа много?</a:t>
            </a:r>
          </a:p>
          <a:p>
            <a:pPr lvl="1"/>
            <a:r>
              <a:rPr lang="en-US" dirty="0" smtClean="0"/>
              <a:t>Web-</a:t>
            </a:r>
            <a:r>
              <a:rPr lang="ru-RU" dirty="0" smtClean="0"/>
              <a:t>приложение с кучей обработчиков запросов </a:t>
            </a:r>
          </a:p>
          <a:p>
            <a:pPr lvl="1"/>
            <a:r>
              <a:rPr lang="ru-RU" dirty="0" err="1" smtClean="0"/>
              <a:t>Микросервисная</a:t>
            </a:r>
            <a:r>
              <a:rPr lang="ru-RU" dirty="0" smtClean="0"/>
              <a:t> архитектура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51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friendly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70" y="1690689"/>
            <a:ext cx="8626831" cy="321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157541" cy="4351338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/>
              <a:t>1</a:t>
            </a:r>
            <a:r>
              <a:rPr lang="en-US" sz="6600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Bind(Type interface, Type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7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37982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 smtClean="0"/>
              <a:t>2.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Get&lt;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GetAll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37982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/>
              <a:t>3</a:t>
            </a:r>
            <a:r>
              <a:rPr lang="en-US" sz="6600" dirty="0" smtClean="0"/>
              <a:t>.</a:t>
            </a:r>
            <a:endParaRPr lang="en-US" sz="6600" dirty="0" smtClean="0"/>
          </a:p>
          <a:p>
            <a:pPr marL="0" indent="0">
              <a:buNone/>
            </a:pPr>
            <a:r>
              <a:rPr lang="ru-RU" dirty="0"/>
              <a:t>Еще миллион </a:t>
            </a:r>
            <a:r>
              <a:rPr lang="ru-RU"/>
              <a:t>возможностей </a:t>
            </a:r>
            <a:r>
              <a:rPr lang="ru-RU" smtClean="0"/>
              <a:t>конфигурирования…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3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Dependency Injection via container</a:t>
            </a:r>
            <a:endParaRPr lang="ru-RU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636532"/>
            <a:ext cx="7802136" cy="409342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0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obot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ru-RU" sz="2000" dirty="0">
              <a:solidFill>
                <a:srgbClr val="66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//...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//...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ru-RU" sz="2000" dirty="0" smtClean="0">
              <a:solidFill>
                <a:srgbClr val="66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… 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OpticalSensor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.Bind&lt;</a:t>
            </a:r>
            <a:r>
              <a:rPr lang="en-US" altLang="ru-RU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&gt;().To&lt;</a:t>
            </a:r>
            <a:r>
              <a:rPr lang="en-US" altLang="ru-RU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OpticalSensor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.Bind&lt;IRobot&gt;().To&lt;Robot&gt;();</a:t>
            </a:r>
            <a:endParaRPr lang="en-US" altLang="ru-RU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lang="ru-RU" altLang="ru-RU" sz="20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ru-RU" altLang="ru-RU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06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93119"/>
            <a:ext cx="7886700" cy="1325563"/>
          </a:xfrm>
        </p:spPr>
        <p:txBody>
          <a:bodyPr/>
          <a:lstStyle/>
          <a:p>
            <a:r>
              <a:rPr lang="ru-RU" dirty="0" smtClean="0"/>
              <a:t>Идея за </a:t>
            </a:r>
            <a:r>
              <a:rPr lang="en-US" dirty="0" smtClean="0"/>
              <a:t>DI</a:t>
            </a:r>
            <a:r>
              <a:rPr lang="ru-RU" dirty="0" smtClean="0"/>
              <a:t>-контейнерами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Один раз определить конфигурацию</a:t>
            </a:r>
          </a:p>
          <a:p>
            <a:r>
              <a:rPr lang="ru-RU" dirty="0" smtClean="0"/>
              <a:t>Во всех точках входа — </a:t>
            </a:r>
            <a:r>
              <a:rPr lang="en-US" dirty="0" err="1" smtClean="0"/>
              <a:t>container.Get</a:t>
            </a:r>
            <a:r>
              <a:rPr lang="en-US" dirty="0" smtClean="0"/>
              <a:t>&lt;Program&gt;().Run()</a:t>
            </a:r>
          </a:p>
          <a:p>
            <a:r>
              <a:rPr lang="en-US" dirty="0" smtClean="0"/>
              <a:t>DRY</a:t>
            </a:r>
            <a:r>
              <a:rPr lang="ru-RU" dirty="0" smtClean="0"/>
              <a:t> в сборке графа зависимостей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35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эта магия работает?! </a:t>
            </a:r>
            <a:r>
              <a:rPr lang="en-US" dirty="0" err="1" smtClean="0"/>
              <a:t>O_o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Reflection </a:t>
            </a:r>
            <a:br>
              <a:rPr lang="en-US" dirty="0" smtClean="0"/>
            </a:b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(...).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GetConstructor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(...).Invoke(...)</a:t>
            </a:r>
          </a:p>
          <a:p>
            <a:r>
              <a:rPr lang="en-US" dirty="0" smtClean="0"/>
              <a:t>Emit</a:t>
            </a:r>
            <a:endParaRPr lang="ru-RU" dirty="0"/>
          </a:p>
          <a:p>
            <a:r>
              <a:rPr lang="en-US" dirty="0" err="1" smtClean="0"/>
              <a:t>Castle.DynamicProxy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://www.castleproject.org/projects/dynamicproxy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1123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хорошая, но есть нюансы...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Циклические зависимости?</a:t>
            </a:r>
          </a:p>
          <a:p>
            <a:r>
              <a:rPr lang="ru-RU" dirty="0" smtClean="0"/>
              <a:t>Фабрики</a:t>
            </a:r>
          </a:p>
          <a:p>
            <a:r>
              <a:rPr lang="ru-RU" dirty="0" smtClean="0"/>
              <a:t>Коллекции</a:t>
            </a:r>
          </a:p>
          <a:p>
            <a:r>
              <a:rPr lang="en-US" dirty="0" smtClean="0"/>
              <a:t>Generics</a:t>
            </a:r>
          </a:p>
          <a:p>
            <a:r>
              <a:rPr lang="ru-RU" dirty="0" smtClean="0"/>
              <a:t>Политика повторного использования созданных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149487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Циклические зависимости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07050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Controller(IView view)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controller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</a:p>
          <a:p>
            <a:endParaRPr lang="ru-RU" dirty="0"/>
          </a:p>
        </p:txBody>
      </p:sp>
      <p:pic>
        <p:nvPicPr>
          <p:cNvPr id="3076" name="Picture 4" descr="http://www.zooclub.ru/attach/15000/154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953" y="3056667"/>
            <a:ext cx="523875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4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3794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lazy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Ваше имя?"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Привет,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lazy.Value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6820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Циклические зависимости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Controller(Lazy&lt;IView&gt;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lazyView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controller) : IView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 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container.Get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&lt;Controller&gt;();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81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Self-explaining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28649" y="1957796"/>
            <a:ext cx="7756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command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ICommand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.CallTo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).Returns(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SomeCommand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.EqualTo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SomeCommand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9448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Фабрик</a:t>
            </a:r>
            <a:r>
              <a:rPr lang="ru-RU" dirty="0"/>
              <a:t>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FiringField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&lt;Target&gt;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createTarget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1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Sequence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Injection</a:t>
            </a:r>
            <a:endParaRPr lang="en-US" dirty="0"/>
          </a:p>
        </p:txBody>
      </p:sp>
      <p:pic>
        <p:nvPicPr>
          <p:cNvPr id="4098" name="Picture 2" descr="http://ejnews.ru/upload/992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1447" y="-42705"/>
            <a:ext cx="5842553" cy="690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83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Sequence Injection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IHttpHandler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 handlers) { 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pPr marL="0" indent="0" fontAlgn="t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FileLoader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IFileFormat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[] formats) { 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pPr marL="0" indent="0" fontAlgn="t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DocumentPage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IAction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[] actions) { 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23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github.com/</a:t>
            </a:r>
            <a:r>
              <a:rPr lang="en-US" sz="7200" b="1" dirty="0" smtClean="0">
                <a:hlinkClick r:id="rId3"/>
              </a:rPr>
              <a:t>ninject</a:t>
            </a:r>
            <a:r>
              <a:rPr lang="en-US" sz="3200" dirty="0" smtClean="0">
                <a:hlinkClick r:id="rId3"/>
              </a:rPr>
              <a:t>/Ninject</a:t>
            </a:r>
            <a:endParaRPr lang="ru-RU" dirty="0"/>
          </a:p>
        </p:txBody>
      </p:sp>
      <p:pic>
        <p:nvPicPr>
          <p:cNvPr id="5124" name="Picture 4" descr="http://blog.developers.ba/wp-content/uploads/2014/07/Ninjec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287037"/>
            <a:ext cx="7888548" cy="35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7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про </a:t>
            </a:r>
            <a:r>
              <a:rPr lang="en-US" dirty="0" smtClean="0"/>
              <a:t>DI-container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24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контейнеров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featuretests.apphb.com/DependencyInjection.html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2155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 </a:t>
            </a:r>
            <a:r>
              <a:rPr lang="en-US" b="1" dirty="0" err="1" smtClean="0"/>
              <a:t>DIContainer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Внедрить </a:t>
            </a:r>
            <a:r>
              <a:rPr lang="ru-RU" dirty="0" err="1"/>
              <a:t>Ninject</a:t>
            </a:r>
            <a:r>
              <a:rPr lang="ru-RU" dirty="0"/>
              <a:t> </a:t>
            </a:r>
            <a:r>
              <a:rPr lang="ru-RU" dirty="0" err="1"/>
              <a:t>container</a:t>
            </a:r>
            <a:r>
              <a:rPr lang="ru-RU" dirty="0"/>
              <a:t> для создания </a:t>
            </a:r>
            <a:r>
              <a:rPr lang="ru-RU" dirty="0" err="1"/>
              <a:t>Program</a:t>
            </a:r>
            <a:r>
              <a:rPr lang="ru-RU" dirty="0"/>
              <a:t>. (см. метод </a:t>
            </a:r>
            <a:r>
              <a:rPr lang="ru-RU" dirty="0" err="1"/>
              <a:t>Program.Main</a:t>
            </a:r>
            <a:r>
              <a:rPr lang="ru-R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Добавить команду </a:t>
            </a:r>
            <a:r>
              <a:rPr lang="ru-RU" dirty="0" err="1"/>
              <a:t>HelpCommand</a:t>
            </a:r>
            <a:r>
              <a:rPr lang="ru-RU" dirty="0"/>
              <a:t>, печатающую список всех доступных команд (в том числе себя).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Сделать явной зависимость от </a:t>
            </a:r>
            <a:r>
              <a:rPr lang="ru-RU" dirty="0" err="1"/>
              <a:t>TextWriter</a:t>
            </a:r>
            <a:r>
              <a:rPr lang="ru-RU" dirty="0"/>
              <a:t> и использовать его, вместо консоли и в командах и в </a:t>
            </a:r>
            <a:r>
              <a:rPr lang="ru-RU" dirty="0" err="1"/>
              <a:t>Program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172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</a:t>
            </a:r>
            <a:br>
              <a:rPr lang="ru-RU" dirty="0" smtClean="0"/>
            </a:br>
            <a:r>
              <a:rPr lang="en-US" dirty="0" smtClean="0"/>
              <a:t>via Mock Frameworks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martinfowler.com/articles/mocksArentStubs.html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989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тестировать сервисы?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Robot(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Arrange </a:t>
            </a:r>
            <a:r>
              <a:rPr lang="ru-RU" dirty="0" smtClean="0"/>
              <a:t>— заменить зависимости заглушками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Act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Assert</a:t>
            </a:r>
            <a:r>
              <a:rPr lang="ru-RU" dirty="0" smtClean="0"/>
              <a:t> —проверить корректность взаимодействия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TestDistanceSensor</a:t>
            </a:r>
            <a:r>
              <a:rPr lang="ru-RU" dirty="0"/>
              <a:t> — надо делать заглушку :(</a:t>
            </a:r>
          </a:p>
        </p:txBody>
      </p:sp>
    </p:spTree>
    <p:extLst>
      <p:ext uri="{BB962C8B-B14F-4D97-AF65-F5344CB8AC3E}">
        <p14:creationId xmlns:p14="http://schemas.microsoft.com/office/powerpoint/2010/main" val="417117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hlinkClick r:id="rId2"/>
              </a:rPr>
              <a:t>https://github.com/</a:t>
            </a:r>
            <a:r>
              <a:rPr lang="en-US" sz="5400" b="1" dirty="0">
                <a:hlinkClick r:id="rId2"/>
              </a:rPr>
              <a:t>FakeItEasy</a:t>
            </a:r>
            <a:r>
              <a:rPr lang="en-US" sz="2800" dirty="0">
                <a:hlinkClick r:id="rId2"/>
              </a:rPr>
              <a:t>/FakeItEasy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42151" y="1583086"/>
            <a:ext cx="8648521" cy="31806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A.Fake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A.Fake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A.CallTo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shop.Get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 smtClean="0">
              <a:solidFill>
                <a:srgbClr val="A71D5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A.CallTo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shop.BuyCandy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946" y="5042861"/>
            <a:ext cx="2842054" cy="181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82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friendly</a:t>
            </a:r>
            <a:endParaRPr lang="ru-RU" dirty="0"/>
          </a:p>
        </p:txBody>
      </p:sp>
      <p:pic>
        <p:nvPicPr>
          <p:cNvPr id="1026" name="Picture 2" descr="http://upload.wikimedia.org/wikipedia/commons/8/8c/Arrow_ke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690689"/>
            <a:ext cx="59817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нак запрета 5"/>
          <p:cNvSpPr/>
          <p:nvPr/>
        </p:nvSpPr>
        <p:spPr>
          <a:xfrm>
            <a:off x="1943100" y="1118507"/>
            <a:ext cx="5372100" cy="5372100"/>
          </a:xfrm>
          <a:prstGeom prst="noSmoking">
            <a:avLst>
              <a:gd name="adj" fmla="val 99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10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frameworks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Arrange:</a:t>
            </a:r>
            <a:endParaRPr lang="ru-RU" dirty="0" smtClean="0"/>
          </a:p>
          <a:p>
            <a:pPr lvl="1"/>
            <a:r>
              <a:rPr lang="ru-RU" dirty="0" smtClean="0"/>
              <a:t>Создать </a:t>
            </a:r>
            <a:r>
              <a:rPr lang="en-US" dirty="0" smtClean="0"/>
              <a:t>mock</a:t>
            </a:r>
            <a:r>
              <a:rPr lang="ru-RU" dirty="0" smtClean="0"/>
              <a:t>-и </a:t>
            </a:r>
            <a:r>
              <a:rPr lang="ru-RU" dirty="0" err="1" smtClean="0"/>
              <a:t>и</a:t>
            </a:r>
            <a:r>
              <a:rPr lang="ru-RU" dirty="0" smtClean="0"/>
              <a:t> определить их поведение</a:t>
            </a:r>
          </a:p>
          <a:p>
            <a:pPr lvl="1"/>
            <a:r>
              <a:rPr lang="ru-RU" dirty="0" smtClean="0"/>
              <a:t>Заменить зависимости </a:t>
            </a:r>
            <a:r>
              <a:rPr lang="en-US" dirty="0" smtClean="0"/>
              <a:t>mock</a:t>
            </a:r>
            <a:r>
              <a:rPr lang="ru-RU" dirty="0" smtClean="0"/>
              <a:t>-</a:t>
            </a:r>
            <a:r>
              <a:rPr lang="ru-RU" dirty="0" err="1" smtClean="0"/>
              <a:t>ами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Act</a:t>
            </a:r>
          </a:p>
          <a:p>
            <a:pPr marL="0" indent="0">
              <a:buNone/>
            </a:pPr>
            <a:r>
              <a:rPr lang="en-US" dirty="0" smtClean="0"/>
              <a:t>Assert: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Проверить обращения к методам </a:t>
            </a:r>
            <a:r>
              <a:rPr lang="en-US" dirty="0" smtClean="0"/>
              <a:t>mock</a:t>
            </a:r>
            <a:r>
              <a:rPr lang="ru-RU" dirty="0" smtClean="0"/>
              <a:t>-</a:t>
            </a:r>
            <a:r>
              <a:rPr lang="ru-RU" dirty="0" err="1" smtClean="0"/>
              <a:t>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73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эта магия работает?! </a:t>
            </a:r>
            <a:r>
              <a:rPr lang="en-US" dirty="0" err="1" smtClean="0"/>
              <a:t>O_o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Castle.DynamicProxy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>
                <a:hlinkClick r:id="rId2"/>
              </a:rPr>
              <a:t>http://www.castleproject.org/projects/dynamicproxy/</a:t>
            </a:r>
            <a:r>
              <a:rPr lang="en-US" sz="2400" dirty="0"/>
              <a:t> 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28650" y="264989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2. </a:t>
            </a:r>
            <a:r>
              <a:rPr lang="en-US" dirty="0" err="1" smtClean="0"/>
              <a:t>System.Linq.Expressions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err="1" smtClean="0">
                <a:latin typeface="Consolas" panose="020B0609020204030204" pitchFamily="49" charset="0"/>
              </a:rPr>
              <a:t>A.CallTo</a:t>
            </a:r>
            <a:r>
              <a:rPr lang="en-US" sz="2400" dirty="0" smtClean="0">
                <a:latin typeface="Consolas" panose="020B0609020204030204" pitchFamily="49" charset="0"/>
              </a:rPr>
              <a:t>(() =&gt; </a:t>
            </a:r>
            <a:r>
              <a:rPr lang="en-US" sz="2400" dirty="0" err="1" smtClean="0">
                <a:latin typeface="Consolas" panose="020B0609020204030204" pitchFamily="49" charset="0"/>
              </a:rPr>
              <a:t>shop.GetCandy</a:t>
            </a:r>
            <a:r>
              <a:rPr lang="en-US" sz="2400" dirty="0" smtClean="0">
                <a:latin typeface="Consolas" panose="020B0609020204030204" pitchFamily="49" charset="0"/>
              </a:rPr>
              <a:t>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это не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&lt;T&gt;!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IConfiguration</a:t>
            </a:r>
            <a:r>
              <a:rPr lang="en-US" sz="1800" dirty="0" smtClean="0">
                <a:latin typeface="Consolas" panose="020B0609020204030204" pitchFamily="49" charset="0"/>
              </a:rPr>
              <a:t>&lt;T&gt; </a:t>
            </a:r>
            <a:r>
              <a:rPr lang="en-US" sz="1800" b="1" dirty="0" err="1" smtClean="0">
                <a:latin typeface="Consolas" panose="020B0609020204030204" pitchFamily="49" charset="0"/>
              </a:rPr>
              <a:t>CallTo</a:t>
            </a:r>
            <a:r>
              <a:rPr lang="en-US" sz="1800" b="1" dirty="0" smtClean="0">
                <a:latin typeface="Consolas" panose="020B0609020204030204" pitchFamily="49" charset="0"/>
              </a:rPr>
              <a:t>&lt;T&gt;</a:t>
            </a:r>
            <a:r>
              <a:rPr lang="en-US" sz="1800" dirty="0" smtClean="0">
                <a:latin typeface="Consolas" panose="020B0609020204030204" pitchFamily="49" charset="0"/>
              </a:rPr>
              <a:t>(Expression&lt;</a:t>
            </a:r>
            <a:r>
              <a:rPr lang="en-US" sz="1800" dirty="0" err="1" smtClean="0">
                <a:latin typeface="Consolas" panose="020B0609020204030204" pitchFamily="49" charset="0"/>
              </a:rPr>
              <a:t>Func</a:t>
            </a:r>
            <a:r>
              <a:rPr lang="en-US" sz="1800" dirty="0" smtClean="0">
                <a:latin typeface="Consolas" panose="020B0609020204030204" pitchFamily="49" charset="0"/>
              </a:rPr>
              <a:t>&lt;T&gt;&gt; </a:t>
            </a:r>
            <a:r>
              <a:rPr lang="en-US" sz="1800" dirty="0" err="1" smtClean="0">
                <a:latin typeface="Consolas" panose="020B0609020204030204" pitchFamily="49" charset="0"/>
              </a:rPr>
              <a:t>callSpec</a:t>
            </a:r>
            <a:r>
              <a:rPr lang="en-US" sz="1800" dirty="0" smtClean="0">
                <a:latin typeface="Consolas" panose="020B0609020204030204" pitchFamily="49" charset="0"/>
              </a:rPr>
              <a:t>) {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((</a:t>
            </a:r>
            <a:r>
              <a:rPr lang="en-US" sz="1800" dirty="0" err="1" smtClean="0">
                <a:latin typeface="Consolas" panose="020B0609020204030204" pitchFamily="49" charset="0"/>
              </a:rPr>
              <a:t>MethodCallExpression</a:t>
            </a:r>
            <a:r>
              <a:rPr lang="en-US" sz="1800" dirty="0" smtClean="0">
                <a:latin typeface="Consolas" panose="020B0609020204030204" pitchFamily="49" charset="0"/>
              </a:rPr>
              <a:t>)</a:t>
            </a:r>
            <a:r>
              <a:rPr lang="en-US" sz="1800" dirty="0" err="1" smtClean="0">
                <a:latin typeface="Consolas" panose="020B0609020204030204" pitchFamily="49" charset="0"/>
              </a:rPr>
              <a:t>callSpec.Body</a:t>
            </a:r>
            <a:r>
              <a:rPr lang="en-US" sz="1800" dirty="0" smtClean="0">
                <a:latin typeface="Consolas" panose="020B0609020204030204" pitchFamily="49" charset="0"/>
              </a:rPr>
              <a:t>).Method...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hlinkClick r:id="rId3"/>
              </a:rPr>
              <a:t>http://habrahabr.ru/post/83169/</a:t>
            </a:r>
            <a:r>
              <a:rPr lang="en-US" sz="2000" dirty="0" smtClean="0"/>
              <a:t> </a:t>
            </a:r>
            <a:r>
              <a:rPr lang="ru-RU" sz="2000" dirty="0" smtClean="0"/>
              <a:t> — про </a:t>
            </a:r>
            <a:r>
              <a:rPr lang="en-US" sz="2000" dirty="0" smtClean="0"/>
              <a:t>Expression&lt;T&gt;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126965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</a:t>
            </a:r>
            <a:r>
              <a:rPr lang="en-US" b="1" dirty="0" smtClean="0">
                <a:solidFill>
                  <a:srgbClr val="FF0000"/>
                </a:solidFill>
                <a:latin typeface="Antique Olive Compact" panose="020B0904030504030204" pitchFamily="34" charset="0"/>
              </a:rPr>
              <a:t>UNFRIENDLY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51214"/>
            <a:ext cx="7886700" cy="463391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procedure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d.TryGetValue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|))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:(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C</a:t>
            </a:r>
            <a:r>
              <a:rPr lang="en-US" dirty="0"/>
              <a:t># 7.0 </a:t>
            </a:r>
            <a:r>
              <a:rPr lang="en-US" dirty="0" smtClean="0"/>
              <a:t>(?):</a:t>
            </a:r>
            <a:br>
              <a:rPr lang="en-US" dirty="0" smtClean="0"/>
            </a:b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d.TryGetValue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result))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Step3(Step2(Step1(...), a), b, c);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Step1 ... |&gt; Step2 a |&gt; Step3 b c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9203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5182</TotalTime>
  <Words>1650</Words>
  <Application>Microsoft Office PowerPoint</Application>
  <PresentationFormat>Экран (4:3)</PresentationFormat>
  <Paragraphs>524</Paragraphs>
  <Slides>81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81</vt:i4>
      </vt:variant>
    </vt:vector>
  </HeadingPairs>
  <TitlesOfParts>
    <vt:vector size="93" baseType="lpstr">
      <vt:lpstr>Antique Olive Compact</vt:lpstr>
      <vt:lpstr>Arial</vt:lpstr>
      <vt:lpstr>Arial Black</vt:lpstr>
      <vt:lpstr>Calibri</vt:lpstr>
      <vt:lpstr>Calibri Light</vt:lpstr>
      <vt:lpstr>Candara</vt:lpstr>
      <vt:lpstr>Consolas</vt:lpstr>
      <vt:lpstr>Garamond</vt:lpstr>
      <vt:lpstr>MV Boli</vt:lpstr>
      <vt:lpstr>Segoe Script</vt:lpstr>
      <vt:lpstr>Wingdings</vt:lpstr>
      <vt:lpstr>Тема Office</vt:lpstr>
      <vt:lpstr>Проектирование</vt:lpstr>
      <vt:lpstr>Проектирование —  инструмент достижения целей  Каких?</vt:lpstr>
      <vt:lpstr>Цели проектирования</vt:lpstr>
      <vt:lpstr>Понятность через Fluent Interface</vt:lpstr>
      <vt:lpstr>Fluent Interface</vt:lpstr>
      <vt:lpstr>Exploration friendly</vt:lpstr>
      <vt:lpstr>Self-explaining</vt:lpstr>
      <vt:lpstr>Typing friendly</vt:lpstr>
      <vt:lpstr>Typing UNFRIENDLY</vt:lpstr>
      <vt:lpstr>Fluent Interface</vt:lpstr>
      <vt:lpstr>Method chaining</vt:lpstr>
      <vt:lpstr>Пример NUnit</vt:lpstr>
      <vt:lpstr>Assert.That?! А как же правила?</vt:lpstr>
      <vt:lpstr>Пример NUnit</vt:lpstr>
      <vt:lpstr>А как же еxploration friendly?!</vt:lpstr>
      <vt:lpstr>jQuery fluent API</vt:lpstr>
      <vt:lpstr>FluentApi exercise</vt:lpstr>
      <vt:lpstr>Когда использовать Fluent?</vt:lpstr>
      <vt:lpstr>Корректность   via immutability</vt:lpstr>
      <vt:lpstr>Immutable Value Objects</vt:lpstr>
      <vt:lpstr>Mutable Cat</vt:lpstr>
      <vt:lpstr>Immutable Cat</vt:lpstr>
      <vt:lpstr>C# 6.0 7.0 (?)</vt:lpstr>
      <vt:lpstr>F# Records</vt:lpstr>
      <vt:lpstr>Immutable Linked List</vt:lpstr>
      <vt:lpstr>Immutable Linked List C# 7.0 (?)</vt:lpstr>
      <vt:lpstr>Immutable tree</vt:lpstr>
      <vt:lpstr>Immutable data structures</vt:lpstr>
      <vt:lpstr>Тетрис</vt:lpstr>
      <vt:lpstr>Immutable → Fluent</vt:lpstr>
      <vt:lpstr>Fluent → Immutable</vt:lpstr>
      <vt:lpstr>Корректность via   IDisposable и using</vt:lpstr>
      <vt:lpstr>Корректность via using</vt:lpstr>
      <vt:lpstr>Корректность via using</vt:lpstr>
      <vt:lpstr>Корректность via using</vt:lpstr>
      <vt:lpstr>Корректность via using</vt:lpstr>
      <vt:lpstr>Можно обобщить</vt:lpstr>
      <vt:lpstr>Чтобы не забыть...</vt:lpstr>
      <vt:lpstr>Пример из ASP.NET MVC</vt:lpstr>
      <vt:lpstr>Задача PerfLogger</vt:lpstr>
      <vt:lpstr>Готовность к изменениям  via S.O.L.I.D</vt:lpstr>
      <vt:lpstr>Презентация PowerPoint</vt:lpstr>
      <vt:lpstr>Задача: спроектировать классы</vt:lpstr>
      <vt:lpstr>Абстракции</vt:lpstr>
      <vt:lpstr>Презентация PowerPoint</vt:lpstr>
      <vt:lpstr>DIP</vt:lpstr>
      <vt:lpstr>DIP</vt:lpstr>
      <vt:lpstr>Чего мы добились?</vt:lpstr>
      <vt:lpstr>Презентация PowerPoint</vt:lpstr>
      <vt:lpstr>Презентация PowerPoint</vt:lpstr>
      <vt:lpstr>DIP</vt:lpstr>
      <vt:lpstr>Готовность к изменениям  via Dependency Injection</vt:lpstr>
      <vt:lpstr>Неявное</vt:lpstr>
      <vt:lpstr>Явное (инъекция зависимостей)</vt:lpstr>
      <vt:lpstr>Какие зависимости делать явными?</vt:lpstr>
      <vt:lpstr>Явное управление зависимостями</vt:lpstr>
      <vt:lpstr>Точка входа —   место сбора зависимостей</vt:lpstr>
      <vt:lpstr>Готовность к изменениям via Dependency Injection Container</vt:lpstr>
      <vt:lpstr>Why DI container</vt:lpstr>
      <vt:lpstr>IContainer</vt:lpstr>
      <vt:lpstr>IContainer</vt:lpstr>
      <vt:lpstr>IContainer</vt:lpstr>
      <vt:lpstr>Dependency Injection via container</vt:lpstr>
      <vt:lpstr>Идея за DI-контейнерами</vt:lpstr>
      <vt:lpstr>Как эта магия работает?! O_o</vt:lpstr>
      <vt:lpstr>Идея хорошая, но есть нюансы...</vt:lpstr>
      <vt:lpstr>Циклические зависимости</vt:lpstr>
      <vt:lpstr>Lazy&lt;T&gt;</vt:lpstr>
      <vt:lpstr>Циклические зависимости</vt:lpstr>
      <vt:lpstr>Фабрика</vt:lpstr>
      <vt:lpstr>Sequence  Injection</vt:lpstr>
      <vt:lpstr>Sequence Injection</vt:lpstr>
      <vt:lpstr>https://github.com/ninject/Ninject</vt:lpstr>
      <vt:lpstr>Вопросы про DI-container?</vt:lpstr>
      <vt:lpstr>Сравнение контейнеров</vt:lpstr>
      <vt:lpstr>Задача DIContainer</vt:lpstr>
      <vt:lpstr>Корректность via Mock Frameworks</vt:lpstr>
      <vt:lpstr>Как тестировать сервисы?</vt:lpstr>
      <vt:lpstr>https://github.com/FakeItEasy/FakeItEasy </vt:lpstr>
      <vt:lpstr>Mock frameworks</vt:lpstr>
      <vt:lpstr>Как эта магия работает?! O_o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Егоров Павел Владимирович</cp:lastModifiedBy>
  <cp:revision>167</cp:revision>
  <dcterms:created xsi:type="dcterms:W3CDTF">2015-02-05T09:30:20Z</dcterms:created>
  <dcterms:modified xsi:type="dcterms:W3CDTF">2015-10-23T20:21:23Z</dcterms:modified>
</cp:coreProperties>
</file>