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8" r:id="rId3"/>
    <p:sldId id="260" r:id="rId4"/>
    <p:sldId id="266" r:id="rId5"/>
    <p:sldId id="257" r:id="rId6"/>
    <p:sldId id="370" r:id="rId7"/>
    <p:sldId id="371" r:id="rId8"/>
    <p:sldId id="372" r:id="rId9"/>
    <p:sldId id="373" r:id="rId10"/>
    <p:sldId id="374" r:id="rId11"/>
    <p:sldId id="263" r:id="rId12"/>
    <p:sldId id="261" r:id="rId13"/>
    <p:sldId id="366" r:id="rId14"/>
    <p:sldId id="407" r:id="rId15"/>
    <p:sldId id="365" r:id="rId16"/>
    <p:sldId id="264" r:id="rId17"/>
    <p:sldId id="324" r:id="rId18"/>
    <p:sldId id="376" r:id="rId19"/>
    <p:sldId id="361" r:id="rId20"/>
    <p:sldId id="333" r:id="rId21"/>
    <p:sldId id="338" r:id="rId22"/>
    <p:sldId id="339" r:id="rId23"/>
    <p:sldId id="345" r:id="rId24"/>
    <p:sldId id="344" r:id="rId25"/>
    <p:sldId id="340" r:id="rId26"/>
    <p:sldId id="346" r:id="rId27"/>
    <p:sldId id="341" r:id="rId28"/>
    <p:sldId id="342" r:id="rId29"/>
    <p:sldId id="406" r:id="rId30"/>
    <p:sldId id="385" r:id="rId31"/>
    <p:sldId id="386" r:id="rId32"/>
    <p:sldId id="325" r:id="rId33"/>
    <p:sldId id="368" r:id="rId34"/>
    <p:sldId id="387" r:id="rId35"/>
    <p:sldId id="388" r:id="rId36"/>
    <p:sldId id="369" r:id="rId37"/>
    <p:sldId id="354" r:id="rId38"/>
    <p:sldId id="389" r:id="rId39"/>
    <p:sldId id="327" r:id="rId40"/>
    <p:sldId id="326" r:id="rId41"/>
    <p:sldId id="272" r:id="rId42"/>
    <p:sldId id="276" r:id="rId43"/>
    <p:sldId id="279" r:id="rId44"/>
    <p:sldId id="281" r:id="rId45"/>
    <p:sldId id="280" r:id="rId46"/>
    <p:sldId id="378" r:id="rId47"/>
    <p:sldId id="379" r:id="rId48"/>
    <p:sldId id="285" r:id="rId49"/>
    <p:sldId id="286" r:id="rId50"/>
    <p:sldId id="287" r:id="rId51"/>
    <p:sldId id="288" r:id="rId52"/>
    <p:sldId id="289" r:id="rId53"/>
    <p:sldId id="294" r:id="rId54"/>
    <p:sldId id="295" r:id="rId55"/>
    <p:sldId id="291" r:id="rId56"/>
    <p:sldId id="292" r:id="rId57"/>
    <p:sldId id="296" r:id="rId58"/>
    <p:sldId id="301" r:id="rId59"/>
    <p:sldId id="297" r:id="rId60"/>
    <p:sldId id="300" r:id="rId61"/>
    <p:sldId id="299" r:id="rId62"/>
    <p:sldId id="408" r:id="rId63"/>
    <p:sldId id="304" r:id="rId64"/>
    <p:sldId id="392" r:id="rId65"/>
    <p:sldId id="395" r:id="rId66"/>
    <p:sldId id="393" r:id="rId67"/>
    <p:sldId id="380" r:id="rId68"/>
    <p:sldId id="355" r:id="rId69"/>
    <p:sldId id="356" r:id="rId70"/>
    <p:sldId id="383" r:id="rId71"/>
    <p:sldId id="358" r:id="rId72"/>
    <p:sldId id="359" r:id="rId73"/>
    <p:sldId id="302" r:id="rId74"/>
    <p:sldId id="360" r:id="rId75"/>
    <p:sldId id="398" r:id="rId76"/>
    <p:sldId id="305" r:id="rId77"/>
    <p:sldId id="306" r:id="rId78"/>
    <p:sldId id="307" r:id="rId79"/>
    <p:sldId id="309" r:id="rId80"/>
    <p:sldId id="381" r:id="rId81"/>
    <p:sldId id="396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8475AA-BE70-4EA0-9299-D2E6D7149942}">
          <p14:sldIdLst>
            <p14:sldId id="256"/>
          </p14:sldIdLst>
        </p14:section>
        <p14:section name="Цели проектирования 2м" id="{CFBF15DB-AD19-4A22-8925-BFE19CDD8985}">
          <p14:sldIdLst>
            <p14:sldId id="258"/>
            <p14:sldId id="260"/>
          </p14:sldIdLst>
        </p14:section>
        <p14:section name="Fluent Interface 13м + 30м" id="{1F3C0A3C-BB04-4882-8853-81F3B2467B0F}">
          <p14:sldIdLst>
            <p14:sldId id="266"/>
            <p14:sldId id="257"/>
            <p14:sldId id="370"/>
            <p14:sldId id="371"/>
            <p14:sldId id="372"/>
            <p14:sldId id="373"/>
            <p14:sldId id="374"/>
            <p14:sldId id="263"/>
            <p14:sldId id="261"/>
            <p14:sldId id="366"/>
            <p14:sldId id="407"/>
            <p14:sldId id="365"/>
            <p14:sldId id="264"/>
            <p14:sldId id="324"/>
            <p14:sldId id="376"/>
          </p14:sldIdLst>
        </p14:section>
        <p14:section name="Immutability 15м" id="{2AC8ECC3-6D1F-4AE4-AEAB-6FB03ABECEFE}">
          <p14:sldIdLst>
            <p14:sldId id="361"/>
            <p14:sldId id="333"/>
            <p14:sldId id="338"/>
            <p14:sldId id="339"/>
            <p14:sldId id="345"/>
            <p14:sldId id="344"/>
            <p14:sldId id="340"/>
            <p14:sldId id="346"/>
            <p14:sldId id="341"/>
            <p14:sldId id="342"/>
            <p14:sldId id="406"/>
            <p14:sldId id="385"/>
            <p14:sldId id="386"/>
          </p14:sldIdLst>
        </p14:section>
        <p14:section name="using 10м + 20м" id="{273C0022-A200-4FAE-A222-8CFE1B41C32D}">
          <p14:sldIdLst>
            <p14:sldId id="325"/>
            <p14:sldId id="368"/>
            <p14:sldId id="387"/>
            <p14:sldId id="388"/>
            <p14:sldId id="369"/>
            <p14:sldId id="354"/>
            <p14:sldId id="389"/>
            <p14:sldId id="327"/>
            <p14:sldId id="326"/>
          </p14:sldIdLst>
        </p14:section>
        <p14:section name="SOLID 20м" id="{CEBCC917-9817-46B3-B5B5-458C62504D3F}">
          <p14:sldIdLst>
            <p14:sldId id="272"/>
            <p14:sldId id="276"/>
            <p14:sldId id="279"/>
            <p14:sldId id="281"/>
            <p14:sldId id="280"/>
            <p14:sldId id="378"/>
            <p14:sldId id="379"/>
            <p14:sldId id="285"/>
            <p14:sldId id="286"/>
            <p14:sldId id="287"/>
            <p14:sldId id="288"/>
          </p14:sldIdLst>
        </p14:section>
        <p14:section name="DI 10м" id="{87D19550-FFD3-4887-8AEB-FCB99BD3B909}">
          <p14:sldIdLst>
            <p14:sldId id="289"/>
            <p14:sldId id="294"/>
            <p14:sldId id="295"/>
            <p14:sldId id="291"/>
            <p14:sldId id="292"/>
            <p14:sldId id="296"/>
          </p14:sldIdLst>
        </p14:section>
        <p14:section name="DI-container 30м +30м" id="{F5578F80-3184-43AA-8EB8-5CE56A969CAE}">
          <p14:sldIdLst>
            <p14:sldId id="301"/>
            <p14:sldId id="297"/>
            <p14:sldId id="300"/>
            <p14:sldId id="299"/>
            <p14:sldId id="408"/>
            <p14:sldId id="304"/>
            <p14:sldId id="392"/>
            <p14:sldId id="395"/>
            <p14:sldId id="393"/>
            <p14:sldId id="380"/>
            <p14:sldId id="355"/>
            <p14:sldId id="356"/>
            <p14:sldId id="383"/>
            <p14:sldId id="358"/>
            <p14:sldId id="359"/>
            <p14:sldId id="302"/>
            <p14:sldId id="360"/>
            <p14:sldId id="398"/>
            <p14:sldId id="305"/>
          </p14:sldIdLst>
        </p14:section>
        <p14:section name="Mock Frameworks 10м" id="{9E06D3EF-68E0-4A24-A1A0-92C45C891354}">
          <p14:sldIdLst>
            <p14:sldId id="306"/>
            <p14:sldId id="307"/>
            <p14:sldId id="309"/>
            <p14:sldId id="381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56" d="100"/>
          <a:sy n="5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6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делать ДКА, то получится много-много состояний и много потенциально возможных переходов. Сложно!</a:t>
            </a:r>
          </a:p>
          <a:p>
            <a:endParaRPr lang="ru-RU" baseline="0" dirty="0" smtClean="0"/>
          </a:p>
          <a:p>
            <a:r>
              <a:rPr lang="en-US" baseline="0" dirty="0" smtClean="0"/>
              <a:t>SRP</a:t>
            </a:r>
            <a:r>
              <a:rPr lang="ru-RU" baseline="0" dirty="0" smtClean="0"/>
              <a:t> → </a:t>
            </a:r>
            <a:r>
              <a:rPr lang="en-US" baseline="0" dirty="0" err="1" smtClean="0"/>
              <a:t>PotHolder</a:t>
            </a:r>
            <a:r>
              <a:rPr lang="en-US" baseline="0" dirty="0" smtClean="0"/>
              <a:t>+ Valve + Boiler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61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7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25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3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8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нарушение </a:t>
            </a:r>
            <a:r>
              <a:rPr lang="en-US" baseline="0" dirty="0" smtClean="0"/>
              <a:t>DIP</a:t>
            </a:r>
            <a:r>
              <a:rPr lang="ru-RU" baseline="0" dirty="0" smtClean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9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r>
              <a:rPr lang="en-US" baseline="0" dirty="0" smtClean="0"/>
              <a:t> — </a:t>
            </a:r>
            <a:r>
              <a:rPr lang="ru-RU" baseline="0" dirty="0" smtClean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3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Разбираем</a:t>
            </a:r>
            <a:r>
              <a:rPr lang="ru-RU" baseline="0" dirty="0" smtClean="0"/>
              <a:t> пример из документации.</a:t>
            </a:r>
          </a:p>
          <a:p>
            <a:r>
              <a:rPr lang="ru-RU" baseline="0" dirty="0" smtClean="0"/>
              <a:t>Обсуждаем </a:t>
            </a:r>
            <a:r>
              <a:rPr lang="en-US" baseline="0" dirty="0" smtClean="0"/>
              <a:t>Fluent Interface </a:t>
            </a:r>
            <a:r>
              <a:rPr lang="ru-RU" baseline="0" dirty="0" smtClean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Реализовать интерфейс</a:t>
            </a:r>
            <a:r>
              <a:rPr lang="ru-RU" baseline="0" dirty="0" smtClean="0"/>
              <a:t> для создания консольного спектакля.</a:t>
            </a:r>
          </a:p>
          <a:p>
            <a:r>
              <a:rPr lang="ru-RU" baseline="0" dirty="0" smtClean="0"/>
              <a:t>Все действия должны запускаться только на вызов </a:t>
            </a:r>
            <a:r>
              <a:rPr lang="en-US" baseline="0" dirty="0" smtClean="0"/>
              <a:t>Execute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кода</a:t>
            </a:r>
            <a:r>
              <a:rPr lang="ru-RU" baseline="0" dirty="0" smtClean="0"/>
              <a:t> стало больше :(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6</a:t>
            </a:r>
            <a:r>
              <a:rPr lang="ru-RU" baseline="0" dirty="0" smtClean="0"/>
              <a:t> придется написать ещё и конструктор.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решили проблему с повтором списка параметров конструктора в </a:t>
            </a:r>
            <a:r>
              <a:rPr lang="en-US" baseline="0" dirty="0" smtClean="0"/>
              <a:t>Feed</a:t>
            </a:r>
            <a:r>
              <a:rPr lang="ru-RU" baseline="0" dirty="0" smtClean="0"/>
              <a:t>. Если будут ещё параметры кроме </a:t>
            </a:r>
            <a:r>
              <a:rPr lang="en-US" baseline="0" dirty="0" smtClean="0"/>
              <a:t>Name</a:t>
            </a:r>
            <a:r>
              <a:rPr lang="ru-RU" baseline="0" dirty="0" smtClean="0"/>
              <a:t> и ещё методы для модификации, то везде придется </a:t>
            </a:r>
            <a:r>
              <a:rPr lang="ru-RU" baseline="0" dirty="0" err="1" smtClean="0"/>
              <a:t>копипастить</a:t>
            </a:r>
            <a:r>
              <a:rPr lang="ru-RU" baseline="0" dirty="0" smtClean="0"/>
              <a:t> </a:t>
            </a:r>
            <a:r>
              <a:rPr lang="ru-RU" baseline="0" dirty="0" smtClean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Нет методов, но решена </a:t>
            </a:r>
            <a:r>
              <a:rPr lang="ru-RU" dirty="0" err="1" smtClean="0"/>
              <a:t>копипаста</a:t>
            </a:r>
            <a:r>
              <a:rPr lang="ru-RU" dirty="0" smtClean="0"/>
              <a:t> параметров конструктора с помощью оператора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0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persistent</a:t>
            </a:r>
            <a:r>
              <a:rPr lang="ru-RU" dirty="0" smtClean="0"/>
              <a:t> структура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10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4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Dispose</a:t>
            </a:r>
            <a:r>
              <a:rPr lang="ru-RU" baseline="0" dirty="0" smtClean="0"/>
              <a:t> — вывести затраченное время, измеренное </a:t>
            </a:r>
            <a:r>
              <a:rPr lang="en-US" baseline="0" dirty="0" smtClean="0"/>
              <a:t>Stopwatch</a:t>
            </a:r>
            <a:r>
              <a:rPr lang="ru-RU" baseline="0" dirty="0" smtClean="0"/>
              <a:t>-ем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23.10.2015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kampus-2015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ottWlaschin/c-ligh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Bcl.Immu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se_is_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liki/FluentInterface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https://github.com/kontur-kampus-2015i</a:t>
            </a:r>
            <a:endParaRPr lang="en-US" dirty="0" smtClean="0"/>
          </a:p>
          <a:p>
            <a:r>
              <a:rPr lang="en-US" dirty="0" smtClean="0"/>
              <a:t>02-Design/design.sln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consumer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consumerBuilder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"Gabriel"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WithEmail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"example@qmail.com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.Build();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504" y="5136000"/>
            <a:ext cx="6987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П</a:t>
            </a:r>
            <a:r>
              <a:rPr lang="ru-RU" sz="2800" dirty="0" err="1" smtClean="0"/>
              <a:t>роактивный</a:t>
            </a:r>
            <a:r>
              <a:rPr lang="ru-RU" sz="2800" dirty="0" smtClean="0"/>
              <a:t>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— exploration!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Typing friendly</a:t>
            </a:r>
          </a:p>
        </p:txBody>
      </p:sp>
    </p:spTree>
    <p:extLst>
      <p:ext uri="{BB962C8B-B14F-4D97-AF65-F5344CB8AC3E}">
        <p14:creationId xmlns:p14="http://schemas.microsoft.com/office/powerpoint/2010/main" val="19913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5070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 читается как обычный текст</a:t>
            </a:r>
            <a:endParaRPr lang="en-US" sz="2800" dirty="0" smtClean="0"/>
          </a:p>
        </p:txBody>
      </p:sp>
      <p:pic>
        <p:nvPicPr>
          <p:cNvPr id="7" name="Picture 2" descr="http://fc04.deviantart.net/fs71/f/2012/121/8/d/fuck_yea_png_by_tglitterandvintage-d4y6i7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4" y="4747215"/>
            <a:ext cx="2753439" cy="21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Assert.That</a:t>
            </a:r>
            <a:r>
              <a:rPr lang="ru-RU" dirty="0" smtClean="0"/>
              <a:t>?! А как же правила?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— существительное</a:t>
            </a:r>
          </a:p>
          <a:p>
            <a:r>
              <a:rPr lang="ru-RU" dirty="0" smtClean="0"/>
              <a:t>Метод — глагол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Fl</a:t>
            </a:r>
            <a:r>
              <a:rPr lang="en-US" dirty="0"/>
              <a:t>u</a:t>
            </a:r>
            <a:r>
              <a:rPr lang="en-US" dirty="0" smtClean="0"/>
              <a:t>ent Interface — </a:t>
            </a:r>
            <a:r>
              <a:rPr lang="ru-RU" dirty="0" smtClean="0"/>
              <a:t>это место для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041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7688"/>
            <a:ext cx="7564891" cy="885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).Using(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3713672"/>
            <a:ext cx="2721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Но что такое </a:t>
            </a:r>
            <a:r>
              <a:rPr lang="en-US" sz="2800" dirty="0" smtClean="0"/>
              <a:t>Is</a:t>
            </a:r>
            <a:r>
              <a:rPr lang="ru-RU" sz="2800" dirty="0" smtClean="0"/>
              <a:t>?!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496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е</a:t>
            </a:r>
            <a:r>
              <a:rPr lang="en-US" dirty="0" err="1" smtClean="0"/>
              <a:t>xploration</a:t>
            </a:r>
            <a:r>
              <a:rPr lang="en-US" dirty="0" smtClean="0"/>
              <a:t> friendly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That&lt;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TActual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actual,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IResolveConstraint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.That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|</a:t>
            </a:r>
            <a:endParaRPr lang="ru-RU" dirty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418125.vk.me/v418125754/5838/YAUHodqhs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95774"/>
            <a:ext cx="3048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ru-RU" dirty="0" smtClean="0"/>
              <a:t> </a:t>
            </a:r>
            <a:r>
              <a:rPr lang="en-US" dirty="0"/>
              <a:t>f</a:t>
            </a:r>
            <a:r>
              <a:rPr lang="en-US" dirty="0" smtClean="0"/>
              <a:t>luent API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4992183"/>
            <a:ext cx="37106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Intellisence</a:t>
            </a:r>
            <a:r>
              <a:rPr lang="en-US" sz="2800" dirty="0" smtClean="0"/>
              <a:t> :(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static type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TypeScript</a:t>
            </a:r>
            <a:r>
              <a:rPr lang="ru-RU" sz="2800" dirty="0" smtClean="0"/>
              <a:t> </a:t>
            </a:r>
            <a:r>
              <a:rPr lang="en-US" sz="2800" dirty="0" smtClean="0"/>
              <a:t>is the aid</a:t>
            </a:r>
            <a:r>
              <a:rPr lang="ru-RU" sz="2800" dirty="0" smtClean="0"/>
              <a:t>!</a:t>
            </a:r>
            <a:endParaRPr lang="en-US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513490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menu-item"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FluentApi</a:t>
            </a:r>
            <a:r>
              <a:rPr lang="en-US" b="1" dirty="0" smtClean="0"/>
              <a:t> exercise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1821317"/>
            <a:ext cx="67110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Ля-ля-ля!"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Тру-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.Jump(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JumpHeight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.High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=&gt;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"Aa-a-a-a-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aaaaaa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!!!"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"[набирает воздух в легкие]"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Ой!"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Кто здесь?!"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.Delay(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.FromMilliseconds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behaviour.Execute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0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en-US" dirty="0" smtClean="0"/>
              <a:t>Fluent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 </a:t>
            </a:r>
            <a:r>
              <a:rPr lang="ru-RU" dirty="0"/>
              <a:t>используемое </a:t>
            </a:r>
            <a:r>
              <a:rPr lang="en-US" dirty="0"/>
              <a:t>API</a:t>
            </a:r>
            <a:endParaRPr lang="ru-RU" dirty="0"/>
          </a:p>
          <a:p>
            <a:r>
              <a:rPr lang="ru-RU" dirty="0"/>
              <a:t>Не жалко времени потраченного на дизайн </a:t>
            </a:r>
            <a:r>
              <a:rPr lang="en-US" dirty="0"/>
              <a:t>API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0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via immutability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4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28650" y="1499960"/>
            <a:ext cx="7886700" cy="3398611"/>
          </a:xfrm>
        </p:spPr>
        <p:txBody>
          <a:bodyPr>
            <a:noAutofit/>
          </a:bodyPr>
          <a:lstStyle/>
          <a:p>
            <a:r>
              <a:rPr lang="ru-RU" dirty="0" smtClean="0"/>
              <a:t>Проектирование — </a:t>
            </a:r>
            <a:br>
              <a:rPr lang="ru-RU" dirty="0" smtClean="0"/>
            </a:br>
            <a:r>
              <a:rPr lang="ru-RU" dirty="0" smtClean="0"/>
              <a:t>инструмент достижения целей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Каких?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Immutab</a:t>
            </a:r>
            <a:r>
              <a:rPr lang="en-US" b="1" dirty="0"/>
              <a:t>l</a:t>
            </a:r>
            <a:r>
              <a:rPr lang="en-US" b="1" dirty="0" smtClean="0"/>
              <a:t>e</a:t>
            </a:r>
            <a:r>
              <a:rPr lang="en-US" dirty="0" smtClean="0"/>
              <a:t> Value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Проще код </a:t>
            </a:r>
            <a:endParaRPr lang="ru-RU" dirty="0" smtClean="0"/>
          </a:p>
          <a:p>
            <a:r>
              <a:rPr lang="ru-RU" dirty="0" smtClean="0"/>
              <a:t>Меньше подвохов</a:t>
            </a:r>
            <a:endParaRPr lang="en-US" dirty="0" smtClean="0"/>
          </a:p>
          <a:p>
            <a:r>
              <a:rPr lang="en-US" dirty="0" smtClean="0"/>
              <a:t>Thread safety</a:t>
            </a:r>
            <a:endParaRPr lang="ru-RU" dirty="0" smtClean="0"/>
          </a:p>
          <a:p>
            <a:r>
              <a:rPr lang="ru-RU" dirty="0" smtClean="0"/>
              <a:t>Иногда</a:t>
            </a:r>
            <a:r>
              <a:rPr lang="en-US" dirty="0" smtClean="0"/>
              <a:t> </a:t>
            </a:r>
            <a:r>
              <a:rPr lang="de-DE" dirty="0" err="1" smtClean="0"/>
              <a:t>persistance</a:t>
            </a:r>
            <a:r>
              <a:rPr lang="ru-RU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экономия </a:t>
            </a:r>
            <a:r>
              <a:rPr lang="ru-RU" dirty="0" smtClean="0"/>
              <a:t>памяти</a:t>
            </a:r>
            <a:endParaRPr lang="de-DE" dirty="0" smtClean="0"/>
          </a:p>
          <a:p>
            <a:endParaRPr lang="de-DE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Mutable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3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17638"/>
            <a:ext cx="828675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Hungry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Name = name;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trike="sngStrike" dirty="0" smtClean="0"/>
              <a:t>6.0 </a:t>
            </a:r>
            <a:r>
              <a:rPr lang="en-US" dirty="0" smtClean="0"/>
              <a:t>7.0</a:t>
            </a:r>
            <a:r>
              <a:rPr lang="ru-RU" dirty="0" smtClean="0"/>
              <a:t> (</a:t>
            </a:r>
            <a:r>
              <a:rPr lang="en-US" dirty="0" smtClean="0"/>
              <a:t>?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6101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name;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Hungry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hungry;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Feed() =&gt;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Cat(Name,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Records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Hungry: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hungryC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fullC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hungryCat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Hungry=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05931" y="5776853"/>
            <a:ext cx="5309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hlinkClick r:id="rId3"/>
              </a:rPr>
              <a:t>http://</a:t>
            </a:r>
            <a:r>
              <a:rPr lang="ru-RU" sz="2000" dirty="0" smtClean="0">
                <a:hlinkClick r:id="rId3"/>
              </a:rPr>
              <a:t>www.slideshare.net/ScottWlaschin/c-light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53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Next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next;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Next;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69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Linked List C# 7.0 (</a:t>
            </a:r>
            <a:r>
              <a:rPr lang="ru-RU" dirty="0" smtClean="0"/>
              <a:t>?)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value,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Value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get; } = value;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ListNode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Next { get; } = next;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63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tree</a:t>
            </a:r>
            <a:endParaRPr lang="ru-RU" dirty="0"/>
          </a:p>
        </p:txBody>
      </p:sp>
      <p:pic>
        <p:nvPicPr>
          <p:cNvPr id="2050" name="Picture 2" descr="http://upload.wikimedia.org/wikipedia/commons/thumb/5/56/Purely_functional_tree_after.svg/438px-Purely_functional_tree_af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46237"/>
            <a:ext cx="5302250" cy="502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data structures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Linked List</a:t>
            </a:r>
          </a:p>
          <a:p>
            <a:r>
              <a:rPr lang="en-US" dirty="0" smtClean="0"/>
              <a:t>Immutable Tree </a:t>
            </a:r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Indexed List (array)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Set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Map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→ Immutable </a:t>
            </a:r>
            <a:r>
              <a:rPr lang="en-US" dirty="0" smtClean="0"/>
              <a:t>Queue</a:t>
            </a:r>
          </a:p>
          <a:p>
            <a:pPr marL="457200" lvl="1" indent="0">
              <a:buNone/>
            </a:pPr>
            <a:r>
              <a:rPr lang="en-US" dirty="0" smtClean="0"/>
              <a:t>→ Immutable Priority Queue</a:t>
            </a:r>
          </a:p>
          <a:p>
            <a:pPr marL="457200" lvl="1" indent="0">
              <a:buNone/>
            </a:pPr>
            <a:r>
              <a:rPr lang="en-US" dirty="0" smtClean="0"/>
              <a:t>→ Immutable multidimensional arrays (</a:t>
            </a:r>
            <a:r>
              <a:rPr lang="en-US" dirty="0" err="1" smtClean="0"/>
              <a:t>QuadTree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89" y="5454144"/>
            <a:ext cx="8677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www.nuget.org/packages/</a:t>
            </a:r>
            <a:r>
              <a:rPr lang="en-US" sz="3600" b="1" dirty="0" smtClean="0">
                <a:hlinkClick r:id="rId2"/>
              </a:rPr>
              <a:t>Microsoft.Bcl.Immutable</a:t>
            </a:r>
            <a:r>
              <a:rPr lang="en-US" sz="3600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ImmutableHashSet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3200" dirty="0" smtClean="0">
                <a:latin typeface="+mj-lt"/>
                <a:cs typeface="Consolas" panose="020B0609020204030204" pitchFamily="49" charset="0"/>
              </a:rPr>
              <a:t> — строка стакана</a:t>
            </a:r>
            <a:endParaRPr lang="en-US" sz="3200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dirty="0"/>
              <a:t>Простота и понятность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Корректность</a:t>
            </a:r>
            <a:endParaRPr lang="ru-RU" dirty="0"/>
          </a:p>
          <a:p>
            <a:pPr marL="742950" indent="-742950">
              <a:buAutoNum type="arabicPeriod"/>
            </a:pPr>
            <a:r>
              <a:rPr lang="ru-RU" dirty="0"/>
              <a:t>Готовность к изменениям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82208" y="6127233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3"/>
              </a:rPr>
              <a:t>http://en.wikipedia.org/wiki/Worse_is_better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→ Fluent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666CC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[]{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})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42 });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→ Immutable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0696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Behavior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greet.Jump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greetAndBye.Execute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?!?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		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using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93" y="1825625"/>
            <a:ext cx="82011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en-US" sz="1800" dirty="0" smtClean="0">
                <a:highlight>
                  <a:srgbClr val="FFFFFF"/>
                </a:highlight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input.Close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 </a:t>
            </a:r>
            <a:r>
              <a:rPr lang="en-US" dirty="0" smtClean="0"/>
              <a:t>via using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"input.txt"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"output.txt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...))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(input, output);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А вообще всегда когда можно, используйте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File.ReadLines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File.WriteAllLines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подобные, вместо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stream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sz="2000" dirty="0" err="1" smtClean="0">
                <a:solidFill>
                  <a:schemeClr val="accent6">
                    <a:lumMod val="75000"/>
                  </a:schemeClr>
                </a:solidFill>
              </a:rPr>
              <a:t>ов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*/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Можно обобщить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IDisposable</a:t>
            </a:r>
            <a:r>
              <a:rPr lang="en-US" dirty="0" smtClean="0"/>
              <a:t> — </a:t>
            </a:r>
            <a:r>
              <a:rPr lang="ru-RU" dirty="0" smtClean="0"/>
              <a:t>нечто с началом и концом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— </a:t>
            </a:r>
            <a:r>
              <a:rPr lang="ru-RU" dirty="0" smtClean="0"/>
              <a:t>позволяет не забыть про конец</a:t>
            </a:r>
          </a:p>
          <a:p>
            <a:pPr marL="0" indent="0">
              <a:buNone/>
            </a:pPr>
            <a:r>
              <a:rPr lang="ru-RU" dirty="0" smtClean="0"/>
              <a:t>и отразить начало и конец в структуре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Чтобы не забыть...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...освободить ресурсы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r>
              <a:rPr lang="ru-RU" dirty="0" err="1" smtClean="0"/>
              <a:t>залоггировать</a:t>
            </a:r>
            <a:r>
              <a:rPr lang="ru-RU" dirty="0" smtClean="0"/>
              <a:t> конец действия</a:t>
            </a:r>
          </a:p>
          <a:p>
            <a:pPr marL="0" indent="0">
              <a:buNone/>
            </a:pPr>
            <a:r>
              <a:rPr lang="ru-RU" dirty="0" smtClean="0"/>
              <a:t>...закрыть теги</a:t>
            </a:r>
          </a:p>
          <a:p>
            <a:pPr marL="0" indent="0">
              <a:buNone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из </a:t>
            </a:r>
            <a:r>
              <a:rPr lang="en-US" dirty="0" smtClean="0"/>
              <a:t>ASP.NET MVC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1361" y="1884021"/>
            <a:ext cx="6814686" cy="22006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endParaRPr lang="ru-RU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ru-RU" altLang="ru-RU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.BeginForm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ru-RU" alt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&lt;input type="text" name="text" /&gt;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alt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через </a:t>
            </a:r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martinfowler.com/bliki/FluentInterface.html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PerfLogger</a:t>
            </a:r>
            <a:endParaRPr lang="ru-RU" sz="16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233" y="1825625"/>
            <a:ext cx="85375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 = 0.0;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"for: 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100000000;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i</a:t>
            </a: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0.0;</a:t>
            </a:r>
            <a:endParaRPr lang="nn-NO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PerfLogger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.Measure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 =&gt;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"LINQ: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(0, 100000000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</a:t>
            </a:r>
            <a:r>
              <a:rPr lang="ru-RU" sz="4800" dirty="0" smtClean="0"/>
              <a:t>отовность к изменениям </a:t>
            </a:r>
            <a:br>
              <a:rPr lang="ru-RU" sz="4800" dirty="0" smtClean="0"/>
            </a:br>
            <a:r>
              <a:rPr lang="en-US" sz="4800" dirty="0" smtClean="0"/>
              <a:t>via </a:t>
            </a:r>
            <a:r>
              <a:rPr lang="en-US" sz="4800" b="1" dirty="0" smtClean="0"/>
              <a:t>S.O</a:t>
            </a:r>
            <a:r>
              <a:rPr lang="en-US" sz="4800" dirty="0" smtClean="0"/>
              <a:t>.</a:t>
            </a: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 smtClean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ru.wikipedia.org/wiki/SOLID</a:t>
            </a:r>
            <a:r>
              <a:rPr lang="en-US" dirty="0" smtClean="0"/>
              <a:t> </a:t>
            </a:r>
            <a:endParaRPr lang="ru-RU" dirty="0" smtClean="0"/>
          </a:p>
          <a:p>
            <a:pPr algn="r"/>
            <a:r>
              <a:rPr lang="ru-RU" dirty="0" smtClean="0">
                <a:hlinkClick r:id="rId3"/>
              </a:rPr>
              <a:t>Оригинальная статья (</a:t>
            </a:r>
            <a:r>
              <a:rPr lang="en-US" dirty="0" err="1" smtClean="0">
                <a:hlinkClick r:id="rId3"/>
              </a:rPr>
              <a:t>eng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спроектировать классы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7191" y="4823927"/>
            <a:ext cx="11383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BOILER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007" y="4795934"/>
            <a:ext cx="19876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 HOLDER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4017" y="4795934"/>
            <a:ext cx="734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POT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2447" y="4217726"/>
            <a:ext cx="9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WATER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015" y="2069985"/>
            <a:ext cx="104679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PRESSURE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8134" y="1581361"/>
            <a:ext cx="82349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DOOR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620" y="1724334"/>
            <a:ext cx="7729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VALVE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Boiler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ReadyToBrew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ValveOpen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boiler.ReadyToBrew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&amp;&amp;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potHolder.ReadyToBrew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510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Конкретика должна зависеть от абстракций,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а не наоборот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spcBef>
                <a:spcPts val="1000"/>
              </a:spcBef>
            </a:pP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Valve_V1(boiler, pot);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valve.Update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0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Boiler_B101(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040813"/>
            <a:ext cx="2277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94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301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2867838" cy="1287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монолитный код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8481" y="1607331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94432" y="2107398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394299" y="1857364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5148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608481" y="2821777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644200" y="2464587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305134" y="2625322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180249" y="2893215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662324" y="2553885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8473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Стрелка вправо 1"/>
          <p:cNvSpPr/>
          <p:nvPr/>
        </p:nvSpPr>
        <p:spPr>
          <a:xfrm rot="879086">
            <a:off x="4178550" y="140644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9232183">
            <a:off x="4187686" y="3211235"/>
            <a:ext cx="961534" cy="4017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 rot="823450">
            <a:off x="4302808" y="1039328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SRP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 rot="20132327">
            <a:off x="4221108" y="287744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72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Interface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Exploration friendly</a:t>
            </a:r>
          </a:p>
          <a:p>
            <a:pPr marL="514350" indent="-514350">
              <a:buAutoNum type="arabicPeriod"/>
            </a:pPr>
            <a:r>
              <a:rPr lang="en-US" dirty="0" smtClean="0"/>
              <a:t>Self-explaining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Typing friendly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976664" cy="21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694922"/>
            <a:ext cx="6408712" cy="2188445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component.Update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87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Готовность к изменениям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via</a:t>
            </a:r>
            <a:r>
              <a:rPr lang="ru-RU" sz="4000" dirty="0" smtClean="0"/>
              <a:t> </a:t>
            </a:r>
            <a:r>
              <a:rPr lang="en-US" sz="4000" dirty="0" smtClean="0"/>
              <a:t>Dependency Injection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явное</a:t>
            </a:r>
            <a:r>
              <a:rPr lang="ru-RU" dirty="0" smtClean="0"/>
              <a:t> 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6853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 (инъекция зависимостей)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61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Имена файлов, пути, порты, ...</a:t>
            </a:r>
            <a:endParaRPr lang="ru-RU" sz="4400" dirty="0"/>
          </a:p>
          <a:p>
            <a:r>
              <a:rPr lang="ru-RU" sz="3600" dirty="0" smtClean="0"/>
              <a:t>Другие сервисы (в терминах </a:t>
            </a:r>
            <a:r>
              <a:rPr lang="en-US" sz="3600" dirty="0" smtClean="0"/>
              <a:t>DDD)</a:t>
            </a:r>
            <a:endParaRPr lang="ru-RU" sz="3600" dirty="0" smtClean="0"/>
          </a:p>
          <a:p>
            <a:r>
              <a:rPr lang="ru-RU" sz="3200" dirty="0" smtClean="0"/>
              <a:t>Формат файла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33900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Точка входа</a:t>
            </a:r>
            <a:r>
              <a:rPr lang="en-US" dirty="0" smtClean="0"/>
              <a:t> —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место сбора зависимостей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err="1" smtClean="0"/>
              <a:t>HttpHandle</a:t>
            </a:r>
            <a:r>
              <a:rPr lang="en-US" dirty="0" err="1"/>
              <a:t>r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</a:t>
            </a:r>
            <a:r>
              <a:rPr lang="ru-RU" dirty="0" smtClean="0"/>
              <a:t>операторов </a:t>
            </a:r>
            <a:r>
              <a:rPr lang="en-US" dirty="0" smtClean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3541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Готовность к изменениям </a:t>
            </a:r>
            <a:r>
              <a:rPr lang="en-US" sz="4400" dirty="0" smtClean="0"/>
              <a:t>via 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сервисов и классов много?</a:t>
            </a:r>
          </a:p>
          <a:p>
            <a:r>
              <a:rPr lang="ru-RU" dirty="0" smtClean="0"/>
              <a:t>Если точек входа много?</a:t>
            </a:r>
          </a:p>
          <a:p>
            <a:pPr lvl="1"/>
            <a:r>
              <a:rPr lang="en-US" dirty="0" smtClean="0"/>
              <a:t>Web-</a:t>
            </a:r>
            <a:r>
              <a:rPr lang="ru-RU" dirty="0" smtClean="0"/>
              <a:t>приложение с кучей обработчиков запросов </a:t>
            </a:r>
          </a:p>
          <a:p>
            <a:pPr lvl="1"/>
            <a:r>
              <a:rPr lang="ru-RU" dirty="0" err="1" smtClean="0"/>
              <a:t>Микросервисная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 friendly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690689"/>
            <a:ext cx="8626831" cy="3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2.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</a:t>
            </a:r>
            <a:r>
              <a:rPr lang="en-US" sz="6600" dirty="0" smtClean="0"/>
              <a:t>.</a:t>
            </a:r>
            <a:endParaRPr lang="en-US" sz="6600" dirty="0" smtClean="0"/>
          </a:p>
          <a:p>
            <a:pPr marL="0" indent="0">
              <a:buNone/>
            </a:pPr>
            <a:r>
              <a:rPr lang="ru-RU" dirty="0"/>
              <a:t>Еще миллион возможностей </a:t>
            </a:r>
            <a:r>
              <a:rPr lang="ru-RU" dirty="0" smtClean="0"/>
              <a:t>конфигурирования…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 smtClean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  <a:endParaRPr lang="en-US" altLang="ru-RU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6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 smtClean="0"/>
              <a:t>Идея за </a:t>
            </a:r>
            <a:r>
              <a:rPr lang="en-US" dirty="0" smtClean="0"/>
              <a:t>DI</a:t>
            </a:r>
            <a:r>
              <a:rPr lang="ru-RU" dirty="0" smtClean="0"/>
              <a:t>-контейнерами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раз определить конфигурацию</a:t>
            </a:r>
          </a:p>
          <a:p>
            <a:r>
              <a:rPr lang="ru-RU" dirty="0" smtClean="0"/>
              <a:t>Во всех точках входа — </a:t>
            </a:r>
            <a:r>
              <a:rPr lang="en-US" dirty="0" err="1" smtClean="0"/>
              <a:t>container.Get</a:t>
            </a:r>
            <a:r>
              <a:rPr lang="en-US" dirty="0" smtClean="0"/>
              <a:t>&lt;Program&gt;().Run()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в сборке графа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</a:t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 smtClean="0"/>
              <a:t>Emit</a:t>
            </a:r>
            <a:endParaRPr lang="ru-RU" dirty="0"/>
          </a:p>
          <a:p>
            <a:r>
              <a:rPr lang="en-US" dirty="0" err="1" smtClean="0"/>
              <a:t>Castle.DynamicProxy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://www.castleproject.org/projects/dynamicproxy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112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хорошая, но есть нюансы...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зависимости?</a:t>
            </a:r>
          </a:p>
          <a:p>
            <a:r>
              <a:rPr lang="ru-RU" dirty="0" smtClean="0"/>
              <a:t>Фабрики</a:t>
            </a:r>
          </a:p>
          <a:p>
            <a:r>
              <a:rPr lang="ru-RU" dirty="0" smtClean="0"/>
              <a:t>Коллекции</a:t>
            </a:r>
          </a:p>
          <a:p>
            <a:r>
              <a:rPr lang="en-US" dirty="0" smtClean="0"/>
              <a:t>Generics</a:t>
            </a:r>
          </a:p>
          <a:p>
            <a:r>
              <a:rPr lang="ru-RU" dirty="0" smtClean="0"/>
              <a:t>Политика повторного использования созданных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4948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8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Циклические зависимости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Self-explaining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49" y="1957796"/>
            <a:ext cx="7756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SomeCommand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44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Фабрик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Injection</a:t>
            </a:r>
            <a:endParaRPr lang="en-US" dirty="0"/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</a:t>
            </a:r>
            <a:r>
              <a:rPr lang="en-US" sz="3200" dirty="0" smtClean="0">
                <a:hlinkClick r:id="rId3"/>
              </a:rPr>
              <a:t>github.com/</a:t>
            </a:r>
            <a:r>
              <a:rPr lang="en-US" sz="7200" b="1" dirty="0" smtClean="0">
                <a:hlinkClick r:id="rId3"/>
              </a:rPr>
              <a:t>ninject</a:t>
            </a:r>
            <a:r>
              <a:rPr lang="en-US" sz="3200" dirty="0" smtClean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про </a:t>
            </a:r>
            <a:r>
              <a:rPr lang="en-US" dirty="0" smtClean="0"/>
              <a:t>DI-container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контейнеров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featuretests.apphb.com/DependencyInjection.html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b="1" dirty="0" err="1" smtClean="0"/>
              <a:t>DIContainer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Корректность</a:t>
            </a:r>
            <a:br>
              <a:rPr lang="ru-RU" dirty="0" smtClean="0"/>
            </a:br>
            <a:r>
              <a:rPr lang="en-US" dirty="0" smtClean="0"/>
              <a:t>via Mock Frameworks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martinfowler.com/articles/mocksArentStubs.html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 сервисы?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Arrange </a:t>
            </a:r>
            <a:r>
              <a:rPr lang="ru-RU" dirty="0" smtClean="0"/>
              <a:t>— заменить зависимости заглушками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Act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Assert</a:t>
            </a:r>
            <a:r>
              <a:rPr lang="ru-RU" dirty="0" smtClean="0"/>
              <a:t> —проверить корректность взаимодействия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</p:spTree>
    <p:extLst>
      <p:ext uri="{BB962C8B-B14F-4D97-AF65-F5344CB8AC3E}">
        <p14:creationId xmlns:p14="http://schemas.microsoft.com/office/powerpoint/2010/main" val="4171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</a:t>
            </a:r>
            <a:r>
              <a:rPr lang="en-US" sz="5400" b="1" dirty="0">
                <a:hlinkClick r:id="rId2"/>
              </a:rPr>
              <a:t>FakeItEasy</a:t>
            </a:r>
            <a:r>
              <a:rPr lang="en-US" sz="2800" dirty="0">
                <a:hlinkClick r:id="rId2"/>
              </a:rPr>
              <a:t>/FakeItEasy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42151" y="1583086"/>
            <a:ext cx="8648521" cy="3180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A.Fake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shop.Get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 smtClean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A.CallTo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shop.BuyCandy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6" y="5042861"/>
            <a:ext cx="2842054" cy="18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friendly</a:t>
            </a:r>
            <a:endParaRPr lang="ru-RU" dirty="0"/>
          </a:p>
        </p:txBody>
      </p:sp>
      <p:pic>
        <p:nvPicPr>
          <p:cNvPr id="1026" name="Picture 2" descr="http://upload.wikimedia.org/wikipedia/commons/8/8c/Arrow_ke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90689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нак запрета 5"/>
          <p:cNvSpPr/>
          <p:nvPr/>
        </p:nvSpPr>
        <p:spPr>
          <a:xfrm>
            <a:off x="1943100" y="1118507"/>
            <a:ext cx="5372100" cy="5372100"/>
          </a:xfrm>
          <a:prstGeom prst="noSmoking">
            <a:avLst>
              <a:gd name="adj" fmla="val 99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frameworks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Arrange:</a:t>
            </a:r>
            <a:endParaRPr lang="ru-RU" dirty="0" smtClean="0"/>
          </a:p>
          <a:p>
            <a:pPr lvl="1"/>
            <a:r>
              <a:rPr lang="ru-RU" dirty="0" smtClean="0"/>
              <a:t>Создать </a:t>
            </a:r>
            <a:r>
              <a:rPr lang="en-US" dirty="0" smtClean="0"/>
              <a:t>mock</a:t>
            </a:r>
            <a:r>
              <a:rPr lang="ru-RU" dirty="0" smtClean="0"/>
              <a:t>-и </a:t>
            </a:r>
            <a:r>
              <a:rPr lang="ru-RU" dirty="0" err="1" smtClean="0"/>
              <a:t>и</a:t>
            </a:r>
            <a:r>
              <a:rPr lang="ru-RU" dirty="0" smtClean="0"/>
              <a:t> определить их поведение</a:t>
            </a:r>
          </a:p>
          <a:p>
            <a:pPr lvl="1"/>
            <a:r>
              <a:rPr lang="ru-RU" dirty="0" smtClean="0"/>
              <a:t>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Act</a:t>
            </a:r>
          </a:p>
          <a:p>
            <a:pPr marL="0" indent="0">
              <a:buNone/>
            </a:pPr>
            <a:r>
              <a:rPr lang="en-US" dirty="0" smtClean="0"/>
              <a:t>Assert: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эта магия работает?! </a:t>
            </a:r>
            <a:r>
              <a:rPr lang="en-US" dirty="0" err="1" smtClean="0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Castle.DynamicProxy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hlinkClick r:id="rId2"/>
              </a:rPr>
              <a:t>http://www.castleproject.org/projects/dynamicproxy/</a:t>
            </a:r>
            <a:r>
              <a:rPr lang="en-US" sz="2400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8650" y="264989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</a:t>
            </a:r>
            <a:r>
              <a:rPr lang="en-US" dirty="0" err="1" smtClean="0"/>
              <a:t>System.Linq.Expressions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shop.GetCandy</a:t>
            </a:r>
            <a:r>
              <a:rPr lang="en-US" sz="24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это не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IConfiguration</a:t>
            </a:r>
            <a:r>
              <a:rPr lang="en-US" sz="1800" dirty="0" smtClean="0">
                <a:latin typeface="Consolas" panose="020B0609020204030204" pitchFamily="49" charset="0"/>
              </a:rPr>
              <a:t>&lt;T&gt; </a:t>
            </a:r>
            <a:r>
              <a:rPr lang="en-US" sz="1800" b="1" dirty="0" err="1" smtClean="0">
                <a:latin typeface="Consolas" panose="020B0609020204030204" pitchFamily="49" charset="0"/>
              </a:rPr>
              <a:t>CallTo</a:t>
            </a:r>
            <a:r>
              <a:rPr lang="en-US" sz="1800" b="1" dirty="0" smtClean="0">
                <a:latin typeface="Consolas" panose="020B0609020204030204" pitchFamily="49" charset="0"/>
              </a:rPr>
              <a:t>&lt;T&gt;</a:t>
            </a:r>
            <a:r>
              <a:rPr lang="en-US" sz="1800" dirty="0" smtClean="0">
                <a:latin typeface="Consolas" panose="020B0609020204030204" pitchFamily="49" charset="0"/>
              </a:rPr>
              <a:t>(Expression&lt;</a:t>
            </a:r>
            <a:r>
              <a:rPr lang="en-US" sz="1800" dirty="0" err="1" smtClean="0">
                <a:latin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</a:rPr>
              <a:t>&lt;T&gt;&gt; </a:t>
            </a:r>
            <a:r>
              <a:rPr lang="en-US" sz="1800" dirty="0" err="1" smtClean="0">
                <a:latin typeface="Consolas" panose="020B0609020204030204" pitchFamily="49" charset="0"/>
              </a:rPr>
              <a:t>callSpec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((</a:t>
            </a:r>
            <a:r>
              <a:rPr lang="en-US" sz="1800" dirty="0" err="1" smtClean="0">
                <a:latin typeface="Consolas" panose="020B0609020204030204" pitchFamily="49" charset="0"/>
              </a:rPr>
              <a:t>MethodCallExpression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latin typeface="Consolas" panose="020B0609020204030204" pitchFamily="49" charset="0"/>
              </a:rPr>
              <a:t>callSpec.Body</a:t>
            </a:r>
            <a:r>
              <a:rPr lang="en-US" sz="1800" dirty="0" smtClean="0">
                <a:latin typeface="Consolas" panose="020B0609020204030204" pitchFamily="49" charset="0"/>
              </a:rPr>
              <a:t>).Method...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linkClick r:id="rId3"/>
              </a:rPr>
              <a:t>http://habrahabr.ru/post/83169/</a:t>
            </a:r>
            <a:r>
              <a:rPr lang="en-US" sz="2000" dirty="0" smtClean="0"/>
              <a:t> </a:t>
            </a:r>
            <a:r>
              <a:rPr lang="ru-RU" sz="2000" dirty="0" smtClean="0"/>
              <a:t> — про </a:t>
            </a:r>
            <a:r>
              <a:rPr lang="en-US" sz="2000" dirty="0" smtClean="0"/>
              <a:t>Expression&lt;T&gt;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2696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Antique Olive Compact" panose="020B0904030504030204" pitchFamily="34" charset="0"/>
              </a:rPr>
              <a:t>UNFRIENDLY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1214"/>
            <a:ext cx="7886700" cy="46339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|))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:(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C</a:t>
            </a:r>
            <a:r>
              <a:rPr lang="en-US" dirty="0"/>
              <a:t># 7.0 </a:t>
            </a:r>
            <a:r>
              <a:rPr lang="en-US" dirty="0" smtClean="0"/>
              <a:t>(?):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d.TryGetValue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result))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Step3(Step2(Step1(...), a), b, c);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Step1 ... |&gt; Step2 a |&gt; Step3 b c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203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6385</TotalTime>
  <Words>1650</Words>
  <Application>Microsoft Office PowerPoint</Application>
  <PresentationFormat>Экран (4:3)</PresentationFormat>
  <Paragraphs>524</Paragraphs>
  <Slides>81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3" baseType="lpstr">
      <vt:lpstr>Antique Olive Compact</vt:lpstr>
      <vt:lpstr>Arial</vt:lpstr>
      <vt:lpstr>Arial Black</vt:lpstr>
      <vt:lpstr>Calibri</vt:lpstr>
      <vt:lpstr>Calibri Light</vt:lpstr>
      <vt:lpstr>Candara</vt:lpstr>
      <vt:lpstr>Consolas</vt:lpstr>
      <vt:lpstr>Garamond</vt:lpstr>
      <vt:lpstr>MV Boli</vt:lpstr>
      <vt:lpstr>Segoe Script</vt:lpstr>
      <vt:lpstr>Wingdings</vt:lpstr>
      <vt:lpstr>Тема Office</vt:lpstr>
      <vt:lpstr>Проектирование</vt:lpstr>
      <vt:lpstr>Проектирование —  инструмент достижения целей  Каких?</vt:lpstr>
      <vt:lpstr>Цели проектирования</vt:lpstr>
      <vt:lpstr>Понятность через Fluent Interface</vt:lpstr>
      <vt:lpstr>Fluent Interface</vt:lpstr>
      <vt:lpstr>Exploration friendly</vt:lpstr>
      <vt:lpstr>Self-explaining</vt:lpstr>
      <vt:lpstr>Typing friendly</vt:lpstr>
      <vt:lpstr>Typing UNFRIENDLY</vt:lpstr>
      <vt:lpstr>Fluent Interface</vt:lpstr>
      <vt:lpstr>Method chaining</vt:lpstr>
      <vt:lpstr>Пример NUnit</vt:lpstr>
      <vt:lpstr>Assert.That?! А как же правила?</vt:lpstr>
      <vt:lpstr>Пример NUnit</vt:lpstr>
      <vt:lpstr>А как же еxploration friendly?!</vt:lpstr>
      <vt:lpstr>jQuery fluent API</vt:lpstr>
      <vt:lpstr>FluentApi exercise</vt:lpstr>
      <vt:lpstr>Когда использовать Fluent?</vt:lpstr>
      <vt:lpstr>Корректность   via immutability</vt:lpstr>
      <vt:lpstr>Immutable Value Objects</vt:lpstr>
      <vt:lpstr>Mutable Cat</vt:lpstr>
      <vt:lpstr>Immutable Cat</vt:lpstr>
      <vt:lpstr>C# 6.0 7.0 (?)</vt:lpstr>
      <vt:lpstr>F# Records</vt:lpstr>
      <vt:lpstr>Immutable Linked List</vt:lpstr>
      <vt:lpstr>Immutable Linked List C# 7.0 (?)</vt:lpstr>
      <vt:lpstr>Immutable tree</vt:lpstr>
      <vt:lpstr>Immutable data structures</vt:lpstr>
      <vt:lpstr>Тетрис</vt:lpstr>
      <vt:lpstr>Immutable → Fluent</vt:lpstr>
      <vt:lpstr>Fluent → Immutable</vt:lpstr>
      <vt:lpstr>Корректность via   IDisposable и using</vt:lpstr>
      <vt:lpstr>Корректность via using</vt:lpstr>
      <vt:lpstr>Корректность via using</vt:lpstr>
      <vt:lpstr>Корректность via using</vt:lpstr>
      <vt:lpstr>Корректность via using</vt:lpstr>
      <vt:lpstr>Можно обобщить</vt:lpstr>
      <vt:lpstr>Чтобы не забыть...</vt:lpstr>
      <vt:lpstr>Пример из ASP.NET MVC</vt:lpstr>
      <vt:lpstr>Задача PerfLogger</vt:lpstr>
      <vt:lpstr>Готовность к изменениям  via S.O.L.I.D</vt:lpstr>
      <vt:lpstr>Презентация PowerPoint</vt:lpstr>
      <vt:lpstr>Задача: спроектировать классы</vt:lpstr>
      <vt:lpstr>Абстракции</vt:lpstr>
      <vt:lpstr>Презентация PowerPoint</vt:lpstr>
      <vt:lpstr>DIP</vt:lpstr>
      <vt:lpstr>DIP</vt:lpstr>
      <vt:lpstr>Чего мы добились?</vt:lpstr>
      <vt:lpstr>Презентация PowerPoint</vt:lpstr>
      <vt:lpstr>Презентация PowerPoint</vt:lpstr>
      <vt:lpstr>DIP</vt:lpstr>
      <vt:lpstr>Готовность к изменениям  via Dependency Injection</vt:lpstr>
      <vt:lpstr>Неявное</vt:lpstr>
      <vt:lpstr>Явное (инъекция зависимостей)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Готовность к изменениям via 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Корректность via Mock Frameworks</vt:lpstr>
      <vt:lpstr>Как тестировать сервисы?</vt:lpstr>
      <vt:lpstr>https://github.com/FakeItEasy/FakeItEasy </vt:lpstr>
      <vt:lpstr>Mock frameworks</vt:lpstr>
      <vt:lpstr>Как эта магия работает?! O_o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169</cp:revision>
  <dcterms:created xsi:type="dcterms:W3CDTF">2015-02-05T09:30:20Z</dcterms:created>
  <dcterms:modified xsi:type="dcterms:W3CDTF">2015-10-24T16:23:46Z</dcterms:modified>
</cp:coreProperties>
</file>