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60" r:id="rId4"/>
    <p:sldId id="284" r:id="rId5"/>
    <p:sldId id="285" r:id="rId6"/>
    <p:sldId id="261" r:id="rId7"/>
    <p:sldId id="262" r:id="rId8"/>
    <p:sldId id="286" r:id="rId9"/>
    <p:sldId id="258" r:id="rId10"/>
    <p:sldId id="257" r:id="rId11"/>
    <p:sldId id="288" r:id="rId12"/>
    <p:sldId id="272" r:id="rId13"/>
    <p:sldId id="259" r:id="rId14"/>
    <p:sldId id="263" r:id="rId15"/>
    <p:sldId id="264" r:id="rId16"/>
    <p:sldId id="265" r:id="rId17"/>
    <p:sldId id="287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0C7-F235-4F56-A8D8-8F315B19907E}" type="datetimeFigureOut">
              <a:rPr lang="da-DK" smtClean="0"/>
              <a:t>17-09-2022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1AB8-4362-4CA1-BDF4-07FC56B9A0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403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0C7-F235-4F56-A8D8-8F315B19907E}" type="datetimeFigureOut">
              <a:rPr lang="da-DK" smtClean="0"/>
              <a:t>17-09-2022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1AB8-4362-4CA1-BDF4-07FC56B9A0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75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0C7-F235-4F56-A8D8-8F315B19907E}" type="datetimeFigureOut">
              <a:rPr lang="da-DK" smtClean="0"/>
              <a:t>17-09-2022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1AB8-4362-4CA1-BDF4-07FC56B9A0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170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0C7-F235-4F56-A8D8-8F315B19907E}" type="datetimeFigureOut">
              <a:rPr lang="da-DK" smtClean="0"/>
              <a:t>17-09-2022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1AB8-4362-4CA1-BDF4-07FC56B9A0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85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0C7-F235-4F56-A8D8-8F315B19907E}" type="datetimeFigureOut">
              <a:rPr lang="da-DK" smtClean="0"/>
              <a:t>17-09-2022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1AB8-4362-4CA1-BDF4-07FC56B9A0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07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0C7-F235-4F56-A8D8-8F315B19907E}" type="datetimeFigureOut">
              <a:rPr lang="da-DK" smtClean="0"/>
              <a:t>17-09-2022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1AB8-4362-4CA1-BDF4-07FC56B9A0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7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0C7-F235-4F56-A8D8-8F315B19907E}" type="datetimeFigureOut">
              <a:rPr lang="da-DK" smtClean="0"/>
              <a:t>17-09-2022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1AB8-4362-4CA1-BDF4-07FC56B9A0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42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0C7-F235-4F56-A8D8-8F315B19907E}" type="datetimeFigureOut">
              <a:rPr lang="da-DK" smtClean="0"/>
              <a:t>17-09-2022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1AB8-4362-4CA1-BDF4-07FC56B9A0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737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0C7-F235-4F56-A8D8-8F315B19907E}" type="datetimeFigureOut">
              <a:rPr lang="da-DK" smtClean="0"/>
              <a:t>17-09-2022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1AB8-4362-4CA1-BDF4-07FC56B9A0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155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0C7-F235-4F56-A8D8-8F315B19907E}" type="datetimeFigureOut">
              <a:rPr lang="da-DK" smtClean="0"/>
              <a:t>17-09-2022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1AB8-4362-4CA1-BDF4-07FC56B9A0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121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0C7-F235-4F56-A8D8-8F315B19907E}" type="datetimeFigureOut">
              <a:rPr lang="da-DK" smtClean="0"/>
              <a:t>17-09-2022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1AB8-4362-4CA1-BDF4-07FC56B9A0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05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90C7-F235-4F56-A8D8-8F315B19907E}" type="datetimeFigureOut">
              <a:rPr lang="da-DK" smtClean="0"/>
              <a:t>17-09-2022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AB8-4362-4CA1-BDF4-07FC56B9A0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20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browser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Databaser (&amp; datasikkerhed)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887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491" y="129993"/>
            <a:ext cx="10515600" cy="1325563"/>
          </a:xfrm>
        </p:spPr>
        <p:txBody>
          <a:bodyPr/>
          <a:lstStyle/>
          <a:p>
            <a:r>
              <a:rPr lang="da-DK" dirty="0"/>
              <a:t>Eksempel på data i denne database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232" y="1142048"/>
            <a:ext cx="8792556" cy="4659778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93197" y="5679906"/>
            <a:ext cx="10850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Opgave: </a:t>
            </a:r>
            <a:br>
              <a:rPr lang="da-DK" sz="2400" dirty="0"/>
            </a:br>
            <a:r>
              <a:rPr lang="da-DK" sz="2400" dirty="0"/>
              <a:t>Hvad hedder Mr. Pytons ejer, hvad hedder Kattens ejer og hvilken type dyr har Søren?</a:t>
            </a:r>
          </a:p>
        </p:txBody>
      </p:sp>
    </p:spTree>
    <p:extLst>
      <p:ext uri="{BB962C8B-B14F-4D97-AF65-F5344CB8AC3E}">
        <p14:creationId xmlns:p14="http://schemas.microsoft.com/office/powerpoint/2010/main" val="367972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B18E8-A925-408F-A9A2-650076E4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Installation af Database editor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BD844F-BB48-4B56-8D45-9DFB655C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800" dirty="0"/>
              <a:t>Download </a:t>
            </a:r>
            <a:r>
              <a:rPr lang="da-DK" sz="2800" i="1" dirty="0" err="1">
                <a:solidFill>
                  <a:srgbClr val="002060"/>
                </a:solidFill>
              </a:rPr>
              <a:t>SQLiteManager</a:t>
            </a:r>
            <a:r>
              <a:rPr lang="da-DK" sz="2800" dirty="0"/>
              <a:t> fra Lectio (ligger på skemaet): </a:t>
            </a:r>
            <a:endParaRPr lang="da-DK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da-DK" sz="2800" dirty="0"/>
              <a:t>Dem som har Mac kan bruge DB Browser: </a:t>
            </a:r>
            <a:r>
              <a:rPr lang="da-DK" sz="2800" dirty="0">
                <a:solidFill>
                  <a:srgbClr val="002060"/>
                </a:solidFill>
                <a:hlinkClick r:id="rId2"/>
              </a:rPr>
              <a:t>https://sqlitebrowser.org/</a:t>
            </a:r>
            <a:endParaRPr lang="da-DK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6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 4 mest anvendte SQL kommandoer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Select</a:t>
            </a:r>
          </a:p>
          <a:p>
            <a:r>
              <a:rPr lang="da-DK" dirty="0"/>
              <a:t>Update</a:t>
            </a:r>
          </a:p>
          <a:p>
            <a:r>
              <a:rPr lang="da-DK" dirty="0" err="1"/>
              <a:t>Insert</a:t>
            </a:r>
            <a:endParaRPr lang="da-DK" dirty="0"/>
          </a:p>
          <a:p>
            <a:r>
              <a:rPr lang="da-DK" dirty="0" err="1"/>
              <a:t>Delete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En kort gennemgang af de 4 kommandoer og deres </a:t>
            </a:r>
            <a:r>
              <a:rPr lang="da-DK" dirty="0" err="1"/>
              <a:t>syntax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67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SELECT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 forespørgsel (</a:t>
            </a:r>
            <a:r>
              <a:rPr lang="da-DK" dirty="0" err="1"/>
              <a:t>query</a:t>
            </a:r>
            <a:r>
              <a:rPr lang="da-DK" dirty="0"/>
              <a:t>) til </a:t>
            </a:r>
            <a:br>
              <a:rPr lang="da-DK" dirty="0"/>
            </a:br>
            <a:r>
              <a:rPr lang="da-DK" dirty="0"/>
              <a:t>databasens indhold</a:t>
            </a:r>
          </a:p>
          <a:p>
            <a:r>
              <a:rPr lang="da-DK" dirty="0"/>
              <a:t>Vælg hvad og hvorfra</a:t>
            </a:r>
          </a:p>
          <a:p>
            <a:r>
              <a:rPr lang="da-DK" dirty="0"/>
              <a:t>Brug * for al data</a:t>
            </a:r>
          </a:p>
          <a:p>
            <a:r>
              <a:rPr lang="da-DK" dirty="0"/>
              <a:t>Mange muligheder for</a:t>
            </a:r>
            <a:br>
              <a:rPr lang="da-DK" dirty="0"/>
            </a:br>
            <a:r>
              <a:rPr lang="da-DK" dirty="0"/>
              <a:t>mere specifikke søgninger </a:t>
            </a:r>
            <a:br>
              <a:rPr lang="da-DK" dirty="0"/>
            </a:br>
            <a:r>
              <a:rPr lang="da-DK" dirty="0"/>
              <a:t>og kombinationer fra flere</a:t>
            </a:r>
            <a:br>
              <a:rPr lang="da-DK" dirty="0"/>
            </a:br>
            <a:r>
              <a:rPr lang="da-DK" dirty="0"/>
              <a:t>tabeller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36" y="923403"/>
            <a:ext cx="6280650" cy="50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1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UPDATE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Ændrer på dele eller hele</a:t>
            </a:r>
            <a:br>
              <a:rPr lang="da-DK" dirty="0"/>
            </a:br>
            <a:r>
              <a:rPr lang="da-DK" dirty="0"/>
              <a:t>rækker eller kolonner</a:t>
            </a:r>
          </a:p>
          <a:p>
            <a:r>
              <a:rPr lang="da-DK" dirty="0"/>
              <a:t>Vælg tabel og hvad der skal</a:t>
            </a:r>
            <a:br>
              <a:rPr lang="da-DK" dirty="0"/>
            </a:br>
            <a:r>
              <a:rPr lang="da-DK" dirty="0"/>
              <a:t>ændres</a:t>
            </a:r>
          </a:p>
          <a:p>
            <a:r>
              <a:rPr lang="da-DK" dirty="0"/>
              <a:t>Brug WHERE for at præcisere</a:t>
            </a:r>
          </a:p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01" y="940820"/>
            <a:ext cx="6288184" cy="50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1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INSERT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Tilføjer data til databasen</a:t>
            </a:r>
          </a:p>
          <a:p>
            <a:r>
              <a:rPr lang="da-DK" dirty="0"/>
              <a:t>Kan være komplette eller </a:t>
            </a:r>
            <a:br>
              <a:rPr lang="da-DK" dirty="0"/>
            </a:br>
            <a:r>
              <a:rPr lang="da-DK" dirty="0"/>
              <a:t>kun nogle kolonneværdier</a:t>
            </a:r>
          </a:p>
          <a:p>
            <a:r>
              <a:rPr lang="da-DK" dirty="0"/>
              <a:t>Vælg tabel og værdier i </a:t>
            </a:r>
            <a:br>
              <a:rPr lang="da-DK" dirty="0"/>
            </a:br>
            <a:r>
              <a:rPr lang="da-DK" dirty="0"/>
              <a:t>parentes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14" y="965563"/>
            <a:ext cx="6304021" cy="50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2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DELETE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Fjerner rækker fra tabeller</a:t>
            </a:r>
          </a:p>
          <a:p>
            <a:r>
              <a:rPr lang="da-DK" dirty="0"/>
              <a:t>Vælg tabel og kriterier for </a:t>
            </a:r>
            <a:br>
              <a:rPr lang="da-DK" dirty="0"/>
            </a:br>
            <a:r>
              <a:rPr lang="da-DK" dirty="0"/>
              <a:t>sletningen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43" y="940821"/>
            <a:ext cx="6400393" cy="51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943" y="190953"/>
            <a:ext cx="10515600" cy="1325563"/>
          </a:xfrm>
        </p:spPr>
        <p:txBody>
          <a:bodyPr/>
          <a:lstStyle/>
          <a:p>
            <a:r>
              <a:rPr lang="da-DK" dirty="0"/>
              <a:t>Hvad kan I vælge?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576943" y="1905841"/>
            <a:ext cx="5336840" cy="34778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da-DK" sz="2800" dirty="0"/>
              <a:t>Ingen/lav erfaring med databaser</a:t>
            </a:r>
          </a:p>
          <a:p>
            <a:endParaRPr lang="da-DK" sz="2800" dirty="0"/>
          </a:p>
          <a:p>
            <a:r>
              <a:rPr lang="da-DK" sz="2800" dirty="0"/>
              <a:t>Hent </a:t>
            </a:r>
          </a:p>
          <a:p>
            <a:r>
              <a:rPr lang="da-DK" sz="2800" dirty="0"/>
              <a:t>	SQLite.zip</a:t>
            </a:r>
            <a:br>
              <a:rPr lang="da-DK" sz="2800" dirty="0"/>
            </a:br>
            <a:r>
              <a:rPr lang="da-DK" sz="2800" dirty="0"/>
              <a:t>	SQL.zip</a:t>
            </a:r>
          </a:p>
          <a:p>
            <a:r>
              <a:rPr lang="da-DK" sz="2800" dirty="0"/>
              <a:t>	</a:t>
            </a:r>
          </a:p>
          <a:p>
            <a:r>
              <a:rPr lang="da-DK" sz="2800" dirty="0"/>
              <a:t>	ERD.zip (gennemgås senere)</a:t>
            </a:r>
          </a:p>
          <a:p>
            <a:endParaRPr lang="da-DK" sz="2400" dirty="0"/>
          </a:p>
        </p:txBody>
      </p:sp>
      <p:sp>
        <p:nvSpPr>
          <p:cNvPr id="6" name="Rektangel 5"/>
          <p:cNvSpPr/>
          <p:nvPr/>
        </p:nvSpPr>
        <p:spPr>
          <a:xfrm>
            <a:off x="6423044" y="1905842"/>
            <a:ext cx="5373188" cy="34778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da-DK" sz="2800" dirty="0"/>
              <a:t>Middel/høj erfaring med databaser</a:t>
            </a:r>
          </a:p>
          <a:p>
            <a:endParaRPr lang="da-DK" sz="2800" dirty="0"/>
          </a:p>
          <a:p>
            <a:r>
              <a:rPr lang="da-DK" sz="2800" dirty="0"/>
              <a:t>Hent </a:t>
            </a:r>
          </a:p>
          <a:p>
            <a:r>
              <a:rPr lang="da-DK" sz="2800" dirty="0"/>
              <a:t>	MySQL.zip</a:t>
            </a:r>
          </a:p>
          <a:p>
            <a:r>
              <a:rPr lang="da-DK" sz="2800" dirty="0"/>
              <a:t>	</a:t>
            </a:r>
          </a:p>
          <a:p>
            <a:r>
              <a:rPr lang="da-DK" sz="2800" dirty="0"/>
              <a:t>	ERD.zip (gennemgås senere)</a:t>
            </a:r>
            <a:br>
              <a:rPr lang="da-DK" sz="2800" dirty="0"/>
            </a:br>
            <a:r>
              <a:rPr lang="da-DK" sz="2800" dirty="0"/>
              <a:t>Evt.	SQL.zip</a:t>
            </a:r>
          </a:p>
          <a:p>
            <a:endParaRPr lang="da-DK" sz="2400" dirty="0"/>
          </a:p>
        </p:txBody>
      </p:sp>
      <p:sp>
        <p:nvSpPr>
          <p:cNvPr id="7" name="Tekstfelt 6"/>
          <p:cNvSpPr txBox="1"/>
          <p:nvPr/>
        </p:nvSpPr>
        <p:spPr>
          <a:xfrm>
            <a:off x="576943" y="5864087"/>
            <a:ext cx="961526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/>
              <a:t>Gennemgå dokumenterne i zip-filen i nummereret rækkefølge. </a:t>
            </a:r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26567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Relationstyper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838200" y="1718039"/>
            <a:ext cx="107834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En </a:t>
            </a:r>
            <a:r>
              <a:rPr lang="da-DK" sz="2400" dirty="0" err="1"/>
              <a:t>relationsdatabase</a:t>
            </a:r>
            <a:r>
              <a:rPr lang="da-DK" sz="2400" dirty="0"/>
              <a:t> er kendetegnet ved relationer mellem tabellerne. Der findes</a:t>
            </a:r>
          </a:p>
          <a:p>
            <a:r>
              <a:rPr lang="da-DK" sz="2400" dirty="0"/>
              <a:t>flere forskellige typer af relationer alt efter hvorledes indholdet i tabellerne relaterer </a:t>
            </a:r>
            <a:br>
              <a:rPr lang="da-DK" sz="2400" dirty="0"/>
            </a:br>
            <a:r>
              <a:rPr lang="da-DK" sz="2400" dirty="0"/>
              <a:t>til hinanden. </a:t>
            </a:r>
            <a:br>
              <a:rPr lang="da-DK" sz="2400" dirty="0"/>
            </a:br>
            <a:br>
              <a:rPr lang="da-DK" sz="2400" dirty="0"/>
            </a:br>
            <a:r>
              <a:rPr lang="da-DK" sz="2400" dirty="0"/>
              <a:t>På de efterfølgende slides er vist en række eksempler på sådanne relationer.</a:t>
            </a:r>
          </a:p>
        </p:txBody>
      </p:sp>
    </p:spTree>
    <p:extLst>
      <p:ext uri="{BB962C8B-B14F-4D97-AF65-F5344CB8AC3E}">
        <p14:creationId xmlns:p14="http://schemas.microsoft.com/office/powerpoint/2010/main" val="288233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829491" y="7053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>
            <a:off x="600892" y="409303"/>
            <a:ext cx="222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En til En relation</a:t>
            </a:r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978" y="1074726"/>
            <a:ext cx="7314057" cy="2411228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600892" y="3792974"/>
            <a:ext cx="278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/>
              <a:t>En til Mange relation</a:t>
            </a:r>
          </a:p>
        </p:txBody>
      </p:sp>
      <p:pic>
        <p:nvPicPr>
          <p:cNvPr id="18" name="Billed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78" y="4254639"/>
            <a:ext cx="7302097" cy="24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2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/>
              <a:t>Tidsplan for forløb </a:t>
            </a:r>
            <a:r>
              <a:rPr lang="da-DK" sz="3600" dirty="0"/>
              <a:t>(4 uger, 20 timer)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56531" y="1091405"/>
            <a:ext cx="11387819" cy="5528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sz="3200" dirty="0">
                <a:solidFill>
                  <a:srgbClr val="0070C0"/>
                </a:solidFill>
              </a:rPr>
              <a:t>Uge 38:</a:t>
            </a:r>
            <a:r>
              <a:rPr lang="da-DK" sz="3200" dirty="0"/>
              <a:t>	Database </a:t>
            </a:r>
            <a:r>
              <a:rPr lang="da-DK" sz="3200" dirty="0" err="1"/>
              <a:t>SQLite</a:t>
            </a:r>
            <a:r>
              <a:rPr lang="da-DK" sz="3200" dirty="0"/>
              <a:t> / MySQL og SQL </a:t>
            </a:r>
            <a:r>
              <a:rPr lang="da-DK" sz="2400" dirty="0"/>
              <a:t>(</a:t>
            </a:r>
            <a:r>
              <a:rPr lang="da-DK" sz="2400" dirty="0" err="1"/>
              <a:t>Structured</a:t>
            </a:r>
            <a:r>
              <a:rPr lang="da-DK" sz="2400" dirty="0"/>
              <a:t> </a:t>
            </a:r>
            <a:r>
              <a:rPr lang="da-DK" sz="2400" dirty="0" err="1"/>
              <a:t>query</a:t>
            </a:r>
            <a:r>
              <a:rPr lang="da-DK" sz="2400" dirty="0"/>
              <a:t> </a:t>
            </a:r>
            <a:r>
              <a:rPr lang="da-DK" sz="2400" dirty="0" err="1"/>
              <a:t>language</a:t>
            </a:r>
            <a:r>
              <a:rPr lang="da-DK" sz="2400" dirty="0"/>
              <a:t>)</a:t>
            </a:r>
          </a:p>
          <a:p>
            <a:pPr marL="0" indent="0">
              <a:buNone/>
            </a:pPr>
            <a:r>
              <a:rPr lang="da-DK" sz="2400" dirty="0"/>
              <a:t>		</a:t>
            </a:r>
            <a:r>
              <a:rPr lang="da-DK" sz="2400" b="1" dirty="0"/>
              <a:t>Mandag</a:t>
            </a:r>
            <a:r>
              <a:rPr lang="da-DK" sz="2400" dirty="0"/>
              <a:t>: Installation af </a:t>
            </a:r>
            <a:r>
              <a:rPr lang="da-DK" sz="2400" dirty="0" err="1"/>
              <a:t>SQLiteManager</a:t>
            </a:r>
            <a:r>
              <a:rPr lang="da-DK" sz="2400" dirty="0"/>
              <a:t>/</a:t>
            </a:r>
            <a:r>
              <a:rPr lang="da-DK" sz="2400" dirty="0" err="1"/>
              <a:t>DBBrowser</a:t>
            </a:r>
            <a:r>
              <a:rPr lang="da-DK" sz="2400" dirty="0"/>
              <a:t> eller MySQL server.</a:t>
            </a:r>
            <a:br>
              <a:rPr lang="da-DK" sz="2400" dirty="0"/>
            </a:br>
            <a:r>
              <a:rPr lang="da-DK" sz="2400" dirty="0"/>
              <a:t>			  Træning i at bruge programmet og lave simple databaser samt simple</a:t>
            </a:r>
            <a:br>
              <a:rPr lang="da-DK" sz="2400" dirty="0"/>
            </a:br>
            <a:r>
              <a:rPr lang="da-DK" sz="2400" dirty="0"/>
              <a:t>			  SQL kommandoer. Evt. prøve at hente data fra database med Processing </a:t>
            </a:r>
            <a:br>
              <a:rPr lang="da-DK" sz="2400" dirty="0"/>
            </a:br>
            <a:br>
              <a:rPr lang="da-DK" sz="2400" dirty="0"/>
            </a:br>
            <a:r>
              <a:rPr lang="da-DK" sz="2400" dirty="0"/>
              <a:t>		</a:t>
            </a:r>
            <a:r>
              <a:rPr lang="da-DK" sz="2400" b="1" dirty="0"/>
              <a:t>Onsdag:</a:t>
            </a:r>
            <a:r>
              <a:rPr lang="da-DK" sz="2400" dirty="0"/>
              <a:t> Intro til opgave med database og Processing</a:t>
            </a:r>
            <a:br>
              <a:rPr lang="da-DK" sz="2400" dirty="0"/>
            </a:br>
            <a:endParaRPr lang="da-DK" sz="3200" dirty="0"/>
          </a:p>
          <a:p>
            <a:pPr marL="0" indent="0">
              <a:buNone/>
            </a:pPr>
            <a:r>
              <a:rPr lang="da-DK" sz="3200" dirty="0">
                <a:solidFill>
                  <a:srgbClr val="0070C0"/>
                </a:solidFill>
              </a:rPr>
              <a:t>Uge 39:</a:t>
            </a:r>
            <a:r>
              <a:rPr lang="da-DK" sz="3200" dirty="0"/>
              <a:t>	Opgave med databaser (og datasikkerhed).</a:t>
            </a:r>
          </a:p>
          <a:p>
            <a:pPr marL="0" indent="0">
              <a:buNone/>
            </a:pPr>
            <a:r>
              <a:rPr lang="da-DK" sz="3200" dirty="0"/>
              <a:t>		</a:t>
            </a:r>
            <a:r>
              <a:rPr lang="da-DK" sz="2400" b="1" dirty="0"/>
              <a:t>Onsdag – 2 timer,   Fredag – 3 timer</a:t>
            </a:r>
            <a:br>
              <a:rPr lang="da-DK" sz="2400" b="1" dirty="0"/>
            </a:br>
            <a:br>
              <a:rPr lang="da-DK" sz="2400" b="1" dirty="0"/>
            </a:br>
            <a:r>
              <a:rPr lang="da-DK" sz="3200" dirty="0">
                <a:solidFill>
                  <a:srgbClr val="0070C0"/>
                </a:solidFill>
              </a:rPr>
              <a:t>Uge 40:</a:t>
            </a:r>
            <a:r>
              <a:rPr lang="da-DK" sz="3200" dirty="0"/>
              <a:t>	Opgave med databaser.</a:t>
            </a:r>
          </a:p>
          <a:p>
            <a:pPr marL="0" indent="0">
              <a:buNone/>
            </a:pPr>
            <a:r>
              <a:rPr lang="da-DK" sz="3200" dirty="0"/>
              <a:t>		</a:t>
            </a:r>
            <a:r>
              <a:rPr lang="da-DK" sz="2400" b="1" dirty="0"/>
              <a:t>Mandag – 4 timer,   Onsdag – 1 timer</a:t>
            </a:r>
            <a:br>
              <a:rPr lang="da-DK" sz="2400" b="1" dirty="0"/>
            </a:br>
            <a:br>
              <a:rPr lang="da-DK" sz="2400" b="1" dirty="0"/>
            </a:br>
            <a:r>
              <a:rPr lang="da-DK" sz="3200" dirty="0">
                <a:solidFill>
                  <a:srgbClr val="0070C0"/>
                </a:solidFill>
              </a:rPr>
              <a:t>Uge 40:</a:t>
            </a:r>
            <a:r>
              <a:rPr lang="da-DK" sz="3000" dirty="0"/>
              <a:t>	</a:t>
            </a:r>
            <a:r>
              <a:rPr lang="da-DK" sz="3200" dirty="0"/>
              <a:t>Opgave med databaser</a:t>
            </a:r>
            <a:r>
              <a:rPr lang="da-DK" sz="3000" dirty="0"/>
              <a:t>.</a:t>
            </a:r>
          </a:p>
          <a:p>
            <a:pPr marL="0" indent="0">
              <a:buNone/>
            </a:pPr>
            <a:r>
              <a:rPr lang="da-DK" sz="3000" dirty="0"/>
              <a:t>		</a:t>
            </a:r>
            <a:r>
              <a:rPr lang="da-DK" sz="2400" b="1" dirty="0"/>
              <a:t>Onsdag – 2 timer,   Fredag – 3 timer + aflevering af opgave.</a:t>
            </a:r>
            <a:endParaRPr lang="da-DK" sz="2400" dirty="0"/>
          </a:p>
          <a:p>
            <a:pPr marL="0" indent="0">
              <a:buNone/>
            </a:pPr>
            <a:endParaRPr lang="da-DK" sz="3200" dirty="0"/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56710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829491" y="7053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>
            <a:off x="435430" y="3241939"/>
            <a:ext cx="3340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Mange til Mange relation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35430" y="257183"/>
            <a:ext cx="447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/>
              <a:t>En til Mange relation til egen tabel</a:t>
            </a: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37" y="851609"/>
            <a:ext cx="3556902" cy="2390330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30" y="3928221"/>
            <a:ext cx="11714671" cy="29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Databaser og SQL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Intro til databaser</a:t>
            </a:r>
          </a:p>
        </p:txBody>
      </p:sp>
    </p:spTree>
    <p:extLst>
      <p:ext uri="{BB962C8B-B14F-4D97-AF65-F5344CB8AC3E}">
        <p14:creationId xmlns:p14="http://schemas.microsoft.com/office/powerpoint/2010/main" val="4168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Databaser: </a:t>
            </a:r>
            <a:r>
              <a:rPr lang="da-DK" i="1" dirty="0"/>
              <a:t>hvad er det og hvorfor bruge dem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44930" y="1888399"/>
            <a:ext cx="3718560" cy="47548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8207830" y="1888399"/>
            <a:ext cx="3718560" cy="475488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540228" y="2059367"/>
            <a:ext cx="3282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Korttidshukommelse</a:t>
            </a:r>
          </a:p>
        </p:txBody>
      </p:sp>
      <p:sp>
        <p:nvSpPr>
          <p:cNvPr id="7" name="Rektangel 6"/>
          <p:cNvSpPr/>
          <p:nvPr/>
        </p:nvSpPr>
        <p:spPr>
          <a:xfrm>
            <a:off x="8465326" y="2061416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800" b="1" dirty="0"/>
              <a:t>Langtidshukommelse</a:t>
            </a:r>
          </a:p>
        </p:txBody>
      </p:sp>
      <p:sp>
        <p:nvSpPr>
          <p:cNvPr id="8" name="Rektangel 7"/>
          <p:cNvSpPr/>
          <p:nvPr/>
        </p:nvSpPr>
        <p:spPr>
          <a:xfrm>
            <a:off x="5048250" y="2943225"/>
            <a:ext cx="2076450" cy="265747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/>
          <p:cNvSpPr txBox="1"/>
          <p:nvPr/>
        </p:nvSpPr>
        <p:spPr>
          <a:xfrm>
            <a:off x="5280520" y="3927352"/>
            <a:ext cx="163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Program</a:t>
            </a:r>
            <a:endParaRPr lang="da-DK" sz="2400" b="1" dirty="0"/>
          </a:p>
        </p:txBody>
      </p:sp>
      <p:sp>
        <p:nvSpPr>
          <p:cNvPr id="11" name="Højre-venstrepil 10"/>
          <p:cNvSpPr/>
          <p:nvPr/>
        </p:nvSpPr>
        <p:spPr>
          <a:xfrm>
            <a:off x="4152900" y="4035006"/>
            <a:ext cx="752475" cy="461665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Højre-venstrepil 11"/>
          <p:cNvSpPr/>
          <p:nvPr/>
        </p:nvSpPr>
        <p:spPr>
          <a:xfrm>
            <a:off x="7267575" y="4035006"/>
            <a:ext cx="752475" cy="461665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914629" y="3362325"/>
            <a:ext cx="2248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3600" dirty="0"/>
              <a:t>VARIABLER</a:t>
            </a:r>
          </a:p>
          <a:p>
            <a:pPr algn="ctr"/>
            <a:endParaRPr lang="da-DK" sz="3600" dirty="0"/>
          </a:p>
          <a:p>
            <a:pPr algn="ctr"/>
            <a:r>
              <a:rPr lang="da-DK" sz="3600" dirty="0"/>
              <a:t>OBJEKTER</a:t>
            </a:r>
          </a:p>
        </p:txBody>
      </p:sp>
      <p:sp>
        <p:nvSpPr>
          <p:cNvPr id="14" name="Rektangel 13"/>
          <p:cNvSpPr/>
          <p:nvPr/>
        </p:nvSpPr>
        <p:spPr>
          <a:xfrm>
            <a:off x="7019110" y="347448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3600" dirty="0"/>
              <a:t>FILER (TXT)</a:t>
            </a:r>
          </a:p>
          <a:p>
            <a:pPr algn="ctr"/>
            <a:endParaRPr lang="da-DK" sz="3600" dirty="0"/>
          </a:p>
          <a:p>
            <a:pPr algn="ctr"/>
            <a:r>
              <a:rPr lang="da-DK" sz="3600" dirty="0"/>
              <a:t>DATABASER</a:t>
            </a:r>
          </a:p>
        </p:txBody>
      </p:sp>
    </p:spTree>
    <p:extLst>
      <p:ext uri="{BB962C8B-B14F-4D97-AF65-F5344CB8AC3E}">
        <p14:creationId xmlns:p14="http://schemas.microsoft.com/office/powerpoint/2010/main" val="162410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350" y="279400"/>
            <a:ext cx="10515600" cy="1325563"/>
          </a:xfrm>
        </p:spPr>
        <p:txBody>
          <a:bodyPr/>
          <a:lstStyle/>
          <a:p>
            <a:r>
              <a:rPr lang="da-DK" b="1" dirty="0"/>
              <a:t>Langtidshukommelse: </a:t>
            </a:r>
            <a:r>
              <a:rPr lang="da-DK" i="1" dirty="0"/>
              <a:t>file eller database?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23849" y="1812199"/>
            <a:ext cx="3611065" cy="47548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4369254" y="1812199"/>
            <a:ext cx="7498895" cy="475488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1514475" y="1812199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TXT fil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5125540" y="1824173"/>
            <a:ext cx="6161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/>
              <a:t>SQLite</a:t>
            </a:r>
            <a:r>
              <a:rPr lang="da-DK" sz="2800" dirty="0"/>
              <a:t>                </a:t>
            </a:r>
            <a:r>
              <a:rPr lang="da-DK" sz="2800" b="1" dirty="0"/>
              <a:t>Databaser</a:t>
            </a:r>
            <a:r>
              <a:rPr lang="da-DK" sz="2800" dirty="0"/>
              <a:t>               </a:t>
            </a:r>
            <a:r>
              <a:rPr lang="da-DK" sz="2800" dirty="0" err="1"/>
              <a:t>MySQL</a:t>
            </a:r>
            <a:endParaRPr lang="da-DK" sz="2800" dirty="0"/>
          </a:p>
        </p:txBody>
      </p:sp>
      <p:sp>
        <p:nvSpPr>
          <p:cNvPr id="8" name="Tekstfelt 7"/>
          <p:cNvSpPr txBox="1"/>
          <p:nvPr/>
        </p:nvSpPr>
        <p:spPr>
          <a:xfrm>
            <a:off x="362621" y="2554628"/>
            <a:ext cx="1054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Fordel:</a:t>
            </a:r>
          </a:p>
        </p:txBody>
      </p:sp>
      <p:sp>
        <p:nvSpPr>
          <p:cNvPr id="9" name="Rektangel 8"/>
          <p:cNvSpPr/>
          <p:nvPr/>
        </p:nvSpPr>
        <p:spPr>
          <a:xfrm>
            <a:off x="4524065" y="2554629"/>
            <a:ext cx="1054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/>
              <a:t>Fordel:</a:t>
            </a:r>
          </a:p>
        </p:txBody>
      </p:sp>
      <p:sp>
        <p:nvSpPr>
          <p:cNvPr id="10" name="Rektangel 9"/>
          <p:cNvSpPr/>
          <p:nvPr/>
        </p:nvSpPr>
        <p:spPr>
          <a:xfrm>
            <a:off x="8304021" y="2554629"/>
            <a:ext cx="1054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/>
              <a:t>Fordel: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4475786" y="2335419"/>
            <a:ext cx="3611065" cy="40844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Afrundet rektangel 11"/>
          <p:cNvSpPr/>
          <p:nvPr/>
        </p:nvSpPr>
        <p:spPr>
          <a:xfrm>
            <a:off x="8171967" y="2335418"/>
            <a:ext cx="3611065" cy="40844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362621" y="4272570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/>
              <a:t>Ulempe:</a:t>
            </a:r>
          </a:p>
        </p:txBody>
      </p:sp>
      <p:sp>
        <p:nvSpPr>
          <p:cNvPr id="14" name="Rektangel 13"/>
          <p:cNvSpPr/>
          <p:nvPr/>
        </p:nvSpPr>
        <p:spPr>
          <a:xfrm>
            <a:off x="4518883" y="4272570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/>
              <a:t>Ulempe:</a:t>
            </a:r>
          </a:p>
        </p:txBody>
      </p:sp>
      <p:sp>
        <p:nvSpPr>
          <p:cNvPr id="15" name="Rektangel 14"/>
          <p:cNvSpPr/>
          <p:nvPr/>
        </p:nvSpPr>
        <p:spPr>
          <a:xfrm>
            <a:off x="8304021" y="4272570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/>
              <a:t>Ulempe: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515608" y="3016293"/>
            <a:ext cx="3166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Hurtig at tage i brug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Simpelt data ind/ud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Kun en fil m. program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614798" y="2998626"/>
            <a:ext cx="3367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Hurtig at tage i brug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Forstår basis 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Kun en fil m. program</a:t>
            </a:r>
          </a:p>
        </p:txBody>
      </p:sp>
      <p:sp>
        <p:nvSpPr>
          <p:cNvPr id="18" name="Rektangel 17"/>
          <p:cNvSpPr/>
          <p:nvPr/>
        </p:nvSpPr>
        <p:spPr>
          <a:xfrm>
            <a:off x="8304020" y="2980744"/>
            <a:ext cx="34790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Effektiv data håndtering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Forstår avanceret 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God til at skalere data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514921" y="4790183"/>
            <a:ext cx="3179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Svært for flere at tilgå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Lav overskuelighed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Lav sikkerhed</a:t>
            </a:r>
          </a:p>
        </p:txBody>
      </p:sp>
      <p:sp>
        <p:nvSpPr>
          <p:cNvPr id="19" name="Rektangel 18"/>
          <p:cNvSpPr/>
          <p:nvPr/>
        </p:nvSpPr>
        <p:spPr>
          <a:xfrm>
            <a:off x="4720046" y="4783815"/>
            <a:ext cx="31960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Begrænset størrelse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Begrænset funktioner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20" name="Rektangel 19"/>
          <p:cNvSpPr/>
          <p:nvPr/>
        </p:nvSpPr>
        <p:spPr>
          <a:xfrm>
            <a:off x="8304499" y="4753933"/>
            <a:ext cx="3478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Kræver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Svære at starte op 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35047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Flere problemer med </a:t>
            </a:r>
            <a:r>
              <a:rPr lang="da-DK" sz="4000" dirty="0"/>
              <a:t>– Fil systemer.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973670"/>
            <a:ext cx="10515600" cy="4351338"/>
          </a:xfrm>
        </p:spPr>
        <p:txBody>
          <a:bodyPr/>
          <a:lstStyle/>
          <a:p>
            <a:r>
              <a:rPr lang="da-DK" dirty="0"/>
              <a:t>Redundans – (duplikeret data)</a:t>
            </a:r>
          </a:p>
          <a:p>
            <a:r>
              <a:rPr lang="da-DK" dirty="0"/>
              <a:t>Inkonsistens - (asynkron data)</a:t>
            </a:r>
          </a:p>
          <a:p>
            <a:r>
              <a:rPr lang="da-DK" dirty="0"/>
              <a:t>Svært at tilgå data</a:t>
            </a:r>
          </a:p>
          <a:p>
            <a:r>
              <a:rPr lang="da-DK" dirty="0"/>
              <a:t>Ikke atomiske transaktioner (afbrudte </a:t>
            </a:r>
            <a:r>
              <a:rPr lang="da-DK" dirty="0" err="1"/>
              <a:t>updates</a:t>
            </a:r>
            <a:r>
              <a:rPr lang="da-DK" dirty="0"/>
              <a:t> -&gt; asynkron data)</a:t>
            </a:r>
          </a:p>
          <a:p>
            <a:r>
              <a:rPr lang="da-DK" dirty="0"/>
              <a:t>Samtidig tilgang fra flere brugere (samme problem som ovenfor)</a:t>
            </a:r>
          </a:p>
          <a:p>
            <a:r>
              <a:rPr lang="da-DK" dirty="0"/>
              <a:t>Sikkerhed (svært at give adgang til nogen, men ikke alle data)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625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Relationsdatabase</a:t>
            </a:r>
            <a:r>
              <a:rPr lang="da-DK" dirty="0"/>
              <a:t> – grundlæggende 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Database </a:t>
            </a:r>
            <a:r>
              <a:rPr lang="da-DK" dirty="0" err="1"/>
              <a:t>schema</a:t>
            </a:r>
            <a:r>
              <a:rPr lang="da-DK" dirty="0"/>
              <a:t>: </a:t>
            </a:r>
            <a:br>
              <a:rPr lang="da-DK" dirty="0"/>
            </a:br>
            <a:r>
              <a:rPr lang="da-DK" dirty="0"/>
              <a:t>	</a:t>
            </a:r>
            <a:r>
              <a:rPr lang="da-DK" sz="2400" dirty="0" err="1"/>
              <a:t>Blueprint</a:t>
            </a:r>
            <a:r>
              <a:rPr lang="da-DK" sz="2400" dirty="0"/>
              <a:t> for vores database og dens relationer (lidt som klasser i 	objektorienteret programmering)</a:t>
            </a:r>
          </a:p>
          <a:p>
            <a:endParaRPr lang="da-DK" dirty="0"/>
          </a:p>
          <a:p>
            <a:r>
              <a:rPr lang="da-DK" dirty="0"/>
              <a:t>Database </a:t>
            </a:r>
            <a:r>
              <a:rPr lang="da-DK" dirty="0" err="1"/>
              <a:t>instance</a:t>
            </a:r>
            <a:r>
              <a:rPr lang="da-DK" dirty="0"/>
              <a:t>: </a:t>
            </a:r>
          </a:p>
          <a:p>
            <a:pPr marL="457200" lvl="1" indent="0">
              <a:buNone/>
            </a:pPr>
            <a:r>
              <a:rPr lang="da-DK" dirty="0"/>
              <a:t>	Vores database i brug (lidt som objekter i objektorienteret programmering)</a:t>
            </a:r>
          </a:p>
          <a:p>
            <a:endParaRPr lang="da-DK" dirty="0"/>
          </a:p>
          <a:p>
            <a:r>
              <a:rPr lang="da-DK" dirty="0"/>
              <a:t>Kolonner og rækker af data i tabeller:</a:t>
            </a:r>
            <a:br>
              <a:rPr lang="da-DK" dirty="0"/>
            </a:br>
            <a:r>
              <a:rPr lang="da-DK" dirty="0"/>
              <a:t>	</a:t>
            </a:r>
            <a:r>
              <a:rPr lang="da-DK" sz="2400" dirty="0"/>
              <a:t>Databasens indhold/information der kan editeres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823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Normalisering og unik ”nøgle”</a:t>
            </a:r>
          </a:p>
        </p:txBody>
      </p:sp>
      <p:sp>
        <p:nvSpPr>
          <p:cNvPr id="5" name="Rektangel 4"/>
          <p:cNvSpPr/>
          <p:nvPr/>
        </p:nvSpPr>
        <p:spPr>
          <a:xfrm>
            <a:off x="1245630" y="1690688"/>
            <a:ext cx="810305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800" dirty="0"/>
              <a:t>Undgå redundans – (duplikeret data) 	</a:t>
            </a:r>
            <a:r>
              <a:rPr lang="da-DK" sz="2800" dirty="0">
                <a:sym typeface="Wingdings" panose="05000000000000000000" pitchFamily="2" charset="2"/>
              </a:rPr>
              <a:t></a:t>
            </a:r>
            <a:r>
              <a:rPr lang="da-DK" sz="2800" dirty="0"/>
              <a:t> normalisering</a:t>
            </a:r>
          </a:p>
          <a:p>
            <a:endParaRPr lang="da-DK" sz="2800" dirty="0"/>
          </a:p>
          <a:p>
            <a:r>
              <a:rPr lang="da-DK" sz="2800" dirty="0"/>
              <a:t>Gøre det let at tilgå data			</a:t>
            </a:r>
            <a:r>
              <a:rPr lang="da-DK" sz="2800" dirty="0">
                <a:sym typeface="Wingdings" panose="05000000000000000000" pitchFamily="2" charset="2"/>
              </a:rPr>
              <a:t> unik ”nøgle”</a:t>
            </a:r>
            <a:endParaRPr lang="da-DK" sz="2800" dirty="0"/>
          </a:p>
          <a:p>
            <a:endParaRPr lang="da-DK" sz="2800" dirty="0"/>
          </a:p>
          <a:p>
            <a:endParaRPr lang="da-DK" sz="2800" dirty="0"/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64" y="3409763"/>
            <a:ext cx="9576622" cy="2546900"/>
          </a:xfrm>
        </p:spPr>
      </p:pic>
    </p:spTree>
    <p:extLst>
      <p:ext uri="{BB962C8B-B14F-4D97-AF65-F5344CB8AC3E}">
        <p14:creationId xmlns:p14="http://schemas.microsoft.com/office/powerpoint/2010/main" val="119132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Struktur af normaliseret database med nøgler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838200" y="1429078"/>
            <a:ext cx="459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/>
              <a:t>ERD diagram der viser tabeller</a:t>
            </a:r>
          </a:p>
        </p:txBody>
      </p:sp>
      <p:pic>
        <p:nvPicPr>
          <p:cNvPr id="8" name="Pladsholder til indhol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" y="2150496"/>
            <a:ext cx="10515600" cy="4236719"/>
          </a:xfrm>
        </p:spPr>
      </p:pic>
    </p:spTree>
    <p:extLst>
      <p:ext uri="{BB962C8B-B14F-4D97-AF65-F5344CB8AC3E}">
        <p14:creationId xmlns:p14="http://schemas.microsoft.com/office/powerpoint/2010/main" val="306797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7872</TotalTime>
  <Words>716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Office-tema</vt:lpstr>
      <vt:lpstr>Databaser (&amp; datasikkerhed)</vt:lpstr>
      <vt:lpstr>Tidsplan for forløb (4 uger, 20 timer)</vt:lpstr>
      <vt:lpstr>Databaser og SQL</vt:lpstr>
      <vt:lpstr>Databaser: hvad er det og hvorfor bruge dem</vt:lpstr>
      <vt:lpstr>Langtidshukommelse: file eller database?</vt:lpstr>
      <vt:lpstr>Flere problemer med – Fil systemer.</vt:lpstr>
      <vt:lpstr>Relationsdatabase – grundlæggende  </vt:lpstr>
      <vt:lpstr>Normalisering og unik ”nøgle”</vt:lpstr>
      <vt:lpstr>Struktur af normaliseret database med nøgler</vt:lpstr>
      <vt:lpstr>Eksempel på data i denne database</vt:lpstr>
      <vt:lpstr>Installation af Database editor</vt:lpstr>
      <vt:lpstr>De 4 mest anvendte SQL kommandoer</vt:lpstr>
      <vt:lpstr>SELECT </vt:lpstr>
      <vt:lpstr>UPDATE</vt:lpstr>
      <vt:lpstr>INSERT</vt:lpstr>
      <vt:lpstr>DELETE</vt:lpstr>
      <vt:lpstr>Hvad kan I vælge?</vt:lpstr>
      <vt:lpstr>Relationstyper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Kristian Krabbe Møller</dc:creator>
  <cp:lastModifiedBy>Kristian Krabbe Møller</cp:lastModifiedBy>
  <cp:revision>64</cp:revision>
  <dcterms:created xsi:type="dcterms:W3CDTF">2019-02-18T15:05:50Z</dcterms:created>
  <dcterms:modified xsi:type="dcterms:W3CDTF">2022-09-19T07:18:51Z</dcterms:modified>
</cp:coreProperties>
</file>