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83" r:id="rId3"/>
    <p:sldId id="289" r:id="rId4"/>
    <p:sldId id="292" r:id="rId5"/>
    <p:sldId id="262" r:id="rId6"/>
    <p:sldId id="286" r:id="rId7"/>
    <p:sldId id="258" r:id="rId8"/>
    <p:sldId id="257" r:id="rId9"/>
    <p:sldId id="275" r:id="rId10"/>
    <p:sldId id="276" r:id="rId11"/>
    <p:sldId id="277" r:id="rId12"/>
    <p:sldId id="272" r:id="rId13"/>
    <p:sldId id="264" r:id="rId14"/>
    <p:sldId id="259" r:id="rId15"/>
    <p:sldId id="263" r:id="rId16"/>
    <p:sldId id="265" r:id="rId17"/>
    <p:sldId id="278" r:id="rId18"/>
    <p:sldId id="291" r:id="rId19"/>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a-DK"/>
              <a:t>Klik for at redigere i master</a:t>
            </a:r>
          </a:p>
        </p:txBody>
      </p:sp>
      <p:sp>
        <p:nvSpPr>
          <p:cNvPr id="3" name="U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p:cNvSpPr>
            <a:spLocks noGrp="1"/>
          </p:cNvSpPr>
          <p:nvPr>
            <p:ph type="dt" sz="half" idx="10"/>
          </p:nvPr>
        </p:nvSpPr>
        <p:spPr/>
        <p:txBody>
          <a:bodyPr/>
          <a:lstStyle/>
          <a:p>
            <a:fld id="{932F90C7-F235-4F56-A8D8-8F315B19907E}" type="datetimeFigureOut">
              <a:rPr lang="da-DK" smtClean="0"/>
              <a:t>13-10-2024</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3904032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lodret titel 2"/>
          <p:cNvSpPr>
            <a:spLocks noGrp="1"/>
          </p:cNvSpPr>
          <p:nvPr>
            <p:ph type="body" orient="vert" idx="1"/>
          </p:nvPr>
        </p:nvSpPr>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932F90C7-F235-4F56-A8D8-8F315B19907E}" type="datetimeFigureOut">
              <a:rPr lang="da-DK" smtClean="0"/>
              <a:t>13-10-2024</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2367757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8724900" y="365125"/>
            <a:ext cx="2628900" cy="5811838"/>
          </a:xfrm>
        </p:spPr>
        <p:txBody>
          <a:bodyPr vert="eaVert"/>
          <a:lstStyle/>
          <a:p>
            <a:r>
              <a:rPr lang="da-DK"/>
              <a:t>Klik for at redigere i master</a:t>
            </a:r>
          </a:p>
        </p:txBody>
      </p:sp>
      <p:sp>
        <p:nvSpPr>
          <p:cNvPr id="3" name="Pladsholder til lodret titel 2"/>
          <p:cNvSpPr>
            <a:spLocks noGrp="1"/>
          </p:cNvSpPr>
          <p:nvPr>
            <p:ph type="body" orient="vert" idx="1"/>
          </p:nvPr>
        </p:nvSpPr>
        <p:spPr>
          <a:xfrm>
            <a:off x="838200" y="365125"/>
            <a:ext cx="7734300" cy="5811838"/>
          </a:xfrm>
        </p:spPr>
        <p:txBody>
          <a:bodyPr vert="eaVert"/>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932F90C7-F235-4F56-A8D8-8F315B19907E}" type="datetimeFigureOut">
              <a:rPr lang="da-DK" smtClean="0"/>
              <a:t>13-10-2024</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1621709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idx="1"/>
          </p:nvPr>
        </p:nvSpPr>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932F90C7-F235-4F56-A8D8-8F315B19907E}" type="datetimeFigureOut">
              <a:rPr lang="da-DK" smtClean="0"/>
              <a:t>13-10-2024</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154385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a-DK"/>
              <a:t>Klik for at redigere i master</a:t>
            </a:r>
          </a:p>
        </p:txBody>
      </p:sp>
      <p:sp>
        <p:nvSpPr>
          <p:cNvPr id="3" name="Pladsholder til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Rediger typografien i masterens</a:t>
            </a:r>
          </a:p>
        </p:txBody>
      </p:sp>
      <p:sp>
        <p:nvSpPr>
          <p:cNvPr id="4" name="Pladsholder til dato 3"/>
          <p:cNvSpPr>
            <a:spLocks noGrp="1"/>
          </p:cNvSpPr>
          <p:nvPr>
            <p:ph type="dt" sz="half" idx="10"/>
          </p:nvPr>
        </p:nvSpPr>
        <p:spPr/>
        <p:txBody>
          <a:bodyPr/>
          <a:lstStyle/>
          <a:p>
            <a:fld id="{932F90C7-F235-4F56-A8D8-8F315B19907E}" type="datetimeFigureOut">
              <a:rPr lang="da-DK" smtClean="0"/>
              <a:t>13-10-2024</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slidenummer 5"/>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247070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sz="half" idx="1"/>
          </p:nvPr>
        </p:nvSpPr>
        <p:spPr>
          <a:xfrm>
            <a:off x="838200" y="1825625"/>
            <a:ext cx="5181600" cy="435133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p:cNvSpPr>
            <a:spLocks noGrp="1"/>
          </p:cNvSpPr>
          <p:nvPr>
            <p:ph sz="half" idx="2"/>
          </p:nvPr>
        </p:nvSpPr>
        <p:spPr>
          <a:xfrm>
            <a:off x="6172200" y="1825625"/>
            <a:ext cx="5181600" cy="435133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p:cNvSpPr>
            <a:spLocks noGrp="1"/>
          </p:cNvSpPr>
          <p:nvPr>
            <p:ph type="dt" sz="half" idx="10"/>
          </p:nvPr>
        </p:nvSpPr>
        <p:spPr/>
        <p:txBody>
          <a:bodyPr/>
          <a:lstStyle/>
          <a:p>
            <a:fld id="{932F90C7-F235-4F56-A8D8-8F315B19907E}" type="datetimeFigureOut">
              <a:rPr lang="da-DK" smtClean="0"/>
              <a:t>13-10-2024</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403747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a-DK"/>
              <a:t>Klik for at redigere i master</a:t>
            </a:r>
          </a:p>
        </p:txBody>
      </p:sp>
      <p:sp>
        <p:nvSpPr>
          <p:cNvPr id="3" name="Pladsholder til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4" name="Pladsholder til indhold 3"/>
          <p:cNvSpPr>
            <a:spLocks noGrp="1"/>
          </p:cNvSpPr>
          <p:nvPr>
            <p:ph sz="half" idx="2"/>
          </p:nvPr>
        </p:nvSpPr>
        <p:spPr>
          <a:xfrm>
            <a:off x="839788" y="2505075"/>
            <a:ext cx="5157787" cy="368458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Rediger typografien i masterens</a:t>
            </a:r>
          </a:p>
        </p:txBody>
      </p:sp>
      <p:sp>
        <p:nvSpPr>
          <p:cNvPr id="6" name="Pladsholder til indhold 5"/>
          <p:cNvSpPr>
            <a:spLocks noGrp="1"/>
          </p:cNvSpPr>
          <p:nvPr>
            <p:ph sz="quarter" idx="4"/>
          </p:nvPr>
        </p:nvSpPr>
        <p:spPr>
          <a:xfrm>
            <a:off x="6172200" y="2505075"/>
            <a:ext cx="5183188" cy="3684588"/>
          </a:xfrm>
        </p:spPr>
        <p:txBody>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p:cNvSpPr>
            <a:spLocks noGrp="1"/>
          </p:cNvSpPr>
          <p:nvPr>
            <p:ph type="dt" sz="half" idx="10"/>
          </p:nvPr>
        </p:nvSpPr>
        <p:spPr/>
        <p:txBody>
          <a:bodyPr/>
          <a:lstStyle/>
          <a:p>
            <a:fld id="{932F90C7-F235-4F56-A8D8-8F315B19907E}" type="datetimeFigureOut">
              <a:rPr lang="da-DK" smtClean="0"/>
              <a:t>13-10-2024</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slidenummer 8"/>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417427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dato 2"/>
          <p:cNvSpPr>
            <a:spLocks noGrp="1"/>
          </p:cNvSpPr>
          <p:nvPr>
            <p:ph type="dt" sz="half" idx="10"/>
          </p:nvPr>
        </p:nvSpPr>
        <p:spPr/>
        <p:txBody>
          <a:bodyPr/>
          <a:lstStyle/>
          <a:p>
            <a:fld id="{932F90C7-F235-4F56-A8D8-8F315B19907E}" type="datetimeFigureOut">
              <a:rPr lang="da-DK" smtClean="0"/>
              <a:t>13-10-2024</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slidenummer 4"/>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113737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932F90C7-F235-4F56-A8D8-8F315B19907E}" type="datetimeFigureOut">
              <a:rPr lang="da-DK" smtClean="0"/>
              <a:t>13-10-2024</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slidenummer 3"/>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3731553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p>
        </p:txBody>
      </p:sp>
      <p:sp>
        <p:nvSpPr>
          <p:cNvPr id="3" name="Pladsholder til ind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Pladsholder til dato 4"/>
          <p:cNvSpPr>
            <a:spLocks noGrp="1"/>
          </p:cNvSpPr>
          <p:nvPr>
            <p:ph type="dt" sz="half" idx="10"/>
          </p:nvPr>
        </p:nvSpPr>
        <p:spPr/>
        <p:txBody>
          <a:bodyPr/>
          <a:lstStyle/>
          <a:p>
            <a:fld id="{932F90C7-F235-4F56-A8D8-8F315B19907E}" type="datetimeFigureOut">
              <a:rPr lang="da-DK" smtClean="0"/>
              <a:t>13-10-2024</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1641212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a-DK"/>
              <a:t>Klik for at redigere i master</a:t>
            </a:r>
          </a:p>
        </p:txBody>
      </p:sp>
      <p:sp>
        <p:nvSpPr>
          <p:cNvPr id="3" name="Pladsholder til bille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Rediger typografien i masterens</a:t>
            </a:r>
          </a:p>
        </p:txBody>
      </p:sp>
      <p:sp>
        <p:nvSpPr>
          <p:cNvPr id="5" name="Pladsholder til dato 4"/>
          <p:cNvSpPr>
            <a:spLocks noGrp="1"/>
          </p:cNvSpPr>
          <p:nvPr>
            <p:ph type="dt" sz="half" idx="10"/>
          </p:nvPr>
        </p:nvSpPr>
        <p:spPr/>
        <p:txBody>
          <a:bodyPr/>
          <a:lstStyle/>
          <a:p>
            <a:fld id="{932F90C7-F235-4F56-A8D8-8F315B19907E}" type="datetimeFigureOut">
              <a:rPr lang="da-DK" smtClean="0"/>
              <a:t>13-10-2024</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slidenummer 6"/>
          <p:cNvSpPr>
            <a:spLocks noGrp="1"/>
          </p:cNvSpPr>
          <p:nvPr>
            <p:ph type="sldNum" sz="quarter" idx="12"/>
          </p:nvPr>
        </p:nvSpPr>
        <p:spPr/>
        <p:txBody>
          <a:bodyPr/>
          <a:lstStyle/>
          <a:p>
            <a:fld id="{0D5E1AB8-4362-4CA1-BDF4-07FC56B9A0B6}" type="slidenum">
              <a:rPr lang="da-DK" smtClean="0"/>
              <a:t>‹nr.›</a:t>
            </a:fld>
            <a:endParaRPr lang="da-DK"/>
          </a:p>
        </p:txBody>
      </p:sp>
    </p:spTree>
    <p:extLst>
      <p:ext uri="{BB962C8B-B14F-4D97-AF65-F5344CB8AC3E}">
        <p14:creationId xmlns:p14="http://schemas.microsoft.com/office/powerpoint/2010/main" val="2332053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i master</a:t>
            </a:r>
          </a:p>
        </p:txBody>
      </p:sp>
      <p:sp>
        <p:nvSpPr>
          <p:cNvPr id="3" name="Pladsholder til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Rediger typografien i masterens</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F90C7-F235-4F56-A8D8-8F315B19907E}" type="datetimeFigureOut">
              <a:rPr lang="da-DK" smtClean="0"/>
              <a:t>13-10-2024</a:t>
            </a:fld>
            <a:endParaRPr lang="da-DK"/>
          </a:p>
        </p:txBody>
      </p:sp>
      <p:sp>
        <p:nvSpPr>
          <p:cNvPr id="5" name="Pladsholder til sidefod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sli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E1AB8-4362-4CA1-BDF4-07FC56B9A0B6}" type="slidenum">
              <a:rPr lang="da-DK" smtClean="0"/>
              <a:t>‹nr.›</a:t>
            </a:fld>
            <a:endParaRPr lang="da-DK"/>
          </a:p>
        </p:txBody>
      </p:sp>
    </p:spTree>
    <p:extLst>
      <p:ext uri="{BB962C8B-B14F-4D97-AF65-F5344CB8AC3E}">
        <p14:creationId xmlns:p14="http://schemas.microsoft.com/office/powerpoint/2010/main" val="3272099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QpdhBUYk7Kk" TargetMode="External"/><Relationship Id="rId2" Type="http://schemas.openxmlformats.org/officeDocument/2006/relationships/hyperlink" Target="https://www.youtube.com/watch?app=desktop&amp;v=wR0jg0eQsZA" TargetMode="External"/><Relationship Id="rId1" Type="http://schemas.openxmlformats.org/officeDocument/2006/relationships/slideLayout" Target="../slideLayouts/slideLayout2.xml"/><Relationship Id="rId4" Type="http://schemas.openxmlformats.org/officeDocument/2006/relationships/hyperlink" Target="https://www.youtube.com/watch?v=-CuY5ADwn24"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3schools.com/php/default.asp" TargetMode="External"/><Relationship Id="rId2" Type="http://schemas.openxmlformats.org/officeDocument/2006/relationships/hyperlink" Target="https://www.w3schools.com/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a:t>Databaser med </a:t>
            </a:r>
            <a:r>
              <a:rPr lang="da-DK" dirty="0" err="1"/>
              <a:t>Godot</a:t>
            </a:r>
            <a:endParaRPr lang="da-DK" dirty="0"/>
          </a:p>
        </p:txBody>
      </p:sp>
      <p:sp>
        <p:nvSpPr>
          <p:cNvPr id="3" name="Undertitel 2"/>
          <p:cNvSpPr>
            <a:spLocks noGrp="1"/>
          </p:cNvSpPr>
          <p:nvPr>
            <p:ph type="subTitle" idx="1"/>
          </p:nvPr>
        </p:nvSpPr>
        <p:spPr/>
        <p:txBody>
          <a:bodyPr/>
          <a:lstStyle/>
          <a:p>
            <a:endParaRPr lang="da-DK" dirty="0"/>
          </a:p>
        </p:txBody>
      </p:sp>
    </p:spTree>
    <p:extLst>
      <p:ext uri="{BB962C8B-B14F-4D97-AF65-F5344CB8AC3E}">
        <p14:creationId xmlns:p14="http://schemas.microsoft.com/office/powerpoint/2010/main" val="3358875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felt 4"/>
          <p:cNvSpPr txBox="1"/>
          <p:nvPr/>
        </p:nvSpPr>
        <p:spPr>
          <a:xfrm>
            <a:off x="829491" y="705394"/>
            <a:ext cx="184731" cy="369332"/>
          </a:xfrm>
          <a:prstGeom prst="rect">
            <a:avLst/>
          </a:prstGeom>
          <a:noFill/>
        </p:spPr>
        <p:txBody>
          <a:bodyPr wrap="none" rtlCol="0">
            <a:spAutoFit/>
          </a:bodyPr>
          <a:lstStyle/>
          <a:p>
            <a:endParaRPr lang="da-DK" dirty="0"/>
          </a:p>
        </p:txBody>
      </p:sp>
      <p:sp>
        <p:nvSpPr>
          <p:cNvPr id="15" name="Tekstfelt 14"/>
          <p:cNvSpPr txBox="1"/>
          <p:nvPr/>
        </p:nvSpPr>
        <p:spPr>
          <a:xfrm>
            <a:off x="600892" y="409303"/>
            <a:ext cx="2229585" cy="461665"/>
          </a:xfrm>
          <a:prstGeom prst="rect">
            <a:avLst/>
          </a:prstGeom>
          <a:noFill/>
        </p:spPr>
        <p:txBody>
          <a:bodyPr wrap="none" rtlCol="0">
            <a:spAutoFit/>
          </a:bodyPr>
          <a:lstStyle/>
          <a:p>
            <a:r>
              <a:rPr lang="da-DK" sz="2400" dirty="0"/>
              <a:t>En til En relation</a:t>
            </a:r>
          </a:p>
        </p:txBody>
      </p:sp>
      <p:pic>
        <p:nvPicPr>
          <p:cNvPr id="16" name="Billede 15"/>
          <p:cNvPicPr>
            <a:picLocks noChangeAspect="1"/>
          </p:cNvPicPr>
          <p:nvPr/>
        </p:nvPicPr>
        <p:blipFill>
          <a:blip r:embed="rId2"/>
          <a:stretch>
            <a:fillRect/>
          </a:stretch>
        </p:blipFill>
        <p:spPr>
          <a:xfrm>
            <a:off x="2324978" y="1074726"/>
            <a:ext cx="7314057" cy="2411228"/>
          </a:xfrm>
          <a:prstGeom prst="rect">
            <a:avLst/>
          </a:prstGeom>
        </p:spPr>
      </p:pic>
      <p:sp>
        <p:nvSpPr>
          <p:cNvPr id="17" name="Rektangel 16"/>
          <p:cNvSpPr/>
          <p:nvPr/>
        </p:nvSpPr>
        <p:spPr>
          <a:xfrm>
            <a:off x="600892" y="3792974"/>
            <a:ext cx="2784865" cy="461665"/>
          </a:xfrm>
          <a:prstGeom prst="rect">
            <a:avLst/>
          </a:prstGeom>
        </p:spPr>
        <p:txBody>
          <a:bodyPr wrap="none">
            <a:spAutoFit/>
          </a:bodyPr>
          <a:lstStyle/>
          <a:p>
            <a:r>
              <a:rPr lang="da-DK" sz="2400" dirty="0"/>
              <a:t>En til Mange relation</a:t>
            </a:r>
          </a:p>
        </p:txBody>
      </p:sp>
      <p:pic>
        <p:nvPicPr>
          <p:cNvPr id="18" name="Billede 17"/>
          <p:cNvPicPr>
            <a:picLocks noChangeAspect="1"/>
          </p:cNvPicPr>
          <p:nvPr/>
        </p:nvPicPr>
        <p:blipFill>
          <a:blip r:embed="rId3"/>
          <a:stretch>
            <a:fillRect/>
          </a:stretch>
        </p:blipFill>
        <p:spPr>
          <a:xfrm>
            <a:off x="2324978" y="4254639"/>
            <a:ext cx="7302097" cy="2426402"/>
          </a:xfrm>
          <a:prstGeom prst="rect">
            <a:avLst/>
          </a:prstGeom>
        </p:spPr>
      </p:pic>
    </p:spTree>
    <p:extLst>
      <p:ext uri="{BB962C8B-B14F-4D97-AF65-F5344CB8AC3E}">
        <p14:creationId xmlns:p14="http://schemas.microsoft.com/office/powerpoint/2010/main" val="3830395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kstfelt 4"/>
          <p:cNvSpPr txBox="1"/>
          <p:nvPr/>
        </p:nvSpPr>
        <p:spPr>
          <a:xfrm>
            <a:off x="829491" y="705394"/>
            <a:ext cx="184731" cy="369332"/>
          </a:xfrm>
          <a:prstGeom prst="rect">
            <a:avLst/>
          </a:prstGeom>
          <a:noFill/>
        </p:spPr>
        <p:txBody>
          <a:bodyPr wrap="none" rtlCol="0">
            <a:spAutoFit/>
          </a:bodyPr>
          <a:lstStyle/>
          <a:p>
            <a:endParaRPr lang="da-DK" dirty="0"/>
          </a:p>
        </p:txBody>
      </p:sp>
      <p:sp>
        <p:nvSpPr>
          <p:cNvPr id="15" name="Tekstfelt 14"/>
          <p:cNvSpPr txBox="1"/>
          <p:nvPr/>
        </p:nvSpPr>
        <p:spPr>
          <a:xfrm>
            <a:off x="435430" y="3241939"/>
            <a:ext cx="3340145" cy="461665"/>
          </a:xfrm>
          <a:prstGeom prst="rect">
            <a:avLst/>
          </a:prstGeom>
          <a:noFill/>
        </p:spPr>
        <p:txBody>
          <a:bodyPr wrap="none" rtlCol="0">
            <a:spAutoFit/>
          </a:bodyPr>
          <a:lstStyle/>
          <a:p>
            <a:r>
              <a:rPr lang="da-DK" sz="2400" dirty="0"/>
              <a:t>Mange til Mange relation</a:t>
            </a:r>
          </a:p>
        </p:txBody>
      </p:sp>
      <p:sp>
        <p:nvSpPr>
          <p:cNvPr id="17" name="Rektangel 16"/>
          <p:cNvSpPr/>
          <p:nvPr/>
        </p:nvSpPr>
        <p:spPr>
          <a:xfrm>
            <a:off x="435430" y="257183"/>
            <a:ext cx="4479303" cy="461665"/>
          </a:xfrm>
          <a:prstGeom prst="rect">
            <a:avLst/>
          </a:prstGeom>
        </p:spPr>
        <p:txBody>
          <a:bodyPr wrap="none">
            <a:spAutoFit/>
          </a:bodyPr>
          <a:lstStyle/>
          <a:p>
            <a:r>
              <a:rPr lang="da-DK" sz="2400" dirty="0"/>
              <a:t>En til Mange relation til egen tabel</a:t>
            </a:r>
          </a:p>
        </p:txBody>
      </p:sp>
      <p:pic>
        <p:nvPicPr>
          <p:cNvPr id="2" name="Billede 1"/>
          <p:cNvPicPr>
            <a:picLocks noChangeAspect="1"/>
          </p:cNvPicPr>
          <p:nvPr/>
        </p:nvPicPr>
        <p:blipFill>
          <a:blip r:embed="rId2"/>
          <a:stretch>
            <a:fillRect/>
          </a:stretch>
        </p:blipFill>
        <p:spPr>
          <a:xfrm>
            <a:off x="4293737" y="851609"/>
            <a:ext cx="3556902" cy="2390330"/>
          </a:xfrm>
          <a:prstGeom prst="rect">
            <a:avLst/>
          </a:prstGeom>
        </p:spPr>
      </p:pic>
      <p:pic>
        <p:nvPicPr>
          <p:cNvPr id="3" name="Billede 2"/>
          <p:cNvPicPr>
            <a:picLocks noChangeAspect="1"/>
          </p:cNvPicPr>
          <p:nvPr/>
        </p:nvPicPr>
        <p:blipFill>
          <a:blip r:embed="rId3"/>
          <a:stretch>
            <a:fillRect/>
          </a:stretch>
        </p:blipFill>
        <p:spPr>
          <a:xfrm>
            <a:off x="435430" y="3928221"/>
            <a:ext cx="11714671" cy="2961861"/>
          </a:xfrm>
          <a:prstGeom prst="rect">
            <a:avLst/>
          </a:prstGeom>
        </p:spPr>
      </p:pic>
    </p:spTree>
    <p:extLst>
      <p:ext uri="{BB962C8B-B14F-4D97-AF65-F5344CB8AC3E}">
        <p14:creationId xmlns:p14="http://schemas.microsoft.com/office/powerpoint/2010/main" val="3482464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De 4 mest anvendte SQL kommandoer</a:t>
            </a:r>
          </a:p>
        </p:txBody>
      </p:sp>
      <p:sp>
        <p:nvSpPr>
          <p:cNvPr id="3" name="Pladsholder til indhold 2"/>
          <p:cNvSpPr>
            <a:spLocks noGrp="1"/>
          </p:cNvSpPr>
          <p:nvPr>
            <p:ph idx="1"/>
          </p:nvPr>
        </p:nvSpPr>
        <p:spPr/>
        <p:txBody>
          <a:bodyPr/>
          <a:lstStyle/>
          <a:p>
            <a:r>
              <a:rPr lang="da-DK" dirty="0" err="1"/>
              <a:t>Insert</a:t>
            </a:r>
            <a:endParaRPr lang="da-DK" dirty="0"/>
          </a:p>
          <a:p>
            <a:r>
              <a:rPr lang="da-DK" dirty="0"/>
              <a:t>Select</a:t>
            </a:r>
          </a:p>
          <a:p>
            <a:r>
              <a:rPr lang="da-DK" dirty="0"/>
              <a:t>Update</a:t>
            </a:r>
          </a:p>
          <a:p>
            <a:r>
              <a:rPr lang="da-DK" dirty="0"/>
              <a:t>Delete</a:t>
            </a:r>
          </a:p>
          <a:p>
            <a:endParaRPr lang="da-DK" dirty="0"/>
          </a:p>
          <a:p>
            <a:pPr marL="0" indent="0">
              <a:buNone/>
            </a:pPr>
            <a:r>
              <a:rPr lang="da-DK" dirty="0"/>
              <a:t>En kort gennemgang af de 4 kommandoer og deres </a:t>
            </a:r>
            <a:r>
              <a:rPr lang="da-DK" dirty="0" err="1"/>
              <a:t>syntax</a:t>
            </a:r>
            <a:r>
              <a:rPr lang="da-DK" dirty="0"/>
              <a:t>.</a:t>
            </a:r>
          </a:p>
        </p:txBody>
      </p:sp>
    </p:spTree>
    <p:extLst>
      <p:ext uri="{BB962C8B-B14F-4D97-AF65-F5344CB8AC3E}">
        <p14:creationId xmlns:p14="http://schemas.microsoft.com/office/powerpoint/2010/main" val="3142671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44213" y="320284"/>
            <a:ext cx="10515600" cy="1325563"/>
          </a:xfrm>
        </p:spPr>
        <p:txBody>
          <a:bodyPr/>
          <a:lstStyle/>
          <a:p>
            <a:r>
              <a:rPr lang="da-DK" dirty="0"/>
              <a:t>INSERT</a:t>
            </a:r>
          </a:p>
        </p:txBody>
      </p:sp>
      <p:sp>
        <p:nvSpPr>
          <p:cNvPr id="5" name="Pladsholder til indhold 2"/>
          <p:cNvSpPr txBox="1">
            <a:spLocks/>
          </p:cNvSpPr>
          <p:nvPr/>
        </p:nvSpPr>
        <p:spPr>
          <a:xfrm>
            <a:off x="575441" y="202444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a-DK" dirty="0"/>
              <a:t>Tilføjer data til databasen</a:t>
            </a:r>
          </a:p>
          <a:p>
            <a:r>
              <a:rPr lang="da-DK" dirty="0"/>
              <a:t>Kan være komplette eller </a:t>
            </a:r>
            <a:br>
              <a:rPr lang="da-DK" dirty="0"/>
            </a:br>
            <a:r>
              <a:rPr lang="da-DK" dirty="0"/>
              <a:t>kun nogle kolonneværdier</a:t>
            </a:r>
          </a:p>
          <a:p>
            <a:r>
              <a:rPr lang="da-DK" dirty="0"/>
              <a:t>Vælg tabel og værdier i </a:t>
            </a:r>
            <a:br>
              <a:rPr lang="da-DK" dirty="0"/>
            </a:br>
            <a:r>
              <a:rPr lang="da-DK" dirty="0"/>
              <a:t>parentes</a:t>
            </a:r>
          </a:p>
        </p:txBody>
      </p:sp>
      <p:pic>
        <p:nvPicPr>
          <p:cNvPr id="6" name="Billede 5">
            <a:extLst>
              <a:ext uri="{FF2B5EF4-FFF2-40B4-BE49-F238E27FC236}">
                <a16:creationId xmlns:a16="http://schemas.microsoft.com/office/drawing/2014/main" id="{35B3AC16-BB72-AEE2-0A69-C396F8EF2F08}"/>
              </a:ext>
            </a:extLst>
          </p:cNvPr>
          <p:cNvPicPr>
            <a:picLocks noChangeAspect="1"/>
          </p:cNvPicPr>
          <p:nvPr/>
        </p:nvPicPr>
        <p:blipFill>
          <a:blip r:embed="rId2"/>
          <a:stretch>
            <a:fillRect/>
          </a:stretch>
        </p:blipFill>
        <p:spPr>
          <a:xfrm>
            <a:off x="2871221" y="320284"/>
            <a:ext cx="8976566" cy="1283882"/>
          </a:xfrm>
          <a:prstGeom prst="rect">
            <a:avLst/>
          </a:prstGeom>
        </p:spPr>
      </p:pic>
      <p:pic>
        <p:nvPicPr>
          <p:cNvPr id="8" name="Billede 7">
            <a:extLst>
              <a:ext uri="{FF2B5EF4-FFF2-40B4-BE49-F238E27FC236}">
                <a16:creationId xmlns:a16="http://schemas.microsoft.com/office/drawing/2014/main" id="{ACEDA6A2-868A-23C8-EC41-27120D14E7C7}"/>
              </a:ext>
            </a:extLst>
          </p:cNvPr>
          <p:cNvPicPr>
            <a:picLocks noChangeAspect="1"/>
          </p:cNvPicPr>
          <p:nvPr/>
        </p:nvPicPr>
        <p:blipFill>
          <a:blip r:embed="rId3"/>
          <a:stretch>
            <a:fillRect/>
          </a:stretch>
        </p:blipFill>
        <p:spPr>
          <a:xfrm>
            <a:off x="5124450" y="2277953"/>
            <a:ext cx="7067550" cy="3248025"/>
          </a:xfrm>
          <a:prstGeom prst="rect">
            <a:avLst/>
          </a:prstGeom>
        </p:spPr>
      </p:pic>
    </p:spTree>
    <p:extLst>
      <p:ext uri="{BB962C8B-B14F-4D97-AF65-F5344CB8AC3E}">
        <p14:creationId xmlns:p14="http://schemas.microsoft.com/office/powerpoint/2010/main" val="2442528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SELECT </a:t>
            </a:r>
          </a:p>
        </p:txBody>
      </p:sp>
      <p:sp>
        <p:nvSpPr>
          <p:cNvPr id="3" name="Pladsholder til indhold 2"/>
          <p:cNvSpPr>
            <a:spLocks noGrp="1"/>
          </p:cNvSpPr>
          <p:nvPr>
            <p:ph idx="1"/>
          </p:nvPr>
        </p:nvSpPr>
        <p:spPr/>
        <p:txBody>
          <a:bodyPr/>
          <a:lstStyle/>
          <a:p>
            <a:r>
              <a:rPr lang="da-DK" dirty="0"/>
              <a:t>En forespørgsel (</a:t>
            </a:r>
            <a:r>
              <a:rPr lang="da-DK" dirty="0" err="1"/>
              <a:t>query</a:t>
            </a:r>
            <a:r>
              <a:rPr lang="da-DK" dirty="0"/>
              <a:t>) til </a:t>
            </a:r>
            <a:br>
              <a:rPr lang="da-DK" dirty="0"/>
            </a:br>
            <a:r>
              <a:rPr lang="da-DK" dirty="0"/>
              <a:t>databasens indhold</a:t>
            </a:r>
          </a:p>
          <a:p>
            <a:r>
              <a:rPr lang="da-DK" dirty="0"/>
              <a:t>Vælg hvad og hvorfra</a:t>
            </a:r>
          </a:p>
          <a:p>
            <a:r>
              <a:rPr lang="da-DK" dirty="0"/>
              <a:t>Brug * for al data</a:t>
            </a:r>
          </a:p>
          <a:p>
            <a:r>
              <a:rPr lang="da-DK" dirty="0"/>
              <a:t>Mange muligheder for</a:t>
            </a:r>
            <a:br>
              <a:rPr lang="da-DK" dirty="0"/>
            </a:br>
            <a:r>
              <a:rPr lang="da-DK" dirty="0"/>
              <a:t>mere specifikke søgninger </a:t>
            </a:r>
            <a:br>
              <a:rPr lang="da-DK" dirty="0"/>
            </a:br>
            <a:r>
              <a:rPr lang="da-DK" dirty="0"/>
              <a:t>og kombinationer fra flere</a:t>
            </a:r>
            <a:br>
              <a:rPr lang="da-DK" dirty="0"/>
            </a:br>
            <a:r>
              <a:rPr lang="da-DK" dirty="0"/>
              <a:t>tabeller</a:t>
            </a:r>
          </a:p>
        </p:txBody>
      </p:sp>
      <p:pic>
        <p:nvPicPr>
          <p:cNvPr id="6" name="Billede 5">
            <a:extLst>
              <a:ext uri="{FF2B5EF4-FFF2-40B4-BE49-F238E27FC236}">
                <a16:creationId xmlns:a16="http://schemas.microsoft.com/office/drawing/2014/main" id="{01A87676-AA8B-65E4-AD91-EE86179651FD}"/>
              </a:ext>
            </a:extLst>
          </p:cNvPr>
          <p:cNvPicPr>
            <a:picLocks noChangeAspect="1"/>
          </p:cNvPicPr>
          <p:nvPr/>
        </p:nvPicPr>
        <p:blipFill>
          <a:blip r:embed="rId2"/>
          <a:stretch>
            <a:fillRect/>
          </a:stretch>
        </p:blipFill>
        <p:spPr>
          <a:xfrm>
            <a:off x="5172075" y="1066800"/>
            <a:ext cx="6553200" cy="4724400"/>
          </a:xfrm>
          <a:prstGeom prst="rect">
            <a:avLst/>
          </a:prstGeom>
        </p:spPr>
      </p:pic>
    </p:spTree>
    <p:extLst>
      <p:ext uri="{BB962C8B-B14F-4D97-AF65-F5344CB8AC3E}">
        <p14:creationId xmlns:p14="http://schemas.microsoft.com/office/powerpoint/2010/main" val="2815911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UPDATE</a:t>
            </a:r>
          </a:p>
        </p:txBody>
      </p:sp>
      <p:sp>
        <p:nvSpPr>
          <p:cNvPr id="3" name="Pladsholder til indhold 2"/>
          <p:cNvSpPr>
            <a:spLocks noGrp="1"/>
          </p:cNvSpPr>
          <p:nvPr>
            <p:ph idx="1"/>
          </p:nvPr>
        </p:nvSpPr>
        <p:spPr/>
        <p:txBody>
          <a:bodyPr/>
          <a:lstStyle/>
          <a:p>
            <a:r>
              <a:rPr lang="da-DK" dirty="0"/>
              <a:t>Ændrer på dele eller hele</a:t>
            </a:r>
            <a:br>
              <a:rPr lang="da-DK" dirty="0"/>
            </a:br>
            <a:r>
              <a:rPr lang="da-DK" dirty="0"/>
              <a:t>rækker eller kolonner</a:t>
            </a:r>
          </a:p>
          <a:p>
            <a:r>
              <a:rPr lang="da-DK" dirty="0"/>
              <a:t>Vælg tabel og hvad der skal</a:t>
            </a:r>
            <a:br>
              <a:rPr lang="da-DK" dirty="0"/>
            </a:br>
            <a:r>
              <a:rPr lang="da-DK" dirty="0"/>
              <a:t>ændres</a:t>
            </a:r>
          </a:p>
          <a:p>
            <a:r>
              <a:rPr lang="da-DK" dirty="0"/>
              <a:t>Brug WHERE for at </a:t>
            </a:r>
            <a:br>
              <a:rPr lang="da-DK" dirty="0"/>
            </a:br>
            <a:r>
              <a:rPr lang="da-DK" dirty="0"/>
              <a:t>præcisere</a:t>
            </a:r>
          </a:p>
          <a:p>
            <a:endParaRPr lang="da-DK" dirty="0"/>
          </a:p>
        </p:txBody>
      </p:sp>
      <p:pic>
        <p:nvPicPr>
          <p:cNvPr id="6" name="Billede 5">
            <a:extLst>
              <a:ext uri="{FF2B5EF4-FFF2-40B4-BE49-F238E27FC236}">
                <a16:creationId xmlns:a16="http://schemas.microsoft.com/office/drawing/2014/main" id="{6A9EE701-201F-5C6F-7D18-467A5018845D}"/>
              </a:ext>
            </a:extLst>
          </p:cNvPr>
          <p:cNvPicPr>
            <a:picLocks noChangeAspect="1"/>
          </p:cNvPicPr>
          <p:nvPr/>
        </p:nvPicPr>
        <p:blipFill>
          <a:blip r:embed="rId2"/>
          <a:stretch>
            <a:fillRect/>
          </a:stretch>
        </p:blipFill>
        <p:spPr>
          <a:xfrm>
            <a:off x="3698821" y="247337"/>
            <a:ext cx="8284122" cy="1486524"/>
          </a:xfrm>
          <a:prstGeom prst="rect">
            <a:avLst/>
          </a:prstGeom>
        </p:spPr>
      </p:pic>
      <p:pic>
        <p:nvPicPr>
          <p:cNvPr id="8" name="Billede 7">
            <a:extLst>
              <a:ext uri="{FF2B5EF4-FFF2-40B4-BE49-F238E27FC236}">
                <a16:creationId xmlns:a16="http://schemas.microsoft.com/office/drawing/2014/main" id="{F9377EE4-E987-9018-F4C6-1510ED001B69}"/>
              </a:ext>
            </a:extLst>
          </p:cNvPr>
          <p:cNvPicPr>
            <a:picLocks noChangeAspect="1"/>
          </p:cNvPicPr>
          <p:nvPr/>
        </p:nvPicPr>
        <p:blipFill>
          <a:blip r:embed="rId3"/>
          <a:stretch>
            <a:fillRect/>
          </a:stretch>
        </p:blipFill>
        <p:spPr>
          <a:xfrm>
            <a:off x="5401168" y="2170112"/>
            <a:ext cx="6581775" cy="3171825"/>
          </a:xfrm>
          <a:prstGeom prst="rect">
            <a:avLst/>
          </a:prstGeom>
        </p:spPr>
      </p:pic>
    </p:spTree>
    <p:extLst>
      <p:ext uri="{BB962C8B-B14F-4D97-AF65-F5344CB8AC3E}">
        <p14:creationId xmlns:p14="http://schemas.microsoft.com/office/powerpoint/2010/main" val="2829018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DELETE</a:t>
            </a:r>
          </a:p>
        </p:txBody>
      </p:sp>
      <p:sp>
        <p:nvSpPr>
          <p:cNvPr id="3" name="Pladsholder til indhold 2"/>
          <p:cNvSpPr>
            <a:spLocks noGrp="1"/>
          </p:cNvSpPr>
          <p:nvPr>
            <p:ph idx="1"/>
          </p:nvPr>
        </p:nvSpPr>
        <p:spPr>
          <a:xfrm>
            <a:off x="554420" y="1962260"/>
            <a:ext cx="10515600" cy="4351338"/>
          </a:xfrm>
        </p:spPr>
        <p:txBody>
          <a:bodyPr/>
          <a:lstStyle/>
          <a:p>
            <a:r>
              <a:rPr lang="da-DK" dirty="0"/>
              <a:t>Fjerner rækker fra tabeller</a:t>
            </a:r>
          </a:p>
          <a:p>
            <a:r>
              <a:rPr lang="da-DK" dirty="0"/>
              <a:t>Vælg tabel og kriterier for </a:t>
            </a:r>
            <a:br>
              <a:rPr lang="da-DK" dirty="0"/>
            </a:br>
            <a:r>
              <a:rPr lang="da-DK" dirty="0"/>
              <a:t>sletningen</a:t>
            </a:r>
          </a:p>
        </p:txBody>
      </p:sp>
      <p:pic>
        <p:nvPicPr>
          <p:cNvPr id="6" name="Billede 5">
            <a:extLst>
              <a:ext uri="{FF2B5EF4-FFF2-40B4-BE49-F238E27FC236}">
                <a16:creationId xmlns:a16="http://schemas.microsoft.com/office/drawing/2014/main" id="{1BDBB166-D610-3B2A-8E16-FF6147806639}"/>
              </a:ext>
            </a:extLst>
          </p:cNvPr>
          <p:cNvPicPr>
            <a:picLocks noChangeAspect="1"/>
          </p:cNvPicPr>
          <p:nvPr/>
        </p:nvPicPr>
        <p:blipFill>
          <a:blip r:embed="rId2"/>
          <a:stretch>
            <a:fillRect/>
          </a:stretch>
        </p:blipFill>
        <p:spPr>
          <a:xfrm>
            <a:off x="3343931" y="230188"/>
            <a:ext cx="8315908" cy="1460500"/>
          </a:xfrm>
          <a:prstGeom prst="rect">
            <a:avLst/>
          </a:prstGeom>
        </p:spPr>
      </p:pic>
      <p:pic>
        <p:nvPicPr>
          <p:cNvPr id="8" name="Billede 7">
            <a:extLst>
              <a:ext uri="{FF2B5EF4-FFF2-40B4-BE49-F238E27FC236}">
                <a16:creationId xmlns:a16="http://schemas.microsoft.com/office/drawing/2014/main" id="{89279132-670F-3B3E-9A92-CC9D96C57509}"/>
              </a:ext>
            </a:extLst>
          </p:cNvPr>
          <p:cNvPicPr>
            <a:picLocks noChangeAspect="1"/>
          </p:cNvPicPr>
          <p:nvPr/>
        </p:nvPicPr>
        <p:blipFill>
          <a:blip r:embed="rId3"/>
          <a:stretch>
            <a:fillRect/>
          </a:stretch>
        </p:blipFill>
        <p:spPr>
          <a:xfrm>
            <a:off x="5151383" y="2115207"/>
            <a:ext cx="6324600" cy="2438400"/>
          </a:xfrm>
          <a:prstGeom prst="rect">
            <a:avLst/>
          </a:prstGeom>
        </p:spPr>
      </p:pic>
    </p:spTree>
    <p:extLst>
      <p:ext uri="{BB962C8B-B14F-4D97-AF65-F5344CB8AC3E}">
        <p14:creationId xmlns:p14="http://schemas.microsoft.com/office/powerpoint/2010/main" val="996017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51719"/>
            <a:ext cx="10515600" cy="1325563"/>
          </a:xfrm>
        </p:spPr>
        <p:txBody>
          <a:bodyPr/>
          <a:lstStyle/>
          <a:p>
            <a:r>
              <a:rPr lang="da-DK" dirty="0"/>
              <a:t>ERD (</a:t>
            </a:r>
            <a:r>
              <a:rPr lang="da-DK" dirty="0" err="1"/>
              <a:t>entity</a:t>
            </a:r>
            <a:r>
              <a:rPr lang="da-DK" dirty="0"/>
              <a:t> </a:t>
            </a:r>
            <a:r>
              <a:rPr lang="da-DK" dirty="0" err="1"/>
              <a:t>relationship</a:t>
            </a:r>
            <a:r>
              <a:rPr lang="da-DK" dirty="0"/>
              <a:t> diagram)</a:t>
            </a:r>
          </a:p>
        </p:txBody>
      </p:sp>
      <p:sp>
        <p:nvSpPr>
          <p:cNvPr id="3" name="Pladsholder til indhold 2"/>
          <p:cNvSpPr>
            <a:spLocks noGrp="1"/>
          </p:cNvSpPr>
          <p:nvPr>
            <p:ph idx="1"/>
          </p:nvPr>
        </p:nvSpPr>
        <p:spPr>
          <a:xfrm>
            <a:off x="838200" y="1477282"/>
            <a:ext cx="10693400" cy="4351338"/>
          </a:xfrm>
        </p:spPr>
        <p:txBody>
          <a:bodyPr>
            <a:normAutofit/>
          </a:bodyPr>
          <a:lstStyle/>
          <a:p>
            <a:pPr marL="0" indent="0">
              <a:buNone/>
            </a:pPr>
            <a:r>
              <a:rPr lang="da-DK" dirty="0"/>
              <a:t>Når man skal dokumentere sin database er det vigtigt at bruge et ER diagram da det giver en overblik der viser hvorledes ens database hænger sammen og hvilke relationer der findes mellem tabellerne.</a:t>
            </a:r>
          </a:p>
          <a:p>
            <a:pPr marL="0" indent="0">
              <a:buNone/>
            </a:pPr>
            <a:r>
              <a:rPr lang="da-DK" dirty="0"/>
              <a:t>Følgende videoer giver gode forklaringer på hvorledes man laver et ERD.</a:t>
            </a:r>
            <a:br>
              <a:rPr lang="da-DK" dirty="0"/>
            </a:br>
            <a:br>
              <a:rPr lang="da-DK" dirty="0"/>
            </a:br>
            <a:r>
              <a:rPr lang="da-DK" dirty="0"/>
              <a:t>1:  </a:t>
            </a:r>
            <a:r>
              <a:rPr lang="da-DK" dirty="0">
                <a:hlinkClick r:id="rId2"/>
              </a:rPr>
              <a:t>https://www.youtube.com/watch?app=desktop&amp;v=wR0jg0eQsZA</a:t>
            </a:r>
            <a:br>
              <a:rPr lang="da-DK" dirty="0"/>
            </a:br>
            <a:br>
              <a:rPr lang="da-DK" dirty="0"/>
            </a:br>
            <a:r>
              <a:rPr lang="da-DK" dirty="0"/>
              <a:t>2:  </a:t>
            </a:r>
            <a:r>
              <a:rPr lang="da-DK" dirty="0">
                <a:hlinkClick r:id="rId3"/>
              </a:rPr>
              <a:t>https://www.youtube.com/watch?v=QpdhBUYk7Kk</a:t>
            </a:r>
            <a:br>
              <a:rPr lang="da-DK" dirty="0"/>
            </a:br>
            <a:br>
              <a:rPr lang="da-DK" dirty="0"/>
            </a:br>
            <a:r>
              <a:rPr lang="da-DK" dirty="0"/>
              <a:t>3:  </a:t>
            </a:r>
            <a:r>
              <a:rPr lang="da-DK" dirty="0">
                <a:hlinkClick r:id="rId4"/>
              </a:rPr>
              <a:t>https://www.youtube.com/watch?v=-CuY5ADwn24</a:t>
            </a:r>
            <a:endParaRPr lang="da-DK" dirty="0"/>
          </a:p>
          <a:p>
            <a:pPr marL="0" indent="0">
              <a:buNone/>
            </a:pPr>
            <a:endParaRPr lang="da-DK" dirty="0"/>
          </a:p>
        </p:txBody>
      </p:sp>
    </p:spTree>
    <p:extLst>
      <p:ext uri="{BB962C8B-B14F-4D97-AF65-F5344CB8AC3E}">
        <p14:creationId xmlns:p14="http://schemas.microsoft.com/office/powerpoint/2010/main" val="2546543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ladsholder til indhold 4">
            <a:extLst>
              <a:ext uri="{FF2B5EF4-FFF2-40B4-BE49-F238E27FC236}">
                <a16:creationId xmlns:a16="http://schemas.microsoft.com/office/drawing/2014/main" id="{7DB0FCB3-CDA0-49DB-BB19-DE5A935A43C6}"/>
              </a:ext>
            </a:extLst>
          </p:cNvPr>
          <p:cNvPicPr>
            <a:picLocks noGrp="1" noChangeAspect="1"/>
          </p:cNvPicPr>
          <p:nvPr>
            <p:ph idx="1"/>
          </p:nvPr>
        </p:nvPicPr>
        <p:blipFill>
          <a:blip r:embed="rId2"/>
          <a:stretch>
            <a:fillRect/>
          </a:stretch>
        </p:blipFill>
        <p:spPr>
          <a:xfrm>
            <a:off x="6049609" y="2358070"/>
            <a:ext cx="6177280" cy="4113103"/>
          </a:xfrm>
        </p:spPr>
      </p:pic>
      <p:sp>
        <p:nvSpPr>
          <p:cNvPr id="6" name="Tekstfelt 5">
            <a:extLst>
              <a:ext uri="{FF2B5EF4-FFF2-40B4-BE49-F238E27FC236}">
                <a16:creationId xmlns:a16="http://schemas.microsoft.com/office/drawing/2014/main" id="{6F6CD1C0-9510-45EE-AAB3-DD6261E1988C}"/>
              </a:ext>
            </a:extLst>
          </p:cNvPr>
          <p:cNvSpPr txBox="1"/>
          <p:nvPr/>
        </p:nvSpPr>
        <p:spPr>
          <a:xfrm>
            <a:off x="391201" y="290698"/>
            <a:ext cx="11316816" cy="6001643"/>
          </a:xfrm>
          <a:prstGeom prst="rect">
            <a:avLst/>
          </a:prstGeom>
          <a:noFill/>
        </p:spPr>
        <p:txBody>
          <a:bodyPr wrap="none" rtlCol="0">
            <a:spAutoFit/>
          </a:bodyPr>
          <a:lstStyle/>
          <a:p>
            <a:r>
              <a:rPr lang="da-DK" sz="2400" dirty="0"/>
              <a:t>Hent Draw.IO på følgende website: </a:t>
            </a:r>
          </a:p>
          <a:p>
            <a:endParaRPr lang="da-DK" sz="2400" dirty="0"/>
          </a:p>
          <a:p>
            <a:r>
              <a:rPr lang="da-DK" sz="2400" dirty="0"/>
              <a:t>https://github.com/jgraph/drawio-desktop/releases/tag/v22.0.3</a:t>
            </a:r>
          </a:p>
          <a:p>
            <a:endParaRPr lang="da-DK" sz="2400" dirty="0"/>
          </a:p>
          <a:p>
            <a:r>
              <a:rPr lang="da-DK" sz="2400" dirty="0"/>
              <a:t>Sørg for at der er relationer mellem boksene og træk </a:t>
            </a:r>
            <a:r>
              <a:rPr lang="da-DK" sz="2400" dirty="0" err="1"/>
              <a:t>relationspile</a:t>
            </a:r>
            <a:r>
              <a:rPr lang="da-DK" sz="2400" dirty="0"/>
              <a:t> så det er tydeligt hvilke</a:t>
            </a:r>
            <a:br>
              <a:rPr lang="da-DK" sz="2400" dirty="0"/>
            </a:br>
            <a:r>
              <a:rPr lang="da-DK" sz="2400" dirty="0"/>
              <a:t>felter der har relationer sammen. </a:t>
            </a:r>
            <a:br>
              <a:rPr lang="da-DK" sz="2400" dirty="0"/>
            </a:br>
            <a:br>
              <a:rPr lang="da-DK" sz="2400" dirty="0"/>
            </a:br>
            <a:r>
              <a:rPr lang="da-DK" sz="2400" dirty="0"/>
              <a:t>Eksperimenter med forskellige typer</a:t>
            </a:r>
            <a:br>
              <a:rPr lang="da-DK" sz="2400" dirty="0"/>
            </a:br>
            <a:r>
              <a:rPr lang="da-DK" sz="2400" dirty="0"/>
              <a:t>af bokse og se hvorledes I kan benytte dem. </a:t>
            </a:r>
            <a:br>
              <a:rPr lang="da-DK" sz="2400" dirty="0"/>
            </a:br>
            <a:r>
              <a:rPr lang="da-DK" sz="2400" dirty="0"/>
              <a:t>Dem der har to kolonner kan f.eks. Bruges</a:t>
            </a:r>
            <a:br>
              <a:rPr lang="da-DK" sz="2400" dirty="0"/>
            </a:br>
            <a:r>
              <a:rPr lang="da-DK" sz="2400" dirty="0"/>
              <a:t>til at man skriver datatypen ind i det.</a:t>
            </a:r>
          </a:p>
          <a:p>
            <a:br>
              <a:rPr lang="da-DK" sz="2400" dirty="0"/>
            </a:br>
            <a:r>
              <a:rPr lang="da-DK" sz="2400" dirty="0"/>
              <a:t>Prøv at eksporter diagrammet til andre</a:t>
            </a:r>
            <a:br>
              <a:rPr lang="da-DK" sz="2400" dirty="0"/>
            </a:br>
            <a:r>
              <a:rPr lang="da-DK" sz="2400" dirty="0"/>
              <a:t>formater som kan gemmes på</a:t>
            </a:r>
            <a:br>
              <a:rPr lang="da-DK" sz="2400" dirty="0"/>
            </a:br>
            <a:r>
              <a:rPr lang="da-DK" sz="2400" dirty="0"/>
              <a:t>jeres computer.</a:t>
            </a:r>
          </a:p>
          <a:p>
            <a:endParaRPr lang="da-DK" sz="2400" dirty="0"/>
          </a:p>
        </p:txBody>
      </p:sp>
    </p:spTree>
    <p:extLst>
      <p:ext uri="{BB962C8B-B14F-4D97-AF65-F5344CB8AC3E}">
        <p14:creationId xmlns:p14="http://schemas.microsoft.com/office/powerpoint/2010/main" val="1222771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0"/>
            <a:ext cx="10515600" cy="1325563"/>
          </a:xfrm>
        </p:spPr>
        <p:txBody>
          <a:bodyPr/>
          <a:lstStyle/>
          <a:p>
            <a:r>
              <a:rPr lang="da-DK" dirty="0"/>
              <a:t>Tidsplan for forløb </a:t>
            </a:r>
            <a:r>
              <a:rPr lang="da-DK" sz="3600" dirty="0"/>
              <a:t>(2 uger, 10 timer)</a:t>
            </a:r>
            <a:endParaRPr lang="da-DK" dirty="0"/>
          </a:p>
        </p:txBody>
      </p:sp>
      <p:sp>
        <p:nvSpPr>
          <p:cNvPr id="3" name="Pladsholder til indhold 2"/>
          <p:cNvSpPr>
            <a:spLocks noGrp="1"/>
          </p:cNvSpPr>
          <p:nvPr>
            <p:ph idx="1"/>
          </p:nvPr>
        </p:nvSpPr>
        <p:spPr>
          <a:xfrm>
            <a:off x="556531" y="1091405"/>
            <a:ext cx="11387819" cy="5528469"/>
          </a:xfrm>
        </p:spPr>
        <p:txBody>
          <a:bodyPr>
            <a:normAutofit lnSpcReduction="10000"/>
          </a:bodyPr>
          <a:lstStyle/>
          <a:p>
            <a:pPr marL="0" indent="0">
              <a:buNone/>
            </a:pPr>
            <a:r>
              <a:rPr lang="da-DK" sz="3200" dirty="0">
                <a:solidFill>
                  <a:srgbClr val="0070C0"/>
                </a:solidFill>
              </a:rPr>
              <a:t>Uge 43:</a:t>
            </a:r>
            <a:r>
              <a:rPr lang="da-DK" sz="3200" dirty="0"/>
              <a:t>	Database </a:t>
            </a:r>
            <a:r>
              <a:rPr lang="da-DK" sz="3200" dirty="0" err="1"/>
              <a:t>SQLite</a:t>
            </a:r>
            <a:r>
              <a:rPr lang="da-DK" sz="3200" dirty="0"/>
              <a:t> / MySQL og SQL </a:t>
            </a:r>
            <a:r>
              <a:rPr lang="da-DK" sz="2400" dirty="0"/>
              <a:t>(evt. PHP)		</a:t>
            </a:r>
          </a:p>
          <a:p>
            <a:pPr marL="0" indent="0">
              <a:buNone/>
            </a:pPr>
            <a:r>
              <a:rPr lang="da-DK" sz="2400" b="1" dirty="0"/>
              <a:t>		Mandag</a:t>
            </a:r>
            <a:r>
              <a:rPr lang="da-DK" sz="2400" dirty="0"/>
              <a:t>: Introduktion til databaser og SQL med </a:t>
            </a:r>
            <a:r>
              <a:rPr lang="da-DK" sz="2400" dirty="0" err="1"/>
              <a:t>Godot</a:t>
            </a:r>
            <a:r>
              <a:rPr lang="da-DK" sz="2400" dirty="0"/>
              <a:t>. Installation af 			diverse	</a:t>
            </a:r>
            <a:r>
              <a:rPr lang="da-DK" sz="2400" dirty="0" err="1"/>
              <a:t>editores</a:t>
            </a:r>
            <a:r>
              <a:rPr lang="da-DK" sz="2400" dirty="0"/>
              <a:t> ”</a:t>
            </a:r>
            <a:r>
              <a:rPr lang="da-DK" sz="2400" dirty="0" err="1"/>
              <a:t>SQLiteManager</a:t>
            </a:r>
            <a:r>
              <a:rPr lang="da-DK" sz="2400" dirty="0"/>
              <a:t>” eller ”DB Browser” eller MySQL server. 			Sætte en simpel database op, prøve simple SQL og evt. PHP kommandoer 			af, evt. se film omkring ER diagram og prøv det af</a:t>
            </a:r>
            <a:br>
              <a:rPr lang="da-DK" sz="2400" dirty="0"/>
            </a:br>
            <a:br>
              <a:rPr lang="da-DK" sz="2400" dirty="0"/>
            </a:br>
            <a:r>
              <a:rPr lang="da-DK" sz="2400" dirty="0"/>
              <a:t>		</a:t>
            </a:r>
            <a:r>
              <a:rPr lang="da-DK" sz="2400" b="1" dirty="0"/>
              <a:t>Onsdag:</a:t>
            </a:r>
            <a:r>
              <a:rPr lang="da-DK" sz="2400" dirty="0"/>
              <a:t> Fortsætte med at forstå SQL og databaser samt prøve simple 			(udleverede) </a:t>
            </a:r>
            <a:r>
              <a:rPr lang="da-DK" sz="2400" dirty="0" err="1"/>
              <a:t>Godot</a:t>
            </a:r>
            <a:r>
              <a:rPr lang="da-DK" sz="2400" dirty="0"/>
              <a:t> programmer af imod databasen og få data frem og 			tilbage vha. simple SQL kommandoer. Fortsæt evt. med ER diagrammer.</a:t>
            </a:r>
            <a:br>
              <a:rPr lang="da-DK" sz="2400" dirty="0"/>
            </a:br>
            <a:endParaRPr lang="da-DK" sz="3200" dirty="0"/>
          </a:p>
          <a:p>
            <a:pPr marL="0" indent="0">
              <a:buNone/>
            </a:pPr>
            <a:r>
              <a:rPr lang="da-DK" sz="3200" dirty="0">
                <a:solidFill>
                  <a:srgbClr val="0070C0"/>
                </a:solidFill>
              </a:rPr>
              <a:t>Uge 44:</a:t>
            </a:r>
            <a:r>
              <a:rPr lang="da-DK" sz="3200" dirty="0"/>
              <a:t>	Opgave med databaser og </a:t>
            </a:r>
            <a:r>
              <a:rPr lang="da-DK" sz="3200" dirty="0" err="1"/>
              <a:t>Godot</a:t>
            </a:r>
            <a:r>
              <a:rPr lang="da-DK" sz="3200" dirty="0"/>
              <a:t>.</a:t>
            </a:r>
          </a:p>
          <a:p>
            <a:pPr marL="0" indent="0">
              <a:buNone/>
            </a:pPr>
            <a:r>
              <a:rPr lang="da-DK" sz="3200" dirty="0"/>
              <a:t>		</a:t>
            </a:r>
            <a:r>
              <a:rPr lang="da-DK" sz="2400" b="1" dirty="0"/>
              <a:t>Mandag – 4 timer</a:t>
            </a:r>
            <a:br>
              <a:rPr lang="da-DK" sz="2400" b="1" dirty="0"/>
            </a:br>
            <a:br>
              <a:rPr lang="da-DK" sz="2400" b="1" dirty="0"/>
            </a:br>
            <a:endParaRPr lang="da-DK" sz="3200" dirty="0"/>
          </a:p>
          <a:p>
            <a:pPr marL="0" indent="0">
              <a:buNone/>
            </a:pPr>
            <a:endParaRPr lang="da-DK" sz="3200" dirty="0"/>
          </a:p>
        </p:txBody>
      </p:sp>
    </p:spTree>
    <p:extLst>
      <p:ext uri="{BB962C8B-B14F-4D97-AF65-F5344CB8AC3E}">
        <p14:creationId xmlns:p14="http://schemas.microsoft.com/office/powerpoint/2010/main" val="256710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ladsholder til indhold 9" descr="Et billede, der indeholder tekst, skærmbillede, Font/skrifttype, diagram&#10;&#10;Automatisk genereret beskrivelse">
            <a:extLst>
              <a:ext uri="{FF2B5EF4-FFF2-40B4-BE49-F238E27FC236}">
                <a16:creationId xmlns:a16="http://schemas.microsoft.com/office/drawing/2014/main" id="{FC4935DF-702A-686D-FA7F-7D63E1AD29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560" y="0"/>
            <a:ext cx="11871836" cy="6858000"/>
          </a:xfrm>
        </p:spPr>
      </p:pic>
    </p:spTree>
    <p:extLst>
      <p:ext uri="{BB962C8B-B14F-4D97-AF65-F5344CB8AC3E}">
        <p14:creationId xmlns:p14="http://schemas.microsoft.com/office/powerpoint/2010/main" val="219031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a:extLst>
              <a:ext uri="{FF2B5EF4-FFF2-40B4-BE49-F238E27FC236}">
                <a16:creationId xmlns:a16="http://schemas.microsoft.com/office/drawing/2014/main" id="{181BA39D-6CA1-470A-1ABF-596F28474AB4}"/>
              </a:ext>
            </a:extLst>
          </p:cNvPr>
          <p:cNvSpPr>
            <a:spLocks noGrp="1"/>
          </p:cNvSpPr>
          <p:nvPr>
            <p:ph idx="1"/>
          </p:nvPr>
        </p:nvSpPr>
        <p:spPr>
          <a:xfrm>
            <a:off x="838200" y="634999"/>
            <a:ext cx="10515600" cy="5527675"/>
          </a:xfrm>
        </p:spPr>
        <p:txBody>
          <a:bodyPr/>
          <a:lstStyle/>
          <a:p>
            <a:pPr marL="0" indent="0">
              <a:lnSpc>
                <a:spcPct val="107000"/>
              </a:lnSpc>
              <a:spcAft>
                <a:spcPts val="800"/>
              </a:spcAft>
              <a:buNone/>
            </a:pPr>
            <a:r>
              <a:rPr lang="da-DK" b="1" dirty="0">
                <a:effectLst/>
                <a:latin typeface="Calibri" panose="020F0502020204030204" pitchFamily="34" charset="0"/>
                <a:ea typeface="Calibri" panose="020F0502020204030204" pitchFamily="34" charset="0"/>
                <a:cs typeface="Times New Roman" panose="02020603050405020304" pitchFamily="18" charset="0"/>
              </a:rPr>
              <a:t>Links til grundlæggende SQL og PHP</a:t>
            </a:r>
            <a:r>
              <a:rPr lang="da-DK" sz="1800" b="1" dirty="0">
                <a:effectLst/>
                <a:latin typeface="Calibri" panose="020F0502020204030204" pitchFamily="34" charset="0"/>
                <a:ea typeface="Calibri" panose="020F0502020204030204" pitchFamily="34" charset="0"/>
                <a:cs typeface="Times New Roman" panose="02020603050405020304" pitchFamily="18" charset="0"/>
              </a:rPr>
              <a:t> </a:t>
            </a:r>
            <a:br>
              <a:rPr lang="da-DK" sz="1800" b="1" dirty="0">
                <a:effectLst/>
                <a:latin typeface="Calibri" panose="020F0502020204030204" pitchFamily="34" charset="0"/>
                <a:ea typeface="Calibri" panose="020F0502020204030204" pitchFamily="34" charset="0"/>
                <a:cs typeface="Times New Roman" panose="02020603050405020304" pitchFamily="18" charset="0"/>
              </a:rPr>
            </a:br>
            <a:endParaRPr lang="da-DK"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a-DK" sz="2000" dirty="0">
                <a:effectLst/>
                <a:latin typeface="Calibri" panose="020F0502020204030204" pitchFamily="34" charset="0"/>
                <a:ea typeface="Calibri" panose="020F0502020204030204" pitchFamily="34" charset="0"/>
                <a:cs typeface="Times New Roman" panose="02020603050405020304" pitchFamily="18" charset="0"/>
              </a:rPr>
              <a:t>Grundlæggende SQL: </a:t>
            </a:r>
            <a:r>
              <a:rPr lang="da-DK"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https://www.w3schools.com/sql/</a:t>
            </a:r>
            <a:endParaRPr lang="da-DK"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da-DK" sz="2000" dirty="0">
                <a:effectLst/>
                <a:latin typeface="Calibri" panose="020F0502020204030204" pitchFamily="34" charset="0"/>
                <a:ea typeface="Calibri" panose="020F0502020204030204" pitchFamily="34" charset="0"/>
                <a:cs typeface="Times New Roman" panose="02020603050405020304" pitchFamily="18" charset="0"/>
              </a:rPr>
              <a:t>Grundlæggende PHP: </a:t>
            </a:r>
            <a:r>
              <a:rPr lang="da-DK"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https://www.w3schools.com/php/default.asp</a:t>
            </a:r>
            <a:endParaRPr lang="da-DK"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da-DK" dirty="0"/>
          </a:p>
        </p:txBody>
      </p:sp>
    </p:spTree>
    <p:extLst>
      <p:ext uri="{BB962C8B-B14F-4D97-AF65-F5344CB8AC3E}">
        <p14:creationId xmlns:p14="http://schemas.microsoft.com/office/powerpoint/2010/main" val="504674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11480" y="222885"/>
            <a:ext cx="10515600" cy="1325563"/>
          </a:xfrm>
        </p:spPr>
        <p:txBody>
          <a:bodyPr/>
          <a:lstStyle/>
          <a:p>
            <a:r>
              <a:rPr lang="da-DK" dirty="0" err="1"/>
              <a:t>Relationsdatabase</a:t>
            </a:r>
            <a:r>
              <a:rPr lang="da-DK" dirty="0"/>
              <a:t> – grundlæggende 	</a:t>
            </a:r>
          </a:p>
        </p:txBody>
      </p:sp>
      <p:sp>
        <p:nvSpPr>
          <p:cNvPr id="3" name="Pladsholder til indhold 2"/>
          <p:cNvSpPr>
            <a:spLocks noGrp="1"/>
          </p:cNvSpPr>
          <p:nvPr>
            <p:ph idx="1"/>
          </p:nvPr>
        </p:nvSpPr>
        <p:spPr/>
        <p:txBody>
          <a:bodyPr/>
          <a:lstStyle/>
          <a:p>
            <a:r>
              <a:rPr lang="da-DK" dirty="0"/>
              <a:t>Database </a:t>
            </a:r>
            <a:r>
              <a:rPr lang="da-DK" dirty="0" err="1"/>
              <a:t>schema</a:t>
            </a:r>
            <a:r>
              <a:rPr lang="da-DK" dirty="0"/>
              <a:t>: </a:t>
            </a:r>
            <a:br>
              <a:rPr lang="da-DK" dirty="0"/>
            </a:br>
            <a:r>
              <a:rPr lang="da-DK" dirty="0"/>
              <a:t>	</a:t>
            </a:r>
            <a:r>
              <a:rPr lang="da-DK" sz="2400" dirty="0" err="1"/>
              <a:t>Blueprint</a:t>
            </a:r>
            <a:r>
              <a:rPr lang="da-DK" sz="2400" dirty="0"/>
              <a:t> for vores database og dens relationer (lidt som klasser i 	objektorienteret programmering)</a:t>
            </a:r>
          </a:p>
          <a:p>
            <a:endParaRPr lang="da-DK" dirty="0"/>
          </a:p>
          <a:p>
            <a:r>
              <a:rPr lang="da-DK" dirty="0"/>
              <a:t>Database </a:t>
            </a:r>
            <a:r>
              <a:rPr lang="da-DK" dirty="0" err="1"/>
              <a:t>instance</a:t>
            </a:r>
            <a:r>
              <a:rPr lang="da-DK" dirty="0"/>
              <a:t>: </a:t>
            </a:r>
          </a:p>
          <a:p>
            <a:pPr marL="457200" lvl="1" indent="0">
              <a:buNone/>
            </a:pPr>
            <a:r>
              <a:rPr lang="da-DK" dirty="0"/>
              <a:t>	Vores database i brug (lidt som objekter i objektorienteret programmering)</a:t>
            </a:r>
          </a:p>
          <a:p>
            <a:endParaRPr lang="da-DK" dirty="0"/>
          </a:p>
          <a:p>
            <a:r>
              <a:rPr lang="da-DK" dirty="0"/>
              <a:t>Kolonner og rækker af data i tabeller:</a:t>
            </a:r>
            <a:br>
              <a:rPr lang="da-DK" dirty="0"/>
            </a:br>
            <a:r>
              <a:rPr lang="da-DK" dirty="0"/>
              <a:t>	</a:t>
            </a:r>
            <a:r>
              <a:rPr lang="da-DK" sz="2400" dirty="0"/>
              <a:t>Databasens indhold/information der kan editeres</a:t>
            </a:r>
            <a:endParaRPr lang="da-DK" dirty="0"/>
          </a:p>
          <a:p>
            <a:endParaRPr lang="da-DK" dirty="0"/>
          </a:p>
          <a:p>
            <a:endParaRPr lang="da-DK" dirty="0"/>
          </a:p>
        </p:txBody>
      </p:sp>
    </p:spTree>
    <p:extLst>
      <p:ext uri="{BB962C8B-B14F-4D97-AF65-F5344CB8AC3E}">
        <p14:creationId xmlns:p14="http://schemas.microsoft.com/office/powerpoint/2010/main" val="3648236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Normalisering og unik ”nøgle”</a:t>
            </a:r>
          </a:p>
        </p:txBody>
      </p:sp>
      <p:sp>
        <p:nvSpPr>
          <p:cNvPr id="5" name="Rektangel 4"/>
          <p:cNvSpPr/>
          <p:nvPr/>
        </p:nvSpPr>
        <p:spPr>
          <a:xfrm>
            <a:off x="1245630" y="1690688"/>
            <a:ext cx="8103052" cy="2246769"/>
          </a:xfrm>
          <a:prstGeom prst="rect">
            <a:avLst/>
          </a:prstGeom>
        </p:spPr>
        <p:txBody>
          <a:bodyPr wrap="none">
            <a:spAutoFit/>
          </a:bodyPr>
          <a:lstStyle/>
          <a:p>
            <a:r>
              <a:rPr lang="da-DK" sz="2800" dirty="0"/>
              <a:t>Undgå redundans – (duplikeret data) 	</a:t>
            </a:r>
            <a:r>
              <a:rPr lang="da-DK" sz="2800" dirty="0">
                <a:sym typeface="Wingdings" panose="05000000000000000000" pitchFamily="2" charset="2"/>
              </a:rPr>
              <a:t></a:t>
            </a:r>
            <a:r>
              <a:rPr lang="da-DK" sz="2800" dirty="0"/>
              <a:t> normalisering</a:t>
            </a:r>
          </a:p>
          <a:p>
            <a:endParaRPr lang="da-DK" sz="2800" dirty="0"/>
          </a:p>
          <a:p>
            <a:r>
              <a:rPr lang="da-DK" sz="2800" dirty="0"/>
              <a:t>Gøre det let at tilgå data			</a:t>
            </a:r>
            <a:r>
              <a:rPr lang="da-DK" sz="2800" dirty="0">
                <a:sym typeface="Wingdings" panose="05000000000000000000" pitchFamily="2" charset="2"/>
              </a:rPr>
              <a:t> unik ”nøgle”</a:t>
            </a:r>
            <a:endParaRPr lang="da-DK" sz="2800" dirty="0"/>
          </a:p>
          <a:p>
            <a:endParaRPr lang="da-DK" sz="2800" dirty="0"/>
          </a:p>
          <a:p>
            <a:endParaRPr lang="da-DK" sz="2800" dirty="0"/>
          </a:p>
        </p:txBody>
      </p:sp>
      <p:pic>
        <p:nvPicPr>
          <p:cNvPr id="9" name="Pladsholder til indhold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74564" y="3409763"/>
            <a:ext cx="9576622" cy="2546900"/>
          </a:xfrm>
        </p:spPr>
      </p:pic>
    </p:spTree>
    <p:extLst>
      <p:ext uri="{BB962C8B-B14F-4D97-AF65-F5344CB8AC3E}">
        <p14:creationId xmlns:p14="http://schemas.microsoft.com/office/powerpoint/2010/main" val="119132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a-DK" dirty="0"/>
              <a:t>Struktur af normaliseret database med nøgler</a:t>
            </a:r>
          </a:p>
        </p:txBody>
      </p:sp>
      <p:sp>
        <p:nvSpPr>
          <p:cNvPr id="3" name="Tekstfelt 2"/>
          <p:cNvSpPr txBox="1"/>
          <p:nvPr/>
        </p:nvSpPr>
        <p:spPr>
          <a:xfrm>
            <a:off x="838200" y="1429078"/>
            <a:ext cx="4590809" cy="523220"/>
          </a:xfrm>
          <a:prstGeom prst="rect">
            <a:avLst/>
          </a:prstGeom>
          <a:noFill/>
        </p:spPr>
        <p:txBody>
          <a:bodyPr wrap="none" rtlCol="0">
            <a:spAutoFit/>
          </a:bodyPr>
          <a:lstStyle/>
          <a:p>
            <a:r>
              <a:rPr lang="da-DK" sz="2800" dirty="0"/>
              <a:t>ERD diagram der viser tabeller</a:t>
            </a:r>
          </a:p>
        </p:txBody>
      </p:sp>
      <p:pic>
        <p:nvPicPr>
          <p:cNvPr id="8" name="Pladsholder til indhold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1114" y="2150496"/>
            <a:ext cx="10515600" cy="4236719"/>
          </a:xfrm>
        </p:spPr>
      </p:pic>
    </p:spTree>
    <p:extLst>
      <p:ext uri="{BB962C8B-B14F-4D97-AF65-F5344CB8AC3E}">
        <p14:creationId xmlns:p14="http://schemas.microsoft.com/office/powerpoint/2010/main" val="306797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9491" y="129993"/>
            <a:ext cx="10515600" cy="1325563"/>
          </a:xfrm>
        </p:spPr>
        <p:txBody>
          <a:bodyPr/>
          <a:lstStyle/>
          <a:p>
            <a:r>
              <a:rPr lang="da-DK" dirty="0"/>
              <a:t>Eksempel på data i en database</a:t>
            </a:r>
          </a:p>
        </p:txBody>
      </p:sp>
      <p:pic>
        <p:nvPicPr>
          <p:cNvPr id="4" name="Pladsholder til indhold 3"/>
          <p:cNvPicPr>
            <a:picLocks noGrp="1" noChangeAspect="1"/>
          </p:cNvPicPr>
          <p:nvPr>
            <p:ph idx="1"/>
          </p:nvPr>
        </p:nvPicPr>
        <p:blipFill>
          <a:blip r:embed="rId2"/>
          <a:stretch>
            <a:fillRect/>
          </a:stretch>
        </p:blipFill>
        <p:spPr>
          <a:xfrm>
            <a:off x="1762232" y="1142048"/>
            <a:ext cx="8792556" cy="4659778"/>
          </a:xfrm>
          <a:prstGeom prst="rect">
            <a:avLst/>
          </a:prstGeom>
        </p:spPr>
      </p:pic>
      <p:sp>
        <p:nvSpPr>
          <p:cNvPr id="5" name="Tekstfelt 4"/>
          <p:cNvSpPr txBox="1"/>
          <p:nvPr/>
        </p:nvSpPr>
        <p:spPr>
          <a:xfrm>
            <a:off x="393197" y="5679906"/>
            <a:ext cx="10850727" cy="830997"/>
          </a:xfrm>
          <a:prstGeom prst="rect">
            <a:avLst/>
          </a:prstGeom>
          <a:noFill/>
        </p:spPr>
        <p:txBody>
          <a:bodyPr wrap="none" rtlCol="0">
            <a:spAutoFit/>
          </a:bodyPr>
          <a:lstStyle/>
          <a:p>
            <a:r>
              <a:rPr lang="da-DK" sz="2400" dirty="0"/>
              <a:t>Opgave: </a:t>
            </a:r>
            <a:br>
              <a:rPr lang="da-DK" sz="2400" dirty="0"/>
            </a:br>
            <a:r>
              <a:rPr lang="da-DK" sz="2400" dirty="0"/>
              <a:t>Hvad hedder Mr. Pytons ejer, hvad hedder Kattens ejer og hvilken type dyr har Søren?</a:t>
            </a:r>
          </a:p>
        </p:txBody>
      </p:sp>
    </p:spTree>
    <p:extLst>
      <p:ext uri="{BB962C8B-B14F-4D97-AF65-F5344CB8AC3E}">
        <p14:creationId xmlns:p14="http://schemas.microsoft.com/office/powerpoint/2010/main" val="367972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Relationstyper</a:t>
            </a:r>
            <a:endParaRPr lang="da-DK" dirty="0"/>
          </a:p>
        </p:txBody>
      </p:sp>
      <p:sp>
        <p:nvSpPr>
          <p:cNvPr id="6" name="Tekstfelt 5"/>
          <p:cNvSpPr txBox="1"/>
          <p:nvPr/>
        </p:nvSpPr>
        <p:spPr>
          <a:xfrm>
            <a:off x="838200" y="1718039"/>
            <a:ext cx="10783465" cy="1938992"/>
          </a:xfrm>
          <a:prstGeom prst="rect">
            <a:avLst/>
          </a:prstGeom>
          <a:noFill/>
        </p:spPr>
        <p:txBody>
          <a:bodyPr wrap="none" rtlCol="0">
            <a:spAutoFit/>
          </a:bodyPr>
          <a:lstStyle/>
          <a:p>
            <a:r>
              <a:rPr lang="da-DK" sz="2400" dirty="0"/>
              <a:t>En </a:t>
            </a:r>
            <a:r>
              <a:rPr lang="da-DK" sz="2400" dirty="0" err="1"/>
              <a:t>relationsdatabase</a:t>
            </a:r>
            <a:r>
              <a:rPr lang="da-DK" sz="2400" dirty="0"/>
              <a:t> er kendetegnet ved relationer mellem tabellerne. Der findes</a:t>
            </a:r>
          </a:p>
          <a:p>
            <a:r>
              <a:rPr lang="da-DK" sz="2400" dirty="0"/>
              <a:t>flere forskellige typer af relationer alt efter hvorledes indholdet i tabellerne relaterer </a:t>
            </a:r>
            <a:br>
              <a:rPr lang="da-DK" sz="2400" dirty="0"/>
            </a:br>
            <a:r>
              <a:rPr lang="da-DK" sz="2400" dirty="0"/>
              <a:t>til hinanden. </a:t>
            </a:r>
            <a:br>
              <a:rPr lang="da-DK" sz="2400" dirty="0"/>
            </a:br>
            <a:br>
              <a:rPr lang="da-DK" sz="2400" dirty="0"/>
            </a:br>
            <a:r>
              <a:rPr lang="da-DK" sz="2400" dirty="0"/>
              <a:t>På de efterfølgende slides er vist en række eksempler på sådanne relationer.</a:t>
            </a:r>
          </a:p>
        </p:txBody>
      </p:sp>
      <p:pic>
        <p:nvPicPr>
          <p:cNvPr id="3" name="Pladsholder til indhold 7">
            <a:extLst>
              <a:ext uri="{FF2B5EF4-FFF2-40B4-BE49-F238E27FC236}">
                <a16:creationId xmlns:a16="http://schemas.microsoft.com/office/drawing/2014/main" id="{4162296B-8A07-E69D-C774-A8BB1CD1448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75916" y="3657031"/>
            <a:ext cx="5640168" cy="2272415"/>
          </a:xfrm>
        </p:spPr>
      </p:pic>
    </p:spTree>
    <p:extLst>
      <p:ext uri="{BB962C8B-B14F-4D97-AF65-F5344CB8AC3E}">
        <p14:creationId xmlns:p14="http://schemas.microsoft.com/office/powerpoint/2010/main" val="2400880302"/>
      </p:ext>
    </p:extLst>
  </p:cSld>
  <p:clrMapOvr>
    <a:masterClrMapping/>
  </p:clrMapOvr>
</p:sld>
</file>

<file path=ppt/theme/theme1.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26124</TotalTime>
  <Words>706</Words>
  <Application>Microsoft Office PowerPoint</Application>
  <PresentationFormat>Widescreen</PresentationFormat>
  <Paragraphs>63</Paragraphs>
  <Slides>18</Slides>
  <Notes>0</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18</vt:i4>
      </vt:variant>
    </vt:vector>
  </HeadingPairs>
  <TitlesOfParts>
    <vt:vector size="23" baseType="lpstr">
      <vt:lpstr>Arial</vt:lpstr>
      <vt:lpstr>Calibri</vt:lpstr>
      <vt:lpstr>Calibri Light</vt:lpstr>
      <vt:lpstr>Wingdings</vt:lpstr>
      <vt:lpstr>Office-tema</vt:lpstr>
      <vt:lpstr>Databaser med Godot</vt:lpstr>
      <vt:lpstr>Tidsplan for forløb (2 uger, 10 timer)</vt:lpstr>
      <vt:lpstr>PowerPoint-præsentation</vt:lpstr>
      <vt:lpstr>PowerPoint-præsentation</vt:lpstr>
      <vt:lpstr>Relationsdatabase – grundlæggende  </vt:lpstr>
      <vt:lpstr>Normalisering og unik ”nøgle”</vt:lpstr>
      <vt:lpstr>Struktur af normaliseret database med nøgler</vt:lpstr>
      <vt:lpstr>Eksempel på data i en database</vt:lpstr>
      <vt:lpstr>Relationstyper</vt:lpstr>
      <vt:lpstr>PowerPoint-præsentation</vt:lpstr>
      <vt:lpstr>PowerPoint-præsentation</vt:lpstr>
      <vt:lpstr>De 4 mest anvendte SQL kommandoer</vt:lpstr>
      <vt:lpstr>INSERT</vt:lpstr>
      <vt:lpstr>SELECT </vt:lpstr>
      <vt:lpstr>UPDATE</vt:lpstr>
      <vt:lpstr>DELETE</vt:lpstr>
      <vt:lpstr>ERD (entity relationship diagram)</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Kristian Krabbe Møller</dc:creator>
  <cp:lastModifiedBy>Kristian Krabbe Møller</cp:lastModifiedBy>
  <cp:revision>77</cp:revision>
  <dcterms:created xsi:type="dcterms:W3CDTF">2019-02-18T15:05:50Z</dcterms:created>
  <dcterms:modified xsi:type="dcterms:W3CDTF">2024-10-20T12:54:35Z</dcterms:modified>
</cp:coreProperties>
</file>