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6" autoAdjust="0"/>
    <p:restoredTop sz="94660"/>
  </p:normalViewPr>
  <p:slideViewPr>
    <p:cSldViewPr snapToGrid="0">
      <p:cViewPr varScale="1">
        <p:scale>
          <a:sx n="111" d="100"/>
          <a:sy n="111" d="100"/>
        </p:scale>
        <p:origin x="30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4FAF90C-3337-3B10-0E40-BC8867074E20}"/>
              </a:ext>
            </a:extLst>
          </p:cNvPr>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p>
        </p:txBody>
      </p:sp>
      <p:sp>
        <p:nvSpPr>
          <p:cNvPr id="3" name="Undertitel 2">
            <a:extLst>
              <a:ext uri="{FF2B5EF4-FFF2-40B4-BE49-F238E27FC236}">
                <a16:creationId xmlns:a16="http://schemas.microsoft.com/office/drawing/2014/main" id="{3DEF107D-A8C7-95AA-2D07-0A756966AD6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p>
        </p:txBody>
      </p:sp>
      <p:sp>
        <p:nvSpPr>
          <p:cNvPr id="4" name="Pladsholder til dato 3">
            <a:extLst>
              <a:ext uri="{FF2B5EF4-FFF2-40B4-BE49-F238E27FC236}">
                <a16:creationId xmlns:a16="http://schemas.microsoft.com/office/drawing/2014/main" id="{A87D8ADF-E437-4D0D-FCC8-81E810319377}"/>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5" name="Pladsholder til sidefod 4">
            <a:extLst>
              <a:ext uri="{FF2B5EF4-FFF2-40B4-BE49-F238E27FC236}">
                <a16:creationId xmlns:a16="http://schemas.microsoft.com/office/drawing/2014/main" id="{A312FBAD-6FF5-1CEC-81D8-5549D039D19F}"/>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7A01292D-0B7B-8D0A-9E4F-B23AF9A4307D}"/>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29263323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54482DE-BD1C-A505-4D79-6CB0B2B42329}"/>
              </a:ext>
            </a:extLst>
          </p:cNvPr>
          <p:cNvSpPr>
            <a:spLocks noGrp="1"/>
          </p:cNvSpPr>
          <p:nvPr>
            <p:ph type="title"/>
          </p:nvPr>
        </p:nvSpPr>
        <p:spPr/>
        <p:txBody>
          <a:bodyPr/>
          <a:lstStyle/>
          <a:p>
            <a:r>
              <a:rPr lang="da-DK"/>
              <a:t>Klik for at redigere titeltypografien i masteren</a:t>
            </a:r>
          </a:p>
        </p:txBody>
      </p:sp>
      <p:sp>
        <p:nvSpPr>
          <p:cNvPr id="3" name="Pladsholder til lodret titel 2">
            <a:extLst>
              <a:ext uri="{FF2B5EF4-FFF2-40B4-BE49-F238E27FC236}">
                <a16:creationId xmlns:a16="http://schemas.microsoft.com/office/drawing/2014/main" id="{81198A00-F8B6-7625-C435-D95B97FFCBC4}"/>
              </a:ext>
            </a:extLst>
          </p:cNvPr>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F00EB441-066E-A919-D54B-2C0E0AC31AF9}"/>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5" name="Pladsholder til sidefod 4">
            <a:extLst>
              <a:ext uri="{FF2B5EF4-FFF2-40B4-BE49-F238E27FC236}">
                <a16:creationId xmlns:a16="http://schemas.microsoft.com/office/drawing/2014/main" id="{8CEF9321-F845-620F-3F06-36D69867D904}"/>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41FEBCE-33BC-5AC7-F830-B099F52FCBEB}"/>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2771951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Lodret titel 1">
            <a:extLst>
              <a:ext uri="{FF2B5EF4-FFF2-40B4-BE49-F238E27FC236}">
                <a16:creationId xmlns:a16="http://schemas.microsoft.com/office/drawing/2014/main" id="{B81DCD18-8D92-12CB-9590-D0775CD5F2BD}"/>
              </a:ext>
            </a:extLst>
          </p:cNvPr>
          <p:cNvSpPr>
            <a:spLocks noGrp="1"/>
          </p:cNvSpPr>
          <p:nvPr>
            <p:ph type="title" orient="vert"/>
          </p:nvPr>
        </p:nvSpPr>
        <p:spPr>
          <a:xfrm>
            <a:off x="8724900" y="365125"/>
            <a:ext cx="2628900" cy="5811838"/>
          </a:xfrm>
        </p:spPr>
        <p:txBody>
          <a:bodyPr vert="eaVert"/>
          <a:lstStyle/>
          <a:p>
            <a:r>
              <a:rPr lang="da-DK"/>
              <a:t>Klik for at redigere titeltypografien i masteren</a:t>
            </a:r>
          </a:p>
        </p:txBody>
      </p:sp>
      <p:sp>
        <p:nvSpPr>
          <p:cNvPr id="3" name="Pladsholder til lodret titel 2">
            <a:extLst>
              <a:ext uri="{FF2B5EF4-FFF2-40B4-BE49-F238E27FC236}">
                <a16:creationId xmlns:a16="http://schemas.microsoft.com/office/drawing/2014/main" id="{B7A0D656-573A-4D7E-D889-DD3DA78AB573}"/>
              </a:ext>
            </a:extLst>
          </p:cNvPr>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1A2D389D-2F04-9816-E388-B075D0554C4B}"/>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5" name="Pladsholder til sidefod 4">
            <a:extLst>
              <a:ext uri="{FF2B5EF4-FFF2-40B4-BE49-F238E27FC236}">
                <a16:creationId xmlns:a16="http://schemas.microsoft.com/office/drawing/2014/main" id="{F7C3CC7E-B3F9-4A47-7FCE-29E972A76CD7}"/>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AEFC3529-E17B-E5A1-6E34-D6F243F2DB1C}"/>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347178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E08B58-F473-64BD-0FE5-A8D545F4E480}"/>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0A695B5E-53DE-7F71-4884-63C322E12E7E}"/>
              </a:ext>
            </a:extLst>
          </p:cNvPr>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C9D8F624-FA11-FEB6-3073-87AD293B8B0B}"/>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5" name="Pladsholder til sidefod 4">
            <a:extLst>
              <a:ext uri="{FF2B5EF4-FFF2-40B4-BE49-F238E27FC236}">
                <a16:creationId xmlns:a16="http://schemas.microsoft.com/office/drawing/2014/main" id="{CD15A4A5-9724-A942-AD90-52642874E495}"/>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EA7A86EF-EB3E-4528-62C3-08370B51EC3E}"/>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2496398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2B7737-78A5-5E1F-B6C0-11B0EE5134A6}"/>
              </a:ext>
            </a:extLst>
          </p:cNvPr>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p>
        </p:txBody>
      </p:sp>
      <p:sp>
        <p:nvSpPr>
          <p:cNvPr id="3" name="Pladsholder til tekst 2">
            <a:extLst>
              <a:ext uri="{FF2B5EF4-FFF2-40B4-BE49-F238E27FC236}">
                <a16:creationId xmlns:a16="http://schemas.microsoft.com/office/drawing/2014/main" id="{E8AA2E26-4352-F2A4-EE96-80741F70482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a-DK"/>
              <a:t>Klik for at redigere teksttypografierne i masteren</a:t>
            </a:r>
          </a:p>
        </p:txBody>
      </p:sp>
      <p:sp>
        <p:nvSpPr>
          <p:cNvPr id="4" name="Pladsholder til dato 3">
            <a:extLst>
              <a:ext uri="{FF2B5EF4-FFF2-40B4-BE49-F238E27FC236}">
                <a16:creationId xmlns:a16="http://schemas.microsoft.com/office/drawing/2014/main" id="{8762D4CE-02F2-CFA5-1B05-D95B91C7CB4A}"/>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5" name="Pladsholder til sidefod 4">
            <a:extLst>
              <a:ext uri="{FF2B5EF4-FFF2-40B4-BE49-F238E27FC236}">
                <a16:creationId xmlns:a16="http://schemas.microsoft.com/office/drawing/2014/main" id="{452D0AE5-3DE6-3D86-BF50-38DC07BB81BA}"/>
              </a:ext>
            </a:extLst>
          </p:cNvPr>
          <p:cNvSpPr>
            <a:spLocks noGrp="1"/>
          </p:cNvSpPr>
          <p:nvPr>
            <p:ph type="ftr" sz="quarter" idx="11"/>
          </p:nvPr>
        </p:nvSpPr>
        <p:spPr/>
        <p:txBody>
          <a:bodyPr/>
          <a:lstStyle/>
          <a:p>
            <a:endParaRPr lang="da-DK"/>
          </a:p>
        </p:txBody>
      </p:sp>
      <p:sp>
        <p:nvSpPr>
          <p:cNvPr id="6" name="Pladsholder til slidenummer 5">
            <a:extLst>
              <a:ext uri="{FF2B5EF4-FFF2-40B4-BE49-F238E27FC236}">
                <a16:creationId xmlns:a16="http://schemas.microsoft.com/office/drawing/2014/main" id="{D1D844E4-875A-2EFF-CAB0-7E0E744386B4}"/>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1265024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2F5B7B7-F4F6-AD5D-B792-C01F2E954A65}"/>
              </a:ext>
            </a:extLst>
          </p:cNvPr>
          <p:cNvSpPr>
            <a:spLocks noGrp="1"/>
          </p:cNvSpPr>
          <p:nvPr>
            <p:ph type="title"/>
          </p:nvPr>
        </p:nvSpPr>
        <p:spPr/>
        <p:txBody>
          <a:bodyPr/>
          <a:lstStyle/>
          <a:p>
            <a:r>
              <a:rPr lang="da-DK"/>
              <a:t>Klik for at redigere titeltypografien i masteren</a:t>
            </a:r>
          </a:p>
        </p:txBody>
      </p:sp>
      <p:sp>
        <p:nvSpPr>
          <p:cNvPr id="3" name="Pladsholder til indhold 2">
            <a:extLst>
              <a:ext uri="{FF2B5EF4-FFF2-40B4-BE49-F238E27FC236}">
                <a16:creationId xmlns:a16="http://schemas.microsoft.com/office/drawing/2014/main" id="{CB0BD036-265A-9BF2-EAAC-18C30DF45BD2}"/>
              </a:ext>
            </a:extLst>
          </p:cNvPr>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indhold 3">
            <a:extLst>
              <a:ext uri="{FF2B5EF4-FFF2-40B4-BE49-F238E27FC236}">
                <a16:creationId xmlns:a16="http://schemas.microsoft.com/office/drawing/2014/main" id="{BC6FA575-8EBB-7DF8-24CF-9A5529CA4BD9}"/>
              </a:ext>
            </a:extLst>
          </p:cNvPr>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dato 4">
            <a:extLst>
              <a:ext uri="{FF2B5EF4-FFF2-40B4-BE49-F238E27FC236}">
                <a16:creationId xmlns:a16="http://schemas.microsoft.com/office/drawing/2014/main" id="{E6A65C35-4E0F-F2FF-99F2-16D8188AD2BF}"/>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6" name="Pladsholder til sidefod 5">
            <a:extLst>
              <a:ext uri="{FF2B5EF4-FFF2-40B4-BE49-F238E27FC236}">
                <a16:creationId xmlns:a16="http://schemas.microsoft.com/office/drawing/2014/main" id="{99555B4A-E1F8-2CCA-577D-3120EB4322E4}"/>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79D11CF0-6E7D-E14E-12EE-B559A1509169}"/>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3996241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80A97-0368-8991-D867-3F9395547FD2}"/>
              </a:ext>
            </a:extLst>
          </p:cNvPr>
          <p:cNvSpPr>
            <a:spLocks noGrp="1"/>
          </p:cNvSpPr>
          <p:nvPr>
            <p:ph type="title"/>
          </p:nvPr>
        </p:nvSpPr>
        <p:spPr>
          <a:xfrm>
            <a:off x="839788" y="365125"/>
            <a:ext cx="10515600" cy="1325563"/>
          </a:xfrm>
        </p:spPr>
        <p:txBody>
          <a:bodyPr/>
          <a:lstStyle/>
          <a:p>
            <a:r>
              <a:rPr lang="da-DK"/>
              <a:t>Klik for at redigere titeltypografien i masteren</a:t>
            </a:r>
          </a:p>
        </p:txBody>
      </p:sp>
      <p:sp>
        <p:nvSpPr>
          <p:cNvPr id="3" name="Pladsholder til tekst 2">
            <a:extLst>
              <a:ext uri="{FF2B5EF4-FFF2-40B4-BE49-F238E27FC236}">
                <a16:creationId xmlns:a16="http://schemas.microsoft.com/office/drawing/2014/main" id="{38087D8A-EED8-D6DD-0E44-FC004D2EC5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Pladsholder til indhold 3">
            <a:extLst>
              <a:ext uri="{FF2B5EF4-FFF2-40B4-BE49-F238E27FC236}">
                <a16:creationId xmlns:a16="http://schemas.microsoft.com/office/drawing/2014/main" id="{748A70D6-A629-EB04-779A-48B61AC47EDE}"/>
              </a:ext>
            </a:extLst>
          </p:cNvPr>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5" name="Pladsholder til tekst 4">
            <a:extLst>
              <a:ext uri="{FF2B5EF4-FFF2-40B4-BE49-F238E27FC236}">
                <a16:creationId xmlns:a16="http://schemas.microsoft.com/office/drawing/2014/main" id="{1C07BDEF-CB33-3782-9E80-6B83BC4E0D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Pladsholder til indhold 5">
            <a:extLst>
              <a:ext uri="{FF2B5EF4-FFF2-40B4-BE49-F238E27FC236}">
                <a16:creationId xmlns:a16="http://schemas.microsoft.com/office/drawing/2014/main" id="{D684F546-B3E2-770F-797B-B40FB44DC368}"/>
              </a:ext>
            </a:extLst>
          </p:cNvPr>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7" name="Pladsholder til dato 6">
            <a:extLst>
              <a:ext uri="{FF2B5EF4-FFF2-40B4-BE49-F238E27FC236}">
                <a16:creationId xmlns:a16="http://schemas.microsoft.com/office/drawing/2014/main" id="{B75CF7C3-4F13-771E-4720-174A08BBE634}"/>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8" name="Pladsholder til sidefod 7">
            <a:extLst>
              <a:ext uri="{FF2B5EF4-FFF2-40B4-BE49-F238E27FC236}">
                <a16:creationId xmlns:a16="http://schemas.microsoft.com/office/drawing/2014/main" id="{27DD03E8-2471-EEC1-C42C-C86E53C9722C}"/>
              </a:ext>
            </a:extLst>
          </p:cNvPr>
          <p:cNvSpPr>
            <a:spLocks noGrp="1"/>
          </p:cNvSpPr>
          <p:nvPr>
            <p:ph type="ftr" sz="quarter" idx="11"/>
          </p:nvPr>
        </p:nvSpPr>
        <p:spPr/>
        <p:txBody>
          <a:bodyPr/>
          <a:lstStyle/>
          <a:p>
            <a:endParaRPr lang="da-DK"/>
          </a:p>
        </p:txBody>
      </p:sp>
      <p:sp>
        <p:nvSpPr>
          <p:cNvPr id="9" name="Pladsholder til slidenummer 8">
            <a:extLst>
              <a:ext uri="{FF2B5EF4-FFF2-40B4-BE49-F238E27FC236}">
                <a16:creationId xmlns:a16="http://schemas.microsoft.com/office/drawing/2014/main" id="{C344F473-C490-BF23-E00A-95A7FFF089EE}"/>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1153225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4BF1E1-06E9-A415-E3E7-3547A76FFB1F}"/>
              </a:ext>
            </a:extLst>
          </p:cNvPr>
          <p:cNvSpPr>
            <a:spLocks noGrp="1"/>
          </p:cNvSpPr>
          <p:nvPr>
            <p:ph type="title"/>
          </p:nvPr>
        </p:nvSpPr>
        <p:spPr/>
        <p:txBody>
          <a:bodyPr/>
          <a:lstStyle/>
          <a:p>
            <a:r>
              <a:rPr lang="da-DK"/>
              <a:t>Klik for at redigere titeltypografien i masteren</a:t>
            </a:r>
          </a:p>
        </p:txBody>
      </p:sp>
      <p:sp>
        <p:nvSpPr>
          <p:cNvPr id="3" name="Pladsholder til dato 2">
            <a:extLst>
              <a:ext uri="{FF2B5EF4-FFF2-40B4-BE49-F238E27FC236}">
                <a16:creationId xmlns:a16="http://schemas.microsoft.com/office/drawing/2014/main" id="{AFA7F404-04C4-D74A-C2C0-8557110E77D6}"/>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4" name="Pladsholder til sidefod 3">
            <a:extLst>
              <a:ext uri="{FF2B5EF4-FFF2-40B4-BE49-F238E27FC236}">
                <a16:creationId xmlns:a16="http://schemas.microsoft.com/office/drawing/2014/main" id="{F2C1A569-8FCE-7450-3B78-8F8448FC7446}"/>
              </a:ext>
            </a:extLst>
          </p:cNvPr>
          <p:cNvSpPr>
            <a:spLocks noGrp="1"/>
          </p:cNvSpPr>
          <p:nvPr>
            <p:ph type="ftr" sz="quarter" idx="11"/>
          </p:nvPr>
        </p:nvSpPr>
        <p:spPr/>
        <p:txBody>
          <a:bodyPr/>
          <a:lstStyle/>
          <a:p>
            <a:endParaRPr lang="da-DK"/>
          </a:p>
        </p:txBody>
      </p:sp>
      <p:sp>
        <p:nvSpPr>
          <p:cNvPr id="5" name="Pladsholder til slidenummer 4">
            <a:extLst>
              <a:ext uri="{FF2B5EF4-FFF2-40B4-BE49-F238E27FC236}">
                <a16:creationId xmlns:a16="http://schemas.microsoft.com/office/drawing/2014/main" id="{E9A545E5-57BF-203F-F1A2-2D53E06D1BE0}"/>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2077396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Pladsholder til dato 1">
            <a:extLst>
              <a:ext uri="{FF2B5EF4-FFF2-40B4-BE49-F238E27FC236}">
                <a16:creationId xmlns:a16="http://schemas.microsoft.com/office/drawing/2014/main" id="{2994B6A1-F4D4-6D37-82C0-82AC5EAB1347}"/>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3" name="Pladsholder til sidefod 2">
            <a:extLst>
              <a:ext uri="{FF2B5EF4-FFF2-40B4-BE49-F238E27FC236}">
                <a16:creationId xmlns:a16="http://schemas.microsoft.com/office/drawing/2014/main" id="{6AB6015D-378F-8944-BBA9-F6D77E38B2CD}"/>
              </a:ext>
            </a:extLst>
          </p:cNvPr>
          <p:cNvSpPr>
            <a:spLocks noGrp="1"/>
          </p:cNvSpPr>
          <p:nvPr>
            <p:ph type="ftr" sz="quarter" idx="11"/>
          </p:nvPr>
        </p:nvSpPr>
        <p:spPr/>
        <p:txBody>
          <a:bodyPr/>
          <a:lstStyle/>
          <a:p>
            <a:endParaRPr lang="da-DK"/>
          </a:p>
        </p:txBody>
      </p:sp>
      <p:sp>
        <p:nvSpPr>
          <p:cNvPr id="4" name="Pladsholder til slidenummer 3">
            <a:extLst>
              <a:ext uri="{FF2B5EF4-FFF2-40B4-BE49-F238E27FC236}">
                <a16:creationId xmlns:a16="http://schemas.microsoft.com/office/drawing/2014/main" id="{DD6DC0EC-10DC-D5D6-7CE5-0E709CB56BEA}"/>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2147734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022201D-5F4E-17CD-1194-8CBE3A4DE4F6}"/>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indhold 2">
            <a:extLst>
              <a:ext uri="{FF2B5EF4-FFF2-40B4-BE49-F238E27FC236}">
                <a16:creationId xmlns:a16="http://schemas.microsoft.com/office/drawing/2014/main" id="{6A848217-14AD-86E7-C71E-230547F382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tekst 3">
            <a:extLst>
              <a:ext uri="{FF2B5EF4-FFF2-40B4-BE49-F238E27FC236}">
                <a16:creationId xmlns:a16="http://schemas.microsoft.com/office/drawing/2014/main" id="{371D28AA-B85A-E324-E5E3-4155ED7063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122AECCC-A261-1BAB-E027-1D4D32B97371}"/>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6" name="Pladsholder til sidefod 5">
            <a:extLst>
              <a:ext uri="{FF2B5EF4-FFF2-40B4-BE49-F238E27FC236}">
                <a16:creationId xmlns:a16="http://schemas.microsoft.com/office/drawing/2014/main" id="{23BB7CA9-163C-F474-203F-369A0A271524}"/>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4A95CD99-DC01-C65B-6989-84701E5BA9CF}"/>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18976733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7F4E6D-7BD9-4E98-D000-BB9C5AAE3AFA}"/>
              </a:ext>
            </a:extLst>
          </p:cNvPr>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p>
        </p:txBody>
      </p:sp>
      <p:sp>
        <p:nvSpPr>
          <p:cNvPr id="3" name="Pladsholder til billede 2">
            <a:extLst>
              <a:ext uri="{FF2B5EF4-FFF2-40B4-BE49-F238E27FC236}">
                <a16:creationId xmlns:a16="http://schemas.microsoft.com/office/drawing/2014/main" id="{8EB4DE06-1F9F-EE70-BEA4-CACB49D51A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Pladsholder til tekst 3">
            <a:extLst>
              <a:ext uri="{FF2B5EF4-FFF2-40B4-BE49-F238E27FC236}">
                <a16:creationId xmlns:a16="http://schemas.microsoft.com/office/drawing/2014/main" id="{71C1A495-4930-B2C0-7CF4-C7497556F6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Pladsholder til dato 4">
            <a:extLst>
              <a:ext uri="{FF2B5EF4-FFF2-40B4-BE49-F238E27FC236}">
                <a16:creationId xmlns:a16="http://schemas.microsoft.com/office/drawing/2014/main" id="{7DB9B9A8-ABA9-DF99-D71D-037D06F96119}"/>
              </a:ext>
            </a:extLst>
          </p:cNvPr>
          <p:cNvSpPr>
            <a:spLocks noGrp="1"/>
          </p:cNvSpPr>
          <p:nvPr>
            <p:ph type="dt" sz="half" idx="10"/>
          </p:nvPr>
        </p:nvSpPr>
        <p:spPr/>
        <p:txBody>
          <a:bodyPr/>
          <a:lstStyle/>
          <a:p>
            <a:fld id="{A5D53B47-CC7F-4BB9-A131-3E871833D621}" type="datetimeFigureOut">
              <a:rPr lang="da-DK" smtClean="0"/>
              <a:t>08-09-2025</a:t>
            </a:fld>
            <a:endParaRPr lang="da-DK"/>
          </a:p>
        </p:txBody>
      </p:sp>
      <p:sp>
        <p:nvSpPr>
          <p:cNvPr id="6" name="Pladsholder til sidefod 5">
            <a:extLst>
              <a:ext uri="{FF2B5EF4-FFF2-40B4-BE49-F238E27FC236}">
                <a16:creationId xmlns:a16="http://schemas.microsoft.com/office/drawing/2014/main" id="{6A3D7B51-FE28-C2C9-3D0C-8015481C5CA4}"/>
              </a:ext>
            </a:extLst>
          </p:cNvPr>
          <p:cNvSpPr>
            <a:spLocks noGrp="1"/>
          </p:cNvSpPr>
          <p:nvPr>
            <p:ph type="ftr" sz="quarter" idx="11"/>
          </p:nvPr>
        </p:nvSpPr>
        <p:spPr/>
        <p:txBody>
          <a:bodyPr/>
          <a:lstStyle/>
          <a:p>
            <a:endParaRPr lang="da-DK"/>
          </a:p>
        </p:txBody>
      </p:sp>
      <p:sp>
        <p:nvSpPr>
          <p:cNvPr id="7" name="Pladsholder til slidenummer 6">
            <a:extLst>
              <a:ext uri="{FF2B5EF4-FFF2-40B4-BE49-F238E27FC236}">
                <a16:creationId xmlns:a16="http://schemas.microsoft.com/office/drawing/2014/main" id="{5C6F0022-F545-8690-372F-80A63019A138}"/>
              </a:ext>
            </a:extLst>
          </p:cNvPr>
          <p:cNvSpPr>
            <a:spLocks noGrp="1"/>
          </p:cNvSpPr>
          <p:nvPr>
            <p:ph type="sldNum" sz="quarter" idx="12"/>
          </p:nvPr>
        </p:nvSpPr>
        <p:spPr/>
        <p:txBody>
          <a:bodyPr/>
          <a:lstStyle/>
          <a:p>
            <a:fld id="{83E5C57E-1D12-4E08-98A9-56411589DD84}" type="slidenum">
              <a:rPr lang="da-DK" smtClean="0"/>
              <a:t>‹nr.›</a:t>
            </a:fld>
            <a:endParaRPr lang="da-DK"/>
          </a:p>
        </p:txBody>
      </p:sp>
    </p:spTree>
    <p:extLst>
      <p:ext uri="{BB962C8B-B14F-4D97-AF65-F5344CB8AC3E}">
        <p14:creationId xmlns:p14="http://schemas.microsoft.com/office/powerpoint/2010/main" val="21555044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7DE60B02-A0FB-90CE-8ACE-8828DC4EC4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p>
        </p:txBody>
      </p:sp>
      <p:sp>
        <p:nvSpPr>
          <p:cNvPr id="3" name="Pladsholder til tekst 2">
            <a:extLst>
              <a:ext uri="{FF2B5EF4-FFF2-40B4-BE49-F238E27FC236}">
                <a16:creationId xmlns:a16="http://schemas.microsoft.com/office/drawing/2014/main" id="{075606AB-6699-A325-2905-03115A3100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4" name="Pladsholder til dato 3">
            <a:extLst>
              <a:ext uri="{FF2B5EF4-FFF2-40B4-BE49-F238E27FC236}">
                <a16:creationId xmlns:a16="http://schemas.microsoft.com/office/drawing/2014/main" id="{8AAEF4F2-E174-147C-5D9B-6EA5391AD2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5D53B47-CC7F-4BB9-A131-3E871833D621}" type="datetimeFigureOut">
              <a:rPr lang="da-DK" smtClean="0"/>
              <a:t>08-09-2025</a:t>
            </a:fld>
            <a:endParaRPr lang="da-DK"/>
          </a:p>
        </p:txBody>
      </p:sp>
      <p:sp>
        <p:nvSpPr>
          <p:cNvPr id="5" name="Pladsholder til sidefod 4">
            <a:extLst>
              <a:ext uri="{FF2B5EF4-FFF2-40B4-BE49-F238E27FC236}">
                <a16:creationId xmlns:a16="http://schemas.microsoft.com/office/drawing/2014/main" id="{3C04E456-0EBB-3CEC-30D4-7422295EF4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a-DK"/>
          </a:p>
        </p:txBody>
      </p:sp>
      <p:sp>
        <p:nvSpPr>
          <p:cNvPr id="6" name="Pladsholder til slidenummer 5">
            <a:extLst>
              <a:ext uri="{FF2B5EF4-FFF2-40B4-BE49-F238E27FC236}">
                <a16:creationId xmlns:a16="http://schemas.microsoft.com/office/drawing/2014/main" id="{0C0BCA4E-DA56-B75D-8B4B-811AC543ED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E5C57E-1D12-4E08-98A9-56411589DD84}" type="slidenum">
              <a:rPr lang="da-DK" smtClean="0"/>
              <a:t>‹nr.›</a:t>
            </a:fld>
            <a:endParaRPr lang="da-DK"/>
          </a:p>
        </p:txBody>
      </p:sp>
    </p:spTree>
    <p:extLst>
      <p:ext uri="{BB962C8B-B14F-4D97-AF65-F5344CB8AC3E}">
        <p14:creationId xmlns:p14="http://schemas.microsoft.com/office/powerpoint/2010/main" val="4030848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g"/><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igitaltdesignlyngby.github.io/Design%20of%20everyday%20things.pdf" TargetMode="External"/><Relationship Id="rId2" Type="http://schemas.openxmlformats.org/officeDocument/2006/relationships/hyperlink" Target="https://ddu.systime.dk/" TargetMode="External"/><Relationship Id="rId1" Type="http://schemas.openxmlformats.org/officeDocument/2006/relationships/slideLayout" Target="../slideLayouts/slideLayout2.xml"/><Relationship Id="rId5" Type="http://schemas.openxmlformats.org/officeDocument/2006/relationships/hyperlink" Target="https://digitaltdesignlyngby.github.io/The%20UX%20Book-%20Process%20and%20Guidelines%20for%20Ensuring%20a%20Quality%20User%20Experience,%20Rex%20Hartson.pdf" TargetMode="External"/><Relationship Id="rId4" Type="http://schemas.openxmlformats.org/officeDocument/2006/relationships/hyperlink" Target="https://digitaltdesignlyngby.github.io/Technology_as_Experienc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69C7D3-2576-0A16-E8FD-A425FCB107DD}"/>
              </a:ext>
            </a:extLst>
          </p:cNvPr>
          <p:cNvSpPr>
            <a:spLocks noGrp="1"/>
          </p:cNvSpPr>
          <p:nvPr>
            <p:ph type="ctrTitle"/>
          </p:nvPr>
        </p:nvSpPr>
        <p:spPr/>
        <p:txBody>
          <a:bodyPr/>
          <a:lstStyle/>
          <a:p>
            <a:r>
              <a:rPr lang="da-DK" dirty="0"/>
              <a:t>Interaktivdesign</a:t>
            </a:r>
          </a:p>
        </p:txBody>
      </p:sp>
      <p:sp>
        <p:nvSpPr>
          <p:cNvPr id="3" name="Undertitel 2">
            <a:extLst>
              <a:ext uri="{FF2B5EF4-FFF2-40B4-BE49-F238E27FC236}">
                <a16:creationId xmlns:a16="http://schemas.microsoft.com/office/drawing/2014/main" id="{752F66D8-B168-6EDB-940A-02FF1A804188}"/>
              </a:ext>
            </a:extLst>
          </p:cNvPr>
          <p:cNvSpPr>
            <a:spLocks noGrp="1"/>
          </p:cNvSpPr>
          <p:nvPr>
            <p:ph type="subTitle" idx="1"/>
          </p:nvPr>
        </p:nvSpPr>
        <p:spPr/>
        <p:txBody>
          <a:bodyPr/>
          <a:lstStyle/>
          <a:p>
            <a:r>
              <a:rPr lang="da-DK" dirty="0"/>
              <a:t>LDDU</a:t>
            </a:r>
          </a:p>
        </p:txBody>
      </p:sp>
    </p:spTree>
    <p:extLst>
      <p:ext uri="{BB962C8B-B14F-4D97-AF65-F5344CB8AC3E}">
        <p14:creationId xmlns:p14="http://schemas.microsoft.com/office/powerpoint/2010/main" val="1722248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5B47CB0-4024-0ACD-0BD1-5230CB7B247A}"/>
              </a:ext>
            </a:extLst>
          </p:cNvPr>
          <p:cNvSpPr>
            <a:spLocks noGrp="1"/>
          </p:cNvSpPr>
          <p:nvPr>
            <p:ph type="title"/>
          </p:nvPr>
        </p:nvSpPr>
        <p:spPr/>
        <p:txBody>
          <a:bodyPr/>
          <a:lstStyle/>
          <a:p>
            <a:r>
              <a:rPr lang="da-DK" dirty="0"/>
              <a:t>Begrænsninger</a:t>
            </a:r>
          </a:p>
        </p:txBody>
      </p:sp>
      <p:pic>
        <p:nvPicPr>
          <p:cNvPr id="5" name="Pladsholder til indhold 4" descr="Et billede, der indeholder tekst, skærmbillede, Font/skrifttype, software&#10;&#10;Indhold genereret af kunstig intelligens kan være forkert.">
            <a:extLst>
              <a:ext uri="{FF2B5EF4-FFF2-40B4-BE49-F238E27FC236}">
                <a16:creationId xmlns:a16="http://schemas.microsoft.com/office/drawing/2014/main" id="{6E82FD86-886A-B25C-C0D9-BD3C3D2017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99479" y="2021840"/>
            <a:ext cx="5460088" cy="3746671"/>
          </a:xfrm>
        </p:spPr>
      </p:pic>
      <p:sp>
        <p:nvSpPr>
          <p:cNvPr id="6" name="Tekstfelt 5">
            <a:extLst>
              <a:ext uri="{FF2B5EF4-FFF2-40B4-BE49-F238E27FC236}">
                <a16:creationId xmlns:a16="http://schemas.microsoft.com/office/drawing/2014/main" id="{70A623FB-1D52-D416-0E30-4E2147CEB7D4}"/>
              </a:ext>
            </a:extLst>
          </p:cNvPr>
          <p:cNvSpPr txBox="1"/>
          <p:nvPr/>
        </p:nvSpPr>
        <p:spPr>
          <a:xfrm>
            <a:off x="423565" y="2414430"/>
            <a:ext cx="4627830" cy="1200329"/>
          </a:xfrm>
          <a:prstGeom prst="rect">
            <a:avLst/>
          </a:prstGeom>
          <a:noFill/>
        </p:spPr>
        <p:txBody>
          <a:bodyPr wrap="square" rtlCol="0">
            <a:spAutoFit/>
          </a:bodyPr>
          <a:lstStyle/>
          <a:p>
            <a:r>
              <a:rPr lang="da-DK" dirty="0"/>
              <a:t>Produkter har gerne mange forskellige funktioner som brugeren ikke nødvendigvis anvender eller har brug for samtidig.</a:t>
            </a:r>
          </a:p>
          <a:p>
            <a:endParaRPr lang="da-DK" dirty="0"/>
          </a:p>
        </p:txBody>
      </p:sp>
    </p:spTree>
    <p:extLst>
      <p:ext uri="{BB962C8B-B14F-4D97-AF65-F5344CB8AC3E}">
        <p14:creationId xmlns:p14="http://schemas.microsoft.com/office/powerpoint/2010/main" val="3829547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255508-1F40-54AE-158B-A5B59234F8F9}"/>
              </a:ext>
            </a:extLst>
          </p:cNvPr>
          <p:cNvSpPr>
            <a:spLocks noGrp="1"/>
          </p:cNvSpPr>
          <p:nvPr>
            <p:ph type="title"/>
          </p:nvPr>
        </p:nvSpPr>
        <p:spPr/>
        <p:txBody>
          <a:bodyPr/>
          <a:lstStyle/>
          <a:p>
            <a:r>
              <a:rPr lang="da-DK" dirty="0" err="1"/>
              <a:t>Konsistants</a:t>
            </a:r>
            <a:endParaRPr lang="da-DK" dirty="0"/>
          </a:p>
        </p:txBody>
      </p:sp>
      <p:pic>
        <p:nvPicPr>
          <p:cNvPr id="5" name="Pladsholder til indhold 4" descr="Et billede, der indeholder tekst, skærmbillede, diagram, clipart&#10;&#10;Indhold genereret af kunstig intelligens kan være forkert.">
            <a:extLst>
              <a:ext uri="{FF2B5EF4-FFF2-40B4-BE49-F238E27FC236}">
                <a16:creationId xmlns:a16="http://schemas.microsoft.com/office/drawing/2014/main" id="{9A8C2C12-B2E0-043A-A620-C252FB4AE8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88280" y="1904563"/>
            <a:ext cx="6436360" cy="4014431"/>
          </a:xfrm>
        </p:spPr>
      </p:pic>
      <p:sp>
        <p:nvSpPr>
          <p:cNvPr id="6" name="Tekstfelt 5">
            <a:extLst>
              <a:ext uri="{FF2B5EF4-FFF2-40B4-BE49-F238E27FC236}">
                <a16:creationId xmlns:a16="http://schemas.microsoft.com/office/drawing/2014/main" id="{C594ECFC-A05B-EF08-9DF3-31F6A6DC8E50}"/>
              </a:ext>
            </a:extLst>
          </p:cNvPr>
          <p:cNvSpPr txBox="1"/>
          <p:nvPr/>
        </p:nvSpPr>
        <p:spPr>
          <a:xfrm>
            <a:off x="310551" y="2468880"/>
            <a:ext cx="4468484" cy="1200329"/>
          </a:xfrm>
          <a:prstGeom prst="rect">
            <a:avLst/>
          </a:prstGeom>
          <a:noFill/>
        </p:spPr>
        <p:txBody>
          <a:bodyPr wrap="square" rtlCol="0">
            <a:spAutoFit/>
          </a:bodyPr>
          <a:lstStyle/>
          <a:p>
            <a:r>
              <a:rPr lang="da-DK" dirty="0"/>
              <a:t>Elementer og funktioner, som anvendes til at nå de samme mål, skal være præsenteret på samme måde.</a:t>
            </a:r>
          </a:p>
          <a:p>
            <a:endParaRPr lang="da-DK" dirty="0"/>
          </a:p>
        </p:txBody>
      </p:sp>
    </p:spTree>
    <p:extLst>
      <p:ext uri="{BB962C8B-B14F-4D97-AF65-F5344CB8AC3E}">
        <p14:creationId xmlns:p14="http://schemas.microsoft.com/office/powerpoint/2010/main" val="2715825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15A888-4135-3558-CA23-0C1FC858CFAE}"/>
              </a:ext>
            </a:extLst>
          </p:cNvPr>
          <p:cNvSpPr>
            <a:spLocks noGrp="1"/>
          </p:cNvSpPr>
          <p:nvPr>
            <p:ph type="title"/>
          </p:nvPr>
        </p:nvSpPr>
        <p:spPr/>
        <p:txBody>
          <a:bodyPr/>
          <a:lstStyle/>
          <a:p>
            <a:r>
              <a:rPr lang="da-DK" dirty="0" err="1"/>
              <a:t>Affordance</a:t>
            </a:r>
            <a:endParaRPr lang="da-DK" dirty="0"/>
          </a:p>
        </p:txBody>
      </p:sp>
      <p:pic>
        <p:nvPicPr>
          <p:cNvPr id="6" name="Pladsholder til indhold 5" descr="Et billede, der indeholder bygning, metal, Aluminium, gulv&#10;&#10;Indhold genereret af kunstig intelligens kan være forkert.">
            <a:extLst>
              <a:ext uri="{FF2B5EF4-FFF2-40B4-BE49-F238E27FC236}">
                <a16:creationId xmlns:a16="http://schemas.microsoft.com/office/drawing/2014/main" id="{8D5CA795-ECBE-0299-1E75-E100ABE32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0403" y="2621625"/>
            <a:ext cx="4876800" cy="3657600"/>
          </a:xfrm>
        </p:spPr>
      </p:pic>
      <p:pic>
        <p:nvPicPr>
          <p:cNvPr id="8" name="Billede 7" descr="Et billede, der indeholder logo, Font/skrifttype, tekst, symbol&#10;&#10;Indhold genereret af kunstig intelligens kan være forkert.">
            <a:extLst>
              <a:ext uri="{FF2B5EF4-FFF2-40B4-BE49-F238E27FC236}">
                <a16:creationId xmlns:a16="http://schemas.microsoft.com/office/drawing/2014/main" id="{AA152B29-B953-6064-AC95-A2C456E753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3641" y="215873"/>
            <a:ext cx="2992120" cy="1824464"/>
          </a:xfrm>
          <a:prstGeom prst="rect">
            <a:avLst/>
          </a:prstGeom>
        </p:spPr>
      </p:pic>
      <p:pic>
        <p:nvPicPr>
          <p:cNvPr id="10" name="Billede 9" descr="Et billede, der indeholder sky, skærmbillede, pixel&#10;&#10;Indhold genereret af kunstig intelligens kan være forkert.">
            <a:extLst>
              <a:ext uri="{FF2B5EF4-FFF2-40B4-BE49-F238E27FC236}">
                <a16:creationId xmlns:a16="http://schemas.microsoft.com/office/drawing/2014/main" id="{DF98ABC4-9FC2-F2ED-AD65-6365211822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4121" y="2621625"/>
            <a:ext cx="4083730" cy="3828497"/>
          </a:xfrm>
          <a:prstGeom prst="rect">
            <a:avLst/>
          </a:prstGeom>
        </p:spPr>
      </p:pic>
      <p:sp>
        <p:nvSpPr>
          <p:cNvPr id="14" name="Tekstfelt 13">
            <a:extLst>
              <a:ext uri="{FF2B5EF4-FFF2-40B4-BE49-F238E27FC236}">
                <a16:creationId xmlns:a16="http://schemas.microsoft.com/office/drawing/2014/main" id="{D82EEBFB-31B7-1A38-939E-123474388BA6}"/>
              </a:ext>
            </a:extLst>
          </p:cNvPr>
          <p:cNvSpPr txBox="1"/>
          <p:nvPr/>
        </p:nvSpPr>
        <p:spPr>
          <a:xfrm>
            <a:off x="787400" y="1533312"/>
            <a:ext cx="4277360" cy="1477328"/>
          </a:xfrm>
          <a:prstGeom prst="rect">
            <a:avLst/>
          </a:prstGeom>
          <a:noFill/>
        </p:spPr>
        <p:txBody>
          <a:bodyPr wrap="square" rtlCol="0">
            <a:spAutoFit/>
          </a:bodyPr>
          <a:lstStyle/>
          <a:p>
            <a:r>
              <a:rPr lang="da-DK" dirty="0" err="1"/>
              <a:t>Affordance</a:t>
            </a:r>
            <a:r>
              <a:rPr lang="da-DK" dirty="0"/>
              <a:t> betyder, at et produkt indbyder eller opfordrer brugeren til at anvende produktet på en helt bestemt måde.</a:t>
            </a:r>
          </a:p>
          <a:p>
            <a:endParaRPr lang="da-DK" dirty="0"/>
          </a:p>
        </p:txBody>
      </p:sp>
    </p:spTree>
    <p:extLst>
      <p:ext uri="{BB962C8B-B14F-4D97-AF65-F5344CB8AC3E}">
        <p14:creationId xmlns:p14="http://schemas.microsoft.com/office/powerpoint/2010/main" val="109245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A0B11A-01D3-37E8-3CC3-2DDE93BDD53F}"/>
              </a:ext>
            </a:extLst>
          </p:cNvPr>
          <p:cNvSpPr>
            <a:spLocks noGrp="1"/>
          </p:cNvSpPr>
          <p:nvPr>
            <p:ph type="title"/>
          </p:nvPr>
        </p:nvSpPr>
        <p:spPr/>
        <p:txBody>
          <a:bodyPr/>
          <a:lstStyle/>
          <a:p>
            <a:r>
              <a:rPr lang="da-DK" dirty="0"/>
              <a:t>False </a:t>
            </a:r>
            <a:r>
              <a:rPr lang="da-DK" dirty="0" err="1"/>
              <a:t>Affordance</a:t>
            </a:r>
            <a:endParaRPr lang="da-DK" dirty="0"/>
          </a:p>
        </p:txBody>
      </p:sp>
      <p:pic>
        <p:nvPicPr>
          <p:cNvPr id="9" name="Pladsholder til indhold 8" descr="Et billede, der indeholder køleskab, stå på linje, stål&#10;&#10;Indhold genereret af kunstig intelligens kan være forkert.">
            <a:extLst>
              <a:ext uri="{FF2B5EF4-FFF2-40B4-BE49-F238E27FC236}">
                <a16:creationId xmlns:a16="http://schemas.microsoft.com/office/drawing/2014/main" id="{98DDDB14-5D03-E27F-5445-DC0DF97B77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88480" y="1592712"/>
            <a:ext cx="4930019" cy="3294917"/>
          </a:xfrm>
        </p:spPr>
      </p:pic>
      <p:pic>
        <p:nvPicPr>
          <p:cNvPr id="11" name="Billede 10" descr="Et billede, der indeholder skærmbillede&#10;&#10;Indhold genereret af kunstig intelligens kan være forkert.">
            <a:extLst>
              <a:ext uri="{FF2B5EF4-FFF2-40B4-BE49-F238E27FC236}">
                <a16:creationId xmlns:a16="http://schemas.microsoft.com/office/drawing/2014/main" id="{4E9C6E3C-2F3D-16D4-D8E0-246947FF7D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896" y="1855133"/>
            <a:ext cx="5391104" cy="3032496"/>
          </a:xfrm>
          <a:prstGeom prst="rect">
            <a:avLst/>
          </a:prstGeom>
        </p:spPr>
      </p:pic>
    </p:spTree>
    <p:extLst>
      <p:ext uri="{BB962C8B-B14F-4D97-AF65-F5344CB8AC3E}">
        <p14:creationId xmlns:p14="http://schemas.microsoft.com/office/powerpoint/2010/main" val="776636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2F4A6D-BFAE-6427-8FAE-8A3CC39ECEC0}"/>
              </a:ext>
            </a:extLst>
          </p:cNvPr>
          <p:cNvSpPr>
            <a:spLocks noGrp="1"/>
          </p:cNvSpPr>
          <p:nvPr>
            <p:ph type="title"/>
          </p:nvPr>
        </p:nvSpPr>
        <p:spPr/>
        <p:txBody>
          <a:bodyPr/>
          <a:lstStyle/>
          <a:p>
            <a:r>
              <a:rPr lang="da-DK" dirty="0"/>
              <a:t>Kilder</a:t>
            </a:r>
          </a:p>
        </p:txBody>
      </p:sp>
      <p:sp>
        <p:nvSpPr>
          <p:cNvPr id="3" name="Pladsholder til indhold 2">
            <a:extLst>
              <a:ext uri="{FF2B5EF4-FFF2-40B4-BE49-F238E27FC236}">
                <a16:creationId xmlns:a16="http://schemas.microsoft.com/office/drawing/2014/main" id="{82F93AA0-9913-46B8-9D84-AF569C0901C0}"/>
              </a:ext>
            </a:extLst>
          </p:cNvPr>
          <p:cNvSpPr>
            <a:spLocks noGrp="1"/>
          </p:cNvSpPr>
          <p:nvPr>
            <p:ph idx="1"/>
          </p:nvPr>
        </p:nvSpPr>
        <p:spPr/>
        <p:txBody>
          <a:bodyPr/>
          <a:lstStyle/>
          <a:p>
            <a:r>
              <a:rPr lang="da-DK" dirty="0">
                <a:hlinkClick r:id="rId2"/>
              </a:rPr>
              <a:t>digital design og udvikling fra Systime</a:t>
            </a:r>
            <a:endParaRPr lang="da-DK" dirty="0"/>
          </a:p>
          <a:p>
            <a:r>
              <a:rPr lang="en-US" dirty="0">
                <a:hlinkClick r:id="rId3"/>
              </a:rPr>
              <a:t>The design of every day things, </a:t>
            </a:r>
            <a:r>
              <a:rPr lang="en-US" dirty="0" err="1">
                <a:hlinkClick r:id="rId3"/>
              </a:rPr>
              <a:t>af</a:t>
            </a:r>
            <a:r>
              <a:rPr lang="en-US" dirty="0">
                <a:hlinkClick r:id="rId3"/>
              </a:rPr>
              <a:t> Don Norman</a:t>
            </a:r>
            <a:endParaRPr lang="en-US" dirty="0"/>
          </a:p>
          <a:p>
            <a:r>
              <a:rPr lang="en-US" b="1" i="1" dirty="0"/>
              <a:t>technology as Experience</a:t>
            </a:r>
            <a:r>
              <a:rPr lang="en-US" dirty="0"/>
              <a:t> : </a:t>
            </a:r>
            <a:r>
              <a:rPr lang="en-US" dirty="0" err="1">
                <a:hlinkClick r:id="rId4"/>
              </a:rPr>
              <a:t>af</a:t>
            </a:r>
            <a:r>
              <a:rPr lang="en-US" dirty="0">
                <a:hlinkClick r:id="rId4"/>
              </a:rPr>
              <a:t> John McCarthy + Peter Wright</a:t>
            </a:r>
            <a:endParaRPr lang="en-US" dirty="0"/>
          </a:p>
          <a:p>
            <a:r>
              <a:rPr lang="en-US" b="1" i="1" dirty="0"/>
              <a:t>the UX Book- Process and Guidelines for Ensuring a Quality User Experience</a:t>
            </a:r>
            <a:r>
              <a:rPr lang="en-US" dirty="0"/>
              <a:t> : </a:t>
            </a:r>
            <a:r>
              <a:rPr lang="en-US" dirty="0">
                <a:hlinkClick r:id="rId5"/>
              </a:rPr>
              <a:t>The UX Book</a:t>
            </a:r>
            <a:endParaRPr lang="en-US" dirty="0"/>
          </a:p>
          <a:p>
            <a:endParaRPr lang="da-DK" dirty="0"/>
          </a:p>
        </p:txBody>
      </p:sp>
    </p:spTree>
    <p:extLst>
      <p:ext uri="{BB962C8B-B14F-4D97-AF65-F5344CB8AC3E}">
        <p14:creationId xmlns:p14="http://schemas.microsoft.com/office/powerpoint/2010/main" val="307878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8F3B7F3-9218-C290-608A-67741590EC0A}"/>
              </a:ext>
            </a:extLst>
          </p:cNvPr>
          <p:cNvSpPr>
            <a:spLocks noGrp="1"/>
          </p:cNvSpPr>
          <p:nvPr>
            <p:ph type="title"/>
          </p:nvPr>
        </p:nvSpPr>
        <p:spPr/>
        <p:txBody>
          <a:bodyPr/>
          <a:lstStyle/>
          <a:p>
            <a:r>
              <a:rPr lang="da-DK" dirty="0"/>
              <a:t>Hvad er interaktivdesign ?</a:t>
            </a:r>
          </a:p>
        </p:txBody>
      </p:sp>
      <p:sp>
        <p:nvSpPr>
          <p:cNvPr id="3" name="Pladsholder til indhold 2">
            <a:extLst>
              <a:ext uri="{FF2B5EF4-FFF2-40B4-BE49-F238E27FC236}">
                <a16:creationId xmlns:a16="http://schemas.microsoft.com/office/drawing/2014/main" id="{BC410283-DDEF-55A6-5F3C-A3F869A65959}"/>
              </a:ext>
            </a:extLst>
          </p:cNvPr>
          <p:cNvSpPr>
            <a:spLocks noGrp="1"/>
          </p:cNvSpPr>
          <p:nvPr>
            <p:ph idx="1"/>
          </p:nvPr>
        </p:nvSpPr>
        <p:spPr/>
        <p:txBody>
          <a:bodyPr/>
          <a:lstStyle/>
          <a:p>
            <a:r>
              <a:rPr lang="da-DK" dirty="0"/>
              <a:t>Også kendt som User </a:t>
            </a:r>
            <a:r>
              <a:rPr lang="da-DK" dirty="0" err="1"/>
              <a:t>experience</a:t>
            </a:r>
            <a:r>
              <a:rPr lang="da-DK" dirty="0"/>
              <a:t> design (UX)</a:t>
            </a:r>
          </a:p>
          <a:p>
            <a:r>
              <a:rPr lang="da-DK" dirty="0"/>
              <a:t>Begrebet bruges når man fx udvikler en bruger oplevelse for brugeren via et produkt.</a:t>
            </a:r>
          </a:p>
          <a:p>
            <a:r>
              <a:rPr lang="da-DK" dirty="0"/>
              <a:t>Hovedpointen med Interaktivdesign er at skabe den gode bruger oplevelse, ved at bruge forskellige måder at kommunikerer med brugeren.</a:t>
            </a:r>
          </a:p>
          <a:p>
            <a:r>
              <a:rPr lang="da-DK" dirty="0"/>
              <a:t>produktet er nemt, effektivt og behageligt at anvende - fra brugerens perspektiv.</a:t>
            </a:r>
          </a:p>
        </p:txBody>
      </p:sp>
    </p:spTree>
    <p:extLst>
      <p:ext uri="{BB962C8B-B14F-4D97-AF65-F5344CB8AC3E}">
        <p14:creationId xmlns:p14="http://schemas.microsoft.com/office/powerpoint/2010/main" val="2900624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C701D4-0D73-749F-99F0-22E63B7197FD}"/>
              </a:ext>
            </a:extLst>
          </p:cNvPr>
          <p:cNvSpPr>
            <a:spLocks noGrp="1"/>
          </p:cNvSpPr>
          <p:nvPr>
            <p:ph type="title"/>
          </p:nvPr>
        </p:nvSpPr>
        <p:spPr/>
        <p:txBody>
          <a:bodyPr/>
          <a:lstStyle/>
          <a:p>
            <a:r>
              <a:rPr lang="da-DK" dirty="0"/>
              <a:t>Mennesket i Centrum</a:t>
            </a:r>
          </a:p>
        </p:txBody>
      </p:sp>
      <p:sp>
        <p:nvSpPr>
          <p:cNvPr id="3" name="Pladsholder til indhold 2">
            <a:extLst>
              <a:ext uri="{FF2B5EF4-FFF2-40B4-BE49-F238E27FC236}">
                <a16:creationId xmlns:a16="http://schemas.microsoft.com/office/drawing/2014/main" id="{2215C25E-78CC-910C-04E4-821F83B48C95}"/>
              </a:ext>
            </a:extLst>
          </p:cNvPr>
          <p:cNvSpPr>
            <a:spLocks noGrp="1"/>
          </p:cNvSpPr>
          <p:nvPr>
            <p:ph idx="1"/>
          </p:nvPr>
        </p:nvSpPr>
        <p:spPr/>
        <p:txBody>
          <a:bodyPr>
            <a:normAutofit fontScale="92500" lnSpcReduction="10000"/>
          </a:bodyPr>
          <a:lstStyle/>
          <a:p>
            <a:r>
              <a:rPr lang="da-DK" dirty="0"/>
              <a:t>User </a:t>
            </a:r>
            <a:r>
              <a:rPr lang="da-DK" dirty="0" err="1"/>
              <a:t>experience</a:t>
            </a:r>
            <a:r>
              <a:rPr lang="da-DK" dirty="0"/>
              <a:t> design sætter brugeren i centrum. </a:t>
            </a:r>
          </a:p>
          <a:p>
            <a:r>
              <a:rPr lang="da-DK" dirty="0"/>
              <a:t>Man er nødt til at være bevidst om de aspekter, der kan have indflydelse på, hvorvidt et produkt bliver betragtet som brugervenligt.</a:t>
            </a:r>
          </a:p>
          <a:p>
            <a:r>
              <a:rPr lang="da-DK" dirty="0"/>
              <a:t>Brugeroplevelsen måles i høj grad på et sanseligt plan. </a:t>
            </a:r>
          </a:p>
          <a:p>
            <a:r>
              <a:rPr lang="da-DK" dirty="0"/>
              <a:t>Dog skal man huske, at det ikke er muligt at designe en specifik brugeroplevelse. Det er kun muligt at designe efter en bestemt brugeroplevelse.</a:t>
            </a:r>
          </a:p>
          <a:p>
            <a:r>
              <a:rPr lang="da-DK" dirty="0"/>
              <a:t>Det er umuligt at forudsige, hvad en person præcis kommer til at føle, når vedkommende interagerer med et produkt. Derfor handler arbejdet med brugeroplevelsen interaktionen bliver forståelig, spændende, tilfredsstillende, sjov og tilføjer en form for værdi til brugerens liv.</a:t>
            </a:r>
          </a:p>
        </p:txBody>
      </p:sp>
    </p:spTree>
    <p:extLst>
      <p:ext uri="{BB962C8B-B14F-4D97-AF65-F5344CB8AC3E}">
        <p14:creationId xmlns:p14="http://schemas.microsoft.com/office/powerpoint/2010/main" val="459204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ladsholder til indhold 4" descr="Et billede, der indeholder tekst, skærmbillede, diagram, cirkel&#10;&#10;Indhold genereret af kunstig intelligens kan være forkert.">
            <a:extLst>
              <a:ext uri="{FF2B5EF4-FFF2-40B4-BE49-F238E27FC236}">
                <a16:creationId xmlns:a16="http://schemas.microsoft.com/office/drawing/2014/main" id="{8AE69747-9653-9467-EE04-DFFDFB2C5F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9396" y="643466"/>
            <a:ext cx="10413207" cy="5571067"/>
          </a:xfrm>
          <a:prstGeom prst="rect">
            <a:avLst/>
          </a:prstGeom>
        </p:spPr>
      </p:pic>
      <p:sp>
        <p:nvSpPr>
          <p:cNvPr id="6" name="Ellipse 5">
            <a:extLst>
              <a:ext uri="{FF2B5EF4-FFF2-40B4-BE49-F238E27FC236}">
                <a16:creationId xmlns:a16="http://schemas.microsoft.com/office/drawing/2014/main" id="{EC9F0B7D-51E8-C2E4-1959-8D39FE5C89DE}"/>
              </a:ext>
            </a:extLst>
          </p:cNvPr>
          <p:cNvSpPr/>
          <p:nvPr/>
        </p:nvSpPr>
        <p:spPr>
          <a:xfrm>
            <a:off x="2846717" y="2639683"/>
            <a:ext cx="1630392" cy="1164566"/>
          </a:xfrm>
          <a:prstGeom prst="ellipse">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da-DK"/>
          </a:p>
        </p:txBody>
      </p:sp>
    </p:spTree>
    <p:extLst>
      <p:ext uri="{BB962C8B-B14F-4D97-AF65-F5344CB8AC3E}">
        <p14:creationId xmlns:p14="http://schemas.microsoft.com/office/powerpoint/2010/main" val="677299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73F5BE-47C9-8528-AB2A-33AFF4FC4EBF}"/>
              </a:ext>
            </a:extLst>
          </p:cNvPr>
          <p:cNvSpPr>
            <a:spLocks noGrp="1"/>
          </p:cNvSpPr>
          <p:nvPr>
            <p:ph type="title"/>
          </p:nvPr>
        </p:nvSpPr>
        <p:spPr/>
        <p:txBody>
          <a:bodyPr/>
          <a:lstStyle/>
          <a:p>
            <a:r>
              <a:rPr lang="da-DK" dirty="0"/>
              <a:t>De 4 aspekter </a:t>
            </a:r>
          </a:p>
        </p:txBody>
      </p:sp>
      <p:sp>
        <p:nvSpPr>
          <p:cNvPr id="3" name="Pladsholder til indhold 2">
            <a:extLst>
              <a:ext uri="{FF2B5EF4-FFF2-40B4-BE49-F238E27FC236}">
                <a16:creationId xmlns:a16="http://schemas.microsoft.com/office/drawing/2014/main" id="{C31A9734-C4CF-F5AF-2FD9-3C6E556E2AD2}"/>
              </a:ext>
            </a:extLst>
          </p:cNvPr>
          <p:cNvSpPr>
            <a:spLocks noGrp="1"/>
          </p:cNvSpPr>
          <p:nvPr>
            <p:ph idx="1"/>
          </p:nvPr>
        </p:nvSpPr>
        <p:spPr/>
        <p:txBody>
          <a:bodyPr>
            <a:normAutofit fontScale="92500" lnSpcReduction="10000"/>
          </a:bodyPr>
          <a:lstStyle/>
          <a:p>
            <a:r>
              <a:rPr lang="da-DK" dirty="0"/>
              <a:t>Det sanselige aspekt</a:t>
            </a:r>
          </a:p>
          <a:p>
            <a:pPr lvl="1"/>
            <a:r>
              <a:rPr lang="da-DK" dirty="0"/>
              <a:t>beskriver det sanselige aspekt, hvordan sanserne indvirker på brugeroplevelsen under interaktion med et produkt.</a:t>
            </a:r>
          </a:p>
          <a:p>
            <a:r>
              <a:rPr lang="da-DK" dirty="0"/>
              <a:t>Det følelsesmæssige aspekt. </a:t>
            </a:r>
          </a:p>
          <a:p>
            <a:pPr lvl="1"/>
            <a:r>
              <a:rPr lang="da-DK" dirty="0"/>
              <a:t>Det følelsesmæssige aspekt udfolder sig gennem udtryk som fx smerte, sorg, glæde, vrede, tryghed, fornøjelse, frygt eller spænding,</a:t>
            </a:r>
          </a:p>
          <a:p>
            <a:r>
              <a:rPr lang="da-DK" dirty="0"/>
              <a:t>Det fortællende aspekt (The </a:t>
            </a:r>
            <a:r>
              <a:rPr lang="da-DK" dirty="0" err="1"/>
              <a:t>Compositional</a:t>
            </a:r>
            <a:r>
              <a:rPr lang="da-DK" dirty="0"/>
              <a:t> Thread)</a:t>
            </a:r>
          </a:p>
          <a:p>
            <a:pPr lvl="1"/>
            <a:r>
              <a:rPr lang="da-DK" dirty="0"/>
              <a:t>Giver os bider af et helhed, som giver os tegn på hvad der kan komme næste gang. Hvor er jeg? Hvor skal jeg hen ? Hvad kommer efter ?</a:t>
            </a:r>
          </a:p>
          <a:p>
            <a:r>
              <a:rPr lang="da-DK" dirty="0"/>
              <a:t>Det kosmiske aspekt</a:t>
            </a:r>
          </a:p>
          <a:p>
            <a:pPr lvl="1"/>
            <a:r>
              <a:rPr lang="da-DK" dirty="0"/>
              <a:t>Tid og rum har en indflydelse på vores oplevelse. Kan sætte pres, stress eller en form sikkerhed.</a:t>
            </a:r>
          </a:p>
          <a:p>
            <a:endParaRPr lang="da-DK" dirty="0"/>
          </a:p>
        </p:txBody>
      </p:sp>
    </p:spTree>
    <p:extLst>
      <p:ext uri="{BB962C8B-B14F-4D97-AF65-F5344CB8AC3E}">
        <p14:creationId xmlns:p14="http://schemas.microsoft.com/office/powerpoint/2010/main" val="102701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5AA95D-819A-F522-1F14-5D629C8BE6AB}"/>
              </a:ext>
            </a:extLst>
          </p:cNvPr>
          <p:cNvSpPr>
            <a:spLocks noGrp="1"/>
          </p:cNvSpPr>
          <p:nvPr>
            <p:ph type="title"/>
          </p:nvPr>
        </p:nvSpPr>
        <p:spPr/>
        <p:txBody>
          <a:bodyPr/>
          <a:lstStyle/>
          <a:p>
            <a:r>
              <a:rPr lang="da-DK" b="1" dirty="0" err="1"/>
              <a:t>Usability</a:t>
            </a:r>
            <a:br>
              <a:rPr lang="da-DK" b="1" dirty="0"/>
            </a:br>
            <a:endParaRPr lang="da-DK" dirty="0"/>
          </a:p>
        </p:txBody>
      </p:sp>
      <p:sp>
        <p:nvSpPr>
          <p:cNvPr id="3" name="Pladsholder til indhold 2">
            <a:extLst>
              <a:ext uri="{FF2B5EF4-FFF2-40B4-BE49-F238E27FC236}">
                <a16:creationId xmlns:a16="http://schemas.microsoft.com/office/drawing/2014/main" id="{E5C8FAE7-5373-D3CC-4BE3-4C8C44E78AC2}"/>
              </a:ext>
            </a:extLst>
          </p:cNvPr>
          <p:cNvSpPr>
            <a:spLocks noGrp="1"/>
          </p:cNvSpPr>
          <p:nvPr>
            <p:ph idx="1"/>
          </p:nvPr>
        </p:nvSpPr>
        <p:spPr>
          <a:xfrm>
            <a:off x="838200" y="1083753"/>
            <a:ext cx="10515600" cy="5409122"/>
          </a:xfrm>
        </p:spPr>
        <p:txBody>
          <a:bodyPr>
            <a:normAutofit fontScale="85000" lnSpcReduction="20000"/>
          </a:bodyPr>
          <a:lstStyle/>
          <a:p>
            <a:r>
              <a:rPr lang="da-DK" dirty="0"/>
              <a:t>Effektivitet</a:t>
            </a:r>
          </a:p>
          <a:p>
            <a:pPr lvl="1"/>
            <a:r>
              <a:rPr lang="da-DK" dirty="0"/>
              <a:t>At noget er effektivt handler helt enkelt om, hvorvidt produktet er i stand til at gøre det ønskede. </a:t>
            </a:r>
          </a:p>
          <a:p>
            <a:r>
              <a:rPr lang="da-DK" dirty="0"/>
              <a:t>Anvendelighed</a:t>
            </a:r>
          </a:p>
          <a:p>
            <a:pPr lvl="1"/>
            <a:r>
              <a:rPr lang="da-DK" dirty="0"/>
              <a:t>I hvor høj grad </a:t>
            </a:r>
            <a:r>
              <a:rPr lang="da-DK" dirty="0" err="1"/>
              <a:t>understøtteter</a:t>
            </a:r>
            <a:r>
              <a:rPr lang="da-DK" dirty="0"/>
              <a:t> produktet brugeren i at udføre den intentionelle opgave?</a:t>
            </a:r>
          </a:p>
          <a:p>
            <a:r>
              <a:rPr lang="da-DK" dirty="0"/>
              <a:t>Sikkerhed</a:t>
            </a:r>
          </a:p>
          <a:p>
            <a:pPr lvl="1"/>
            <a:r>
              <a:rPr lang="da-DK" dirty="0"/>
              <a:t>Produktet skal sikre, at brugeren ikke er i fysisk eller psykisk fare eller kommer ud for en uønsket situation, hvor fx information/data kan gå tabt.</a:t>
            </a:r>
          </a:p>
          <a:p>
            <a:r>
              <a:rPr lang="da-DK" dirty="0"/>
              <a:t>Frihed </a:t>
            </a:r>
          </a:p>
          <a:p>
            <a:pPr lvl="1"/>
            <a:r>
              <a:rPr lang="da-DK" dirty="0"/>
              <a:t>brugeren har adgang til alle de </a:t>
            </a:r>
            <a:r>
              <a:rPr lang="da-DK" dirty="0" err="1"/>
              <a:t>funktionaliteter</a:t>
            </a:r>
            <a:r>
              <a:rPr lang="da-DK" dirty="0"/>
              <a:t>, der kunne være behov for, for at nå sine mål.</a:t>
            </a:r>
          </a:p>
          <a:p>
            <a:r>
              <a:rPr lang="da-DK" dirty="0"/>
              <a:t>Let at lære</a:t>
            </a:r>
          </a:p>
          <a:p>
            <a:pPr lvl="1"/>
            <a:r>
              <a:rPr lang="da-DK" dirty="0"/>
              <a:t>Det skal være nemt at lærer at bruge produktet, så man hurtigt kommer i gang.</a:t>
            </a:r>
          </a:p>
          <a:p>
            <a:r>
              <a:rPr lang="da-DK" dirty="0"/>
              <a:t>Nemt at huske</a:t>
            </a:r>
          </a:p>
          <a:p>
            <a:pPr lvl="1"/>
            <a:r>
              <a:rPr lang="da-DK" dirty="0"/>
              <a:t>Jeres produkt skal være nemt at huske, at der er noget som kan hjælpe med huske hvordan det bruges.</a:t>
            </a:r>
            <a:br>
              <a:rPr lang="da-DK" dirty="0"/>
            </a:br>
            <a:endParaRPr lang="da-DK" dirty="0"/>
          </a:p>
          <a:p>
            <a:endParaRPr lang="da-DK" dirty="0"/>
          </a:p>
          <a:p>
            <a:endParaRPr lang="da-DK" dirty="0"/>
          </a:p>
          <a:p>
            <a:pPr lvl="1"/>
            <a:endParaRPr lang="da-DK" dirty="0"/>
          </a:p>
        </p:txBody>
      </p:sp>
    </p:spTree>
    <p:extLst>
      <p:ext uri="{BB962C8B-B14F-4D97-AF65-F5344CB8AC3E}">
        <p14:creationId xmlns:p14="http://schemas.microsoft.com/office/powerpoint/2010/main" val="1725364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1E71371-4505-30E8-7AB8-82914BE9BE96}"/>
              </a:ext>
            </a:extLst>
          </p:cNvPr>
          <p:cNvSpPr>
            <a:spLocks noGrp="1"/>
          </p:cNvSpPr>
          <p:nvPr>
            <p:ph type="title"/>
          </p:nvPr>
        </p:nvSpPr>
        <p:spPr/>
        <p:txBody>
          <a:bodyPr/>
          <a:lstStyle/>
          <a:p>
            <a:r>
              <a:rPr lang="da-DK" dirty="0"/>
              <a:t>Design Principper </a:t>
            </a:r>
          </a:p>
        </p:txBody>
      </p:sp>
      <p:sp>
        <p:nvSpPr>
          <p:cNvPr id="3" name="Pladsholder til indhold 2">
            <a:extLst>
              <a:ext uri="{FF2B5EF4-FFF2-40B4-BE49-F238E27FC236}">
                <a16:creationId xmlns:a16="http://schemas.microsoft.com/office/drawing/2014/main" id="{E2AC43D6-9191-1FB7-1FE6-BCA1D9B11FF7}"/>
              </a:ext>
            </a:extLst>
          </p:cNvPr>
          <p:cNvSpPr>
            <a:spLocks noGrp="1"/>
          </p:cNvSpPr>
          <p:nvPr>
            <p:ph idx="1"/>
          </p:nvPr>
        </p:nvSpPr>
        <p:spPr/>
        <p:txBody>
          <a:bodyPr>
            <a:normAutofit fontScale="85000" lnSpcReduction="20000"/>
          </a:bodyPr>
          <a:lstStyle/>
          <a:p>
            <a:r>
              <a:rPr lang="da-DK" dirty="0"/>
              <a:t>Synlighed</a:t>
            </a:r>
          </a:p>
          <a:p>
            <a:pPr lvl="1"/>
            <a:r>
              <a:rPr lang="da-DK" dirty="0"/>
              <a:t>brugeren har tilstrækkeligt visuelle indikatorer, som indikerer, hvordan, at brugeren skal interagere med produktet. </a:t>
            </a:r>
          </a:p>
          <a:p>
            <a:r>
              <a:rPr lang="da-DK" dirty="0"/>
              <a:t>Feedback </a:t>
            </a:r>
          </a:p>
          <a:p>
            <a:pPr lvl="1"/>
            <a:r>
              <a:rPr lang="da-DK" dirty="0"/>
              <a:t>Et produkt skal altid være i stand til at kommunikere, hvorvidt produktet udfører den opgave, man har bedt om, og hvorvidt produktet bliver anvendt korrekt. </a:t>
            </a:r>
          </a:p>
          <a:p>
            <a:r>
              <a:rPr lang="da-DK" dirty="0"/>
              <a:t>Begrænsninger</a:t>
            </a:r>
          </a:p>
          <a:p>
            <a:pPr lvl="1"/>
            <a:r>
              <a:rPr lang="da-DK" dirty="0"/>
              <a:t>Produkter har gerne mange forskellige </a:t>
            </a:r>
            <a:r>
              <a:rPr lang="da-DK" dirty="0" err="1"/>
              <a:t>funktionaliteter</a:t>
            </a:r>
            <a:r>
              <a:rPr lang="da-DK" dirty="0"/>
              <a:t>, som brugeren ikke nødvendigvis anvender eller har brug for samtidig.</a:t>
            </a:r>
          </a:p>
          <a:p>
            <a:r>
              <a:rPr lang="da-DK" dirty="0"/>
              <a:t>Konsistens</a:t>
            </a:r>
          </a:p>
          <a:p>
            <a:pPr lvl="1"/>
            <a:r>
              <a:rPr lang="da-DK" dirty="0"/>
              <a:t>Elementer og funktioner, som anvendes til at nå de samme mål, skal være præsenteret på samme måde.</a:t>
            </a:r>
          </a:p>
          <a:p>
            <a:r>
              <a:rPr lang="da-DK" dirty="0" err="1"/>
              <a:t>Affordance</a:t>
            </a:r>
            <a:endParaRPr lang="da-DK" dirty="0"/>
          </a:p>
          <a:p>
            <a:pPr lvl="1"/>
            <a:r>
              <a:rPr lang="da-DK" dirty="0" err="1"/>
              <a:t>Affordance</a:t>
            </a:r>
            <a:r>
              <a:rPr lang="da-DK" dirty="0"/>
              <a:t> betyder, at et produkt indbyder eller opfordrer brugeren til at anvende produktet på en helt bestemt måde.</a:t>
            </a:r>
          </a:p>
        </p:txBody>
      </p:sp>
    </p:spTree>
    <p:extLst>
      <p:ext uri="{BB962C8B-B14F-4D97-AF65-F5344CB8AC3E}">
        <p14:creationId xmlns:p14="http://schemas.microsoft.com/office/powerpoint/2010/main" val="6530972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B662D3-9373-7E8B-3DB6-0E9384C433B7}"/>
              </a:ext>
            </a:extLst>
          </p:cNvPr>
          <p:cNvSpPr>
            <a:spLocks noGrp="1"/>
          </p:cNvSpPr>
          <p:nvPr>
            <p:ph type="title"/>
          </p:nvPr>
        </p:nvSpPr>
        <p:spPr/>
        <p:txBody>
          <a:bodyPr/>
          <a:lstStyle/>
          <a:p>
            <a:r>
              <a:rPr lang="da-DK" dirty="0"/>
              <a:t>Synlighed</a:t>
            </a:r>
          </a:p>
        </p:txBody>
      </p:sp>
      <p:pic>
        <p:nvPicPr>
          <p:cNvPr id="7" name="Billede 6" descr="Et billede, der indeholder tekst, clipart, skærmbillede, tegneserie&#10;&#10;Indhold genereret af kunstig intelligens kan være forkert.">
            <a:extLst>
              <a:ext uri="{FF2B5EF4-FFF2-40B4-BE49-F238E27FC236}">
                <a16:creationId xmlns:a16="http://schemas.microsoft.com/office/drawing/2014/main" id="{F4D558E8-CA58-6B42-D31F-04226FEE2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0275" y="1690688"/>
            <a:ext cx="5721264" cy="4162511"/>
          </a:xfrm>
          <a:prstGeom prst="rect">
            <a:avLst/>
          </a:prstGeom>
        </p:spPr>
      </p:pic>
      <p:sp>
        <p:nvSpPr>
          <p:cNvPr id="10" name="Tekstfelt 9">
            <a:extLst>
              <a:ext uri="{FF2B5EF4-FFF2-40B4-BE49-F238E27FC236}">
                <a16:creationId xmlns:a16="http://schemas.microsoft.com/office/drawing/2014/main" id="{EA574AB2-9A6B-76BE-8DC9-394E719FCF4A}"/>
              </a:ext>
            </a:extLst>
          </p:cNvPr>
          <p:cNvSpPr txBox="1"/>
          <p:nvPr/>
        </p:nvSpPr>
        <p:spPr>
          <a:xfrm>
            <a:off x="838200" y="2228671"/>
            <a:ext cx="4735902" cy="1200329"/>
          </a:xfrm>
          <a:prstGeom prst="rect">
            <a:avLst/>
          </a:prstGeom>
          <a:noFill/>
        </p:spPr>
        <p:txBody>
          <a:bodyPr wrap="square" rtlCol="0">
            <a:spAutoFit/>
          </a:bodyPr>
          <a:lstStyle/>
          <a:p>
            <a:r>
              <a:rPr lang="da-DK" dirty="0"/>
              <a:t>brugeren har tilstrækkeligt visuelle indikatorer, som indikerer, hvordan, at brugeren skal interagere med produktet. </a:t>
            </a:r>
          </a:p>
          <a:p>
            <a:endParaRPr lang="da-DK" dirty="0"/>
          </a:p>
        </p:txBody>
      </p:sp>
    </p:spTree>
    <p:extLst>
      <p:ext uri="{BB962C8B-B14F-4D97-AF65-F5344CB8AC3E}">
        <p14:creationId xmlns:p14="http://schemas.microsoft.com/office/powerpoint/2010/main" val="87455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06F31B-D27B-1ED1-D289-36C76E49C5C6}"/>
              </a:ext>
            </a:extLst>
          </p:cNvPr>
          <p:cNvSpPr>
            <a:spLocks noGrp="1"/>
          </p:cNvSpPr>
          <p:nvPr>
            <p:ph type="title"/>
          </p:nvPr>
        </p:nvSpPr>
        <p:spPr/>
        <p:txBody>
          <a:bodyPr/>
          <a:lstStyle/>
          <a:p>
            <a:r>
              <a:rPr lang="da-DK" dirty="0"/>
              <a:t>Feedback</a:t>
            </a:r>
          </a:p>
        </p:txBody>
      </p:sp>
      <p:pic>
        <p:nvPicPr>
          <p:cNvPr id="5" name="Pladsholder til indhold 4" descr="Et billede, der indeholder tekst, logo, skærmbillede, Elektrisk blå&#10;&#10;Indhold genereret af kunstig intelligens kan være forkert.">
            <a:extLst>
              <a:ext uri="{FF2B5EF4-FFF2-40B4-BE49-F238E27FC236}">
                <a16:creationId xmlns:a16="http://schemas.microsoft.com/office/drawing/2014/main" id="{8AE2F4A8-8D7D-6A6C-4470-2785129D0E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69729" y="804739"/>
            <a:ext cx="3439005" cy="1924319"/>
          </a:xfrm>
        </p:spPr>
      </p:pic>
      <p:pic>
        <p:nvPicPr>
          <p:cNvPr id="7" name="Billede 6" descr="Et billede, der indeholder tekst, logo, Elektrisk blå, Font/skrifttype&#10;&#10;Indhold genereret af kunstig intelligens kan være forkert.">
            <a:extLst>
              <a:ext uri="{FF2B5EF4-FFF2-40B4-BE49-F238E27FC236}">
                <a16:creationId xmlns:a16="http://schemas.microsoft.com/office/drawing/2014/main" id="{01E133ED-A909-1ED4-DD47-D4CD658C3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82589" y="804739"/>
            <a:ext cx="3705742" cy="1771897"/>
          </a:xfrm>
          <a:prstGeom prst="rect">
            <a:avLst/>
          </a:prstGeom>
        </p:spPr>
      </p:pic>
      <p:pic>
        <p:nvPicPr>
          <p:cNvPr id="9" name="Billede 8" descr="Et billede, der indeholder pixel, clipart&#10;&#10;Indhold genereret af kunstig intelligens kan være forkert.">
            <a:extLst>
              <a:ext uri="{FF2B5EF4-FFF2-40B4-BE49-F238E27FC236}">
                <a16:creationId xmlns:a16="http://schemas.microsoft.com/office/drawing/2014/main" id="{D7E9070D-1DC2-2C5C-DC28-077134E6C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08734" y="3284553"/>
            <a:ext cx="2540579" cy="2540579"/>
          </a:xfrm>
          <a:prstGeom prst="rect">
            <a:avLst/>
          </a:prstGeom>
        </p:spPr>
      </p:pic>
      <p:sp>
        <p:nvSpPr>
          <p:cNvPr id="10" name="Tekstfelt 9">
            <a:extLst>
              <a:ext uri="{FF2B5EF4-FFF2-40B4-BE49-F238E27FC236}">
                <a16:creationId xmlns:a16="http://schemas.microsoft.com/office/drawing/2014/main" id="{38A6AB13-DB60-1AD8-C104-18B8FA86BFFF}"/>
              </a:ext>
            </a:extLst>
          </p:cNvPr>
          <p:cNvSpPr txBox="1"/>
          <p:nvPr/>
        </p:nvSpPr>
        <p:spPr>
          <a:xfrm>
            <a:off x="434754" y="2961387"/>
            <a:ext cx="6756159" cy="1200329"/>
          </a:xfrm>
          <a:prstGeom prst="rect">
            <a:avLst/>
          </a:prstGeom>
          <a:noFill/>
        </p:spPr>
        <p:txBody>
          <a:bodyPr wrap="square" rtlCol="0">
            <a:spAutoFit/>
          </a:bodyPr>
          <a:lstStyle/>
          <a:p>
            <a:r>
              <a:rPr lang="da-DK" dirty="0"/>
              <a:t>Et produkt skal altid være i stand til at kommunikere, hvorvidt produktet udfører den opgave, man har bedt om, og hvorvidt produktet bliver anvendt korrekt. </a:t>
            </a:r>
          </a:p>
          <a:p>
            <a:endParaRPr lang="da-DK" dirty="0"/>
          </a:p>
        </p:txBody>
      </p:sp>
    </p:spTree>
    <p:extLst>
      <p:ext uri="{BB962C8B-B14F-4D97-AF65-F5344CB8AC3E}">
        <p14:creationId xmlns:p14="http://schemas.microsoft.com/office/powerpoint/2010/main" val="1086439974"/>
      </p:ext>
    </p:extLst>
  </p:cSld>
  <p:clrMapOvr>
    <a:masterClrMapping/>
  </p:clrMapOvr>
</p:sld>
</file>

<file path=ppt/theme/theme1.xml><?xml version="1.0" encoding="utf-8"?>
<a:theme xmlns:a="http://schemas.openxmlformats.org/drawingml/2006/main" name="Office-t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1999</TotalTime>
  <Words>699</Words>
  <Application>Microsoft Office PowerPoint</Application>
  <PresentationFormat>Widescreen</PresentationFormat>
  <Paragraphs>63</Paragraphs>
  <Slides>14</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14</vt:i4>
      </vt:variant>
    </vt:vector>
  </HeadingPairs>
  <TitlesOfParts>
    <vt:vector size="18" baseType="lpstr">
      <vt:lpstr>Aptos</vt:lpstr>
      <vt:lpstr>Aptos Display</vt:lpstr>
      <vt:lpstr>Arial</vt:lpstr>
      <vt:lpstr>Office-tema</vt:lpstr>
      <vt:lpstr>Interaktivdesign</vt:lpstr>
      <vt:lpstr>Hvad er interaktivdesign ?</vt:lpstr>
      <vt:lpstr>Mennesket i Centrum</vt:lpstr>
      <vt:lpstr>PowerPoint-præsentation</vt:lpstr>
      <vt:lpstr>De 4 aspekter </vt:lpstr>
      <vt:lpstr>Usability </vt:lpstr>
      <vt:lpstr>Design Principper </vt:lpstr>
      <vt:lpstr>Synlighed</vt:lpstr>
      <vt:lpstr>Feedback</vt:lpstr>
      <vt:lpstr>Begrænsninger</vt:lpstr>
      <vt:lpstr>Konsistants</vt:lpstr>
      <vt:lpstr>Affordance</vt:lpstr>
      <vt:lpstr>False Affordance</vt:lpstr>
      <vt:lpstr>Kilder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Saleh</dc:creator>
  <cp:lastModifiedBy>Mohammed Saleh</cp:lastModifiedBy>
  <cp:revision>5</cp:revision>
  <dcterms:created xsi:type="dcterms:W3CDTF">2025-09-08T09:07:28Z</dcterms:created>
  <dcterms:modified xsi:type="dcterms:W3CDTF">2025-09-09T18:26:39Z</dcterms:modified>
</cp:coreProperties>
</file>