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3"/>
  </p:sldMasterIdLst>
  <p:notesMasterIdLst>
    <p:notesMasterId r:id="rId9"/>
  </p:notesMasterIdLst>
  <p:sldIdLst>
    <p:sldId id="276" r:id="rId4"/>
    <p:sldId id="258" r:id="rId5"/>
    <p:sldId id="274" r:id="rId6"/>
    <p:sldId id="277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9FC9"/>
    <a:srgbClr val="EDD9D5"/>
    <a:srgbClr val="EEEEEE"/>
    <a:srgbClr val="D5E4E1"/>
    <a:srgbClr val="E3DDEC"/>
    <a:srgbClr val="FAEBD5"/>
    <a:srgbClr val="D1DCEB"/>
    <a:srgbClr val="E5C5C1"/>
    <a:srgbClr val="FD9795"/>
    <a:srgbClr val="DBD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0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586D7-E30F-4A33-95A5-BE15744F575B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272E7-5364-4C92-BC75-CDE713EE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1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5E32F1AC-7691-6EF9-A037-43074BAE7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7324D9-2078-8430-9583-B063BD8B4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1360" y="3162458"/>
            <a:ext cx="8392160" cy="1325563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Main Title. Open Sans Bold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32355-F9D1-A2EA-7C3C-7FD9879B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47A4-F1F9-4B04-9A7E-6AA5B57778C3}" type="datetime1">
              <a:rPr lang="en-US" smtClean="0"/>
              <a:t>6/11/25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75505-A204-5295-E564-9DFF3C45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EEF0"/>
                </a:solidFill>
              </a:defRPr>
            </a:lvl1pPr>
          </a:lstStyle>
          <a:p>
            <a:r>
              <a:rPr lang="en-US" dirty="0"/>
              <a:t> © 2023 Digital Twin Consortium.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D3131-6608-5EF7-14F6-46054316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51E47-9262-46A4-A78C-64714F031E6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9B0C6EB-7B1C-42A0-D995-CECC413C9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233E26A-DE28-9EDD-49AC-5ECE2A2429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7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7933-9EE8-2A23-F2E7-0B8A290F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59666"/>
            <a:ext cx="10771094" cy="103102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25F4A-5937-0613-5CC5-66FD4C88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C9BD-4F95-4455-9E18-2DEB62DFFBFC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2D9D5-FCCC-146C-2B9A-9D9BEC58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76460" y="6356349"/>
            <a:ext cx="4114800" cy="365125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© 2024 Digital Twin Consortium.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7CA5E-E7FF-0575-29C5-F14BCE6E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1260" y="6356349"/>
            <a:ext cx="358693" cy="365125"/>
          </a:xfrm>
        </p:spPr>
        <p:txBody>
          <a:bodyPr/>
          <a:lstStyle>
            <a:lvl1pPr>
              <a:defRPr sz="1000"/>
            </a:lvl1pPr>
          </a:lstStyle>
          <a:p>
            <a:fld id="{CD42FD2F-299D-4BE8-8383-C696E68D3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01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7920D4-94C9-CD56-E766-02E04455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Title. Open Sans (Bold) 30 pt. Capitalize Each 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46BF-D303-959C-05EA-F44E1D743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Body. Open Sans 18 pt.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AD06A-7BD0-A713-84B8-3872EA3B9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5FE99-E69F-4781-910B-009082C4D8CF}" type="datetime1">
              <a:rPr lang="en-US" smtClean="0"/>
              <a:t>6/11/25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3D520-A202-2DC0-4803-82C1BF11F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914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 © 2024 Digital Twin Consortium.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0B085-599D-54ED-40A8-1E32B54BF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1260" y="6356349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51E47-9262-46A4-A78C-64714F031E6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2FAAF06-AC97-CD21-C2A2-BFB0FB6B0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47" y="229666"/>
            <a:ext cx="1637413" cy="65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8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8961D"/>
        </a:buClr>
        <a:buFont typeface="Arial" panose="020B0604020202020204" pitchFamily="34" charset="0"/>
        <a:buChar char="•"/>
        <a:defRPr sz="1800" kern="1200">
          <a:solidFill>
            <a:srgbClr val="2B303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8961D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8961D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8961D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8961D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0139-E25C-48FD-C118-2100D601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Agent Capabilities Periodic Table (AIA CPT)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837F47-C13F-0072-9047-68C69AC3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2023 Digital Twin Consortium. All rights reserved.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A14C5-F7F6-1F36-B7C8-12B14168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51E47-9262-46A4-A78C-64714F031E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6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FD04D8B9-7146-AE40-CE19-E06005A3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9233" y="6591858"/>
            <a:ext cx="4114800" cy="275089"/>
          </a:xfrm>
        </p:spPr>
        <p:txBody>
          <a:bodyPr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 © 2025 Digital Twin Consortium. All rights reserved</a:t>
            </a:r>
          </a:p>
        </p:txBody>
      </p:sp>
      <p:sp>
        <p:nvSpPr>
          <p:cNvPr id="45" name="Title 3">
            <a:extLst>
              <a:ext uri="{FF2B5EF4-FFF2-40B4-BE49-F238E27FC236}">
                <a16:creationId xmlns:a16="http://schemas.microsoft.com/office/drawing/2014/main" id="{9E17D16C-2049-7DFA-CEE7-EDC201A6F07F}"/>
              </a:ext>
            </a:extLst>
          </p:cNvPr>
          <p:cNvSpPr txBox="1">
            <a:spLocks/>
          </p:cNvSpPr>
          <p:nvPr/>
        </p:nvSpPr>
        <p:spPr>
          <a:xfrm>
            <a:off x="457200" y="462237"/>
            <a:ext cx="11422284" cy="1031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 Agent Capabilities Periodic Table</a:t>
            </a:r>
            <a:r>
              <a:rPr lang="en-US" sz="3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v1.0</a:t>
            </a:r>
            <a:endParaRPr lang="en-US" sz="3600" b="1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42653EC-270F-3766-AFBB-8DB9CCC3083C}"/>
              </a:ext>
            </a:extLst>
          </p:cNvPr>
          <p:cNvSpPr/>
          <p:nvPr/>
        </p:nvSpPr>
        <p:spPr>
          <a:xfrm>
            <a:off x="1961969" y="2671668"/>
            <a:ext cx="1353312" cy="2342647"/>
          </a:xfrm>
          <a:prstGeom prst="roundRect">
            <a:avLst>
              <a:gd name="adj" fmla="val 7014"/>
            </a:avLst>
          </a:prstGeom>
          <a:solidFill>
            <a:srgbClr val="D1DD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174EA1"/>
              </a:solidFill>
            </a:endParaRPr>
          </a:p>
          <a:p>
            <a:pPr algn="ctr"/>
            <a:endParaRPr lang="en-US" sz="1400" b="1" dirty="0">
              <a:solidFill>
                <a:srgbClr val="174EA1"/>
              </a:solidFill>
            </a:endParaRPr>
          </a:p>
          <a:p>
            <a:pPr algn="ctr"/>
            <a:r>
              <a:rPr lang="en-US" sz="1400" b="1" dirty="0">
                <a:solidFill>
                  <a:srgbClr val="174EA1"/>
                </a:solidFill>
              </a:rPr>
              <a:t>Perception &amp; Knowledge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553D268-8CAF-E3C5-583B-BCC53FF6815D}"/>
              </a:ext>
            </a:extLst>
          </p:cNvPr>
          <p:cNvSpPr/>
          <p:nvPr/>
        </p:nvSpPr>
        <p:spPr>
          <a:xfrm>
            <a:off x="3362942" y="1460243"/>
            <a:ext cx="1353312" cy="3554072"/>
          </a:xfrm>
          <a:prstGeom prst="roundRect">
            <a:avLst>
              <a:gd name="adj" fmla="val 7014"/>
            </a:avLst>
          </a:prstGeom>
          <a:solidFill>
            <a:srgbClr val="FAEB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945911"/>
              </a:solidFill>
            </a:endParaRPr>
          </a:p>
          <a:p>
            <a:pPr algn="ctr"/>
            <a:endParaRPr lang="en-US" sz="1400" b="1" dirty="0">
              <a:solidFill>
                <a:srgbClr val="945911"/>
              </a:solidFill>
            </a:endParaRPr>
          </a:p>
          <a:p>
            <a:pPr algn="ctr"/>
            <a:r>
              <a:rPr lang="en-US" sz="1400" b="1" dirty="0">
                <a:solidFill>
                  <a:srgbClr val="945911"/>
                </a:solidFill>
              </a:rPr>
              <a:t>Cognition &amp; Reasoning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1605900-1571-5C5F-9EBF-845BDAC70746}"/>
              </a:ext>
            </a:extLst>
          </p:cNvPr>
          <p:cNvSpPr/>
          <p:nvPr/>
        </p:nvSpPr>
        <p:spPr>
          <a:xfrm>
            <a:off x="4763915" y="1467726"/>
            <a:ext cx="1353312" cy="3554072"/>
          </a:xfrm>
          <a:prstGeom prst="roundRect">
            <a:avLst>
              <a:gd name="adj" fmla="val 7014"/>
            </a:avLst>
          </a:prstGeom>
          <a:solidFill>
            <a:srgbClr val="E3DD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rgbClr val="4D3D6F"/>
              </a:solidFill>
            </a:endParaRPr>
          </a:p>
          <a:p>
            <a:endParaRPr lang="en-US" sz="1400" b="1" dirty="0">
              <a:solidFill>
                <a:srgbClr val="4D3D6F"/>
              </a:solidFill>
            </a:endParaRPr>
          </a:p>
          <a:p>
            <a:r>
              <a:rPr lang="en-US" sz="1400" b="1" dirty="0">
                <a:solidFill>
                  <a:srgbClr val="4D3D6F"/>
                </a:solidFill>
              </a:rPr>
              <a:t>Learning &amp; Adaptation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50C4D93-8967-BCC5-562C-AC34BD469B23}"/>
              </a:ext>
            </a:extLst>
          </p:cNvPr>
          <p:cNvSpPr/>
          <p:nvPr/>
        </p:nvSpPr>
        <p:spPr>
          <a:xfrm>
            <a:off x="6164888" y="2074218"/>
            <a:ext cx="1353312" cy="3554072"/>
          </a:xfrm>
          <a:prstGeom prst="roundRect">
            <a:avLst>
              <a:gd name="adj" fmla="val 701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404040"/>
              </a:solidFill>
            </a:endParaRPr>
          </a:p>
          <a:p>
            <a:pPr algn="ctr"/>
            <a:endParaRPr lang="en-US" sz="1400" b="1" dirty="0">
              <a:solidFill>
                <a:srgbClr val="404040"/>
              </a:solidFill>
            </a:endParaRPr>
          </a:p>
          <a:p>
            <a:pPr algn="ctr"/>
            <a:r>
              <a:rPr lang="en-US" sz="1400" b="1" dirty="0">
                <a:solidFill>
                  <a:srgbClr val="404040"/>
                </a:solidFill>
              </a:rPr>
              <a:t>Action &amp; Execution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4A587F2-3734-E0BE-4E1D-ED7EF1A66ADC}"/>
              </a:ext>
            </a:extLst>
          </p:cNvPr>
          <p:cNvSpPr/>
          <p:nvPr/>
        </p:nvSpPr>
        <p:spPr>
          <a:xfrm>
            <a:off x="7565860" y="1467726"/>
            <a:ext cx="2754285" cy="3554072"/>
          </a:xfrm>
          <a:prstGeom prst="roundRect">
            <a:avLst>
              <a:gd name="adj" fmla="val 2587"/>
            </a:avLst>
          </a:prstGeom>
          <a:solidFill>
            <a:srgbClr val="D6E4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295548"/>
              </a:solidFill>
            </a:endParaRPr>
          </a:p>
          <a:p>
            <a:pPr algn="ctr"/>
            <a:endParaRPr lang="en-US" sz="1400" b="1" dirty="0">
              <a:solidFill>
                <a:srgbClr val="295548"/>
              </a:solidFill>
            </a:endParaRPr>
          </a:p>
          <a:p>
            <a:pPr algn="ctr"/>
            <a:r>
              <a:rPr lang="en-US" sz="1400" b="1" dirty="0">
                <a:solidFill>
                  <a:srgbClr val="295548"/>
                </a:solidFill>
              </a:rPr>
              <a:t>Interaction &amp; Collaboration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B8EAB4-1570-F5BC-6822-B75004A81FE7}"/>
              </a:ext>
            </a:extLst>
          </p:cNvPr>
          <p:cNvGrpSpPr/>
          <p:nvPr/>
        </p:nvGrpSpPr>
        <p:grpSpPr>
          <a:xfrm>
            <a:off x="1961965" y="5063267"/>
            <a:ext cx="8358179" cy="1172599"/>
            <a:chOff x="1961965" y="5063268"/>
            <a:chExt cx="8358179" cy="1146344"/>
          </a:xfrm>
          <a:solidFill>
            <a:srgbClr val="EEDAD6"/>
          </a:solidFill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F8ADC6D-C433-7AB6-B31F-8BAAC22EFA1C}"/>
                </a:ext>
              </a:extLst>
            </p:cNvPr>
            <p:cNvSpPr/>
            <p:nvPr/>
          </p:nvSpPr>
          <p:spPr>
            <a:xfrm>
              <a:off x="1961967" y="5669164"/>
              <a:ext cx="8358177" cy="540448"/>
            </a:xfrm>
            <a:prstGeom prst="roundRect">
              <a:avLst>
                <a:gd name="adj" fmla="val 8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59C1A37-0C85-9F03-912B-1106051196DB}"/>
                </a:ext>
              </a:extLst>
            </p:cNvPr>
            <p:cNvSpPr/>
            <p:nvPr/>
          </p:nvSpPr>
          <p:spPr>
            <a:xfrm>
              <a:off x="1961965" y="5063268"/>
              <a:ext cx="4155262" cy="806310"/>
            </a:xfrm>
            <a:prstGeom prst="roundRect">
              <a:avLst>
                <a:gd name="adj" fmla="val 70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236628BE-C1CA-3FE9-7F29-ABA7AAAD2C15}"/>
                </a:ext>
              </a:extLst>
            </p:cNvPr>
            <p:cNvSpPr/>
            <p:nvPr/>
          </p:nvSpPr>
          <p:spPr>
            <a:xfrm>
              <a:off x="7565858" y="5081286"/>
              <a:ext cx="2754286" cy="806310"/>
            </a:xfrm>
            <a:prstGeom prst="roundRect">
              <a:avLst>
                <a:gd name="adj" fmla="val 59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586318-392B-1FF4-CF6B-FE68CC5B76D3}"/>
              </a:ext>
            </a:extLst>
          </p:cNvPr>
          <p:cNvGrpSpPr/>
          <p:nvPr/>
        </p:nvGrpSpPr>
        <p:grpSpPr>
          <a:xfrm>
            <a:off x="1185358" y="6262420"/>
            <a:ext cx="1730703" cy="246221"/>
            <a:chOff x="503779" y="6339975"/>
            <a:chExt cx="1730703" cy="24622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B99C57E-33BF-9D77-C684-C401AD9793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779" y="6396639"/>
              <a:ext cx="144000" cy="144000"/>
            </a:xfrm>
            <a:prstGeom prst="ellipse">
              <a:avLst/>
            </a:prstGeom>
            <a:solidFill>
              <a:srgbClr val="D0DCEA"/>
            </a:solidFill>
            <a:ln w="28575">
              <a:solidFill>
                <a:srgbClr val="1338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929FA5-8DEB-69C4-483C-6510B054E831}"/>
                </a:ext>
              </a:extLst>
            </p:cNvPr>
            <p:cNvSpPr txBox="1"/>
            <p:nvPr/>
          </p:nvSpPr>
          <p:spPr>
            <a:xfrm>
              <a:off x="655204" y="6339975"/>
              <a:ext cx="1579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Perception &amp; Knowledge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3F9DF5-7E36-48CE-316E-C319E4732AC3}"/>
              </a:ext>
            </a:extLst>
          </p:cNvPr>
          <p:cNvGrpSpPr/>
          <p:nvPr/>
        </p:nvGrpSpPr>
        <p:grpSpPr>
          <a:xfrm>
            <a:off x="2990212" y="6264745"/>
            <a:ext cx="1639333" cy="246221"/>
            <a:chOff x="1982175" y="6339975"/>
            <a:chExt cx="1639333" cy="24622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E3F71C-7806-313C-DD53-DAC87FB8A3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2175" y="6396639"/>
              <a:ext cx="144000" cy="144000"/>
            </a:xfrm>
            <a:prstGeom prst="ellipse">
              <a:avLst/>
            </a:prstGeom>
            <a:solidFill>
              <a:srgbClr val="FAEAD5"/>
            </a:solidFill>
            <a:ln w="28575">
              <a:solidFill>
                <a:srgbClr val="9459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40EC97-97D3-54CA-9499-E1C1C9413C41}"/>
                </a:ext>
              </a:extLst>
            </p:cNvPr>
            <p:cNvSpPr txBox="1"/>
            <p:nvPr/>
          </p:nvSpPr>
          <p:spPr>
            <a:xfrm>
              <a:off x="2133600" y="6339975"/>
              <a:ext cx="1487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Cognition &amp; Reasoning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EC6192B-6146-D6B9-5EEC-484488FC0637}"/>
              </a:ext>
            </a:extLst>
          </p:cNvPr>
          <p:cNvSpPr txBox="1"/>
          <p:nvPr/>
        </p:nvSpPr>
        <p:spPr>
          <a:xfrm>
            <a:off x="7881987" y="6262420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Interaction &amp; Collaboration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9A39B1-A6D6-0F14-C1AB-C366F475C8A1}"/>
              </a:ext>
            </a:extLst>
          </p:cNvPr>
          <p:cNvGrpSpPr/>
          <p:nvPr/>
        </p:nvGrpSpPr>
        <p:grpSpPr>
          <a:xfrm>
            <a:off x="4648751" y="6262420"/>
            <a:ext cx="1594449" cy="246221"/>
            <a:chOff x="4725375" y="6339975"/>
            <a:chExt cx="1594449" cy="24622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C6BFE71-775B-9A4C-F2C5-63092DEDF4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5375" y="6396639"/>
              <a:ext cx="144000" cy="144000"/>
            </a:xfrm>
            <a:prstGeom prst="ellipse">
              <a:avLst/>
            </a:prstGeom>
            <a:solidFill>
              <a:srgbClr val="E2DDEC"/>
            </a:solidFill>
            <a:ln w="28575">
              <a:solidFill>
                <a:srgbClr val="4E3D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6BDFC4-C964-0DE1-A80F-DE4E468B8D52}"/>
                </a:ext>
              </a:extLst>
            </p:cNvPr>
            <p:cNvSpPr txBox="1"/>
            <p:nvPr/>
          </p:nvSpPr>
          <p:spPr>
            <a:xfrm>
              <a:off x="4876800" y="6339975"/>
              <a:ext cx="14430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Learning &amp; Adaptation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A40B86A-5BB7-17E5-FDFD-FEA3798A6781}"/>
              </a:ext>
            </a:extLst>
          </p:cNvPr>
          <p:cNvGrpSpPr/>
          <p:nvPr/>
        </p:nvGrpSpPr>
        <p:grpSpPr>
          <a:xfrm>
            <a:off x="9576092" y="6262419"/>
            <a:ext cx="1546359" cy="246221"/>
            <a:chOff x="6173175" y="6339975"/>
            <a:chExt cx="1546359" cy="24622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48ED00A-50C6-5BCE-C4F9-9D793ECB87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3175" y="6396639"/>
              <a:ext cx="144000" cy="144000"/>
            </a:xfrm>
            <a:prstGeom prst="ellipse">
              <a:avLst/>
            </a:prstGeom>
            <a:solidFill>
              <a:srgbClr val="EDD8D5"/>
            </a:solidFill>
            <a:ln w="28575">
              <a:solidFill>
                <a:srgbClr val="792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CF2733-4049-5A93-04FF-B6D64D810FE0}"/>
                </a:ext>
              </a:extLst>
            </p:cNvPr>
            <p:cNvSpPr txBox="1"/>
            <p:nvPr/>
          </p:nvSpPr>
          <p:spPr>
            <a:xfrm>
              <a:off x="6324600" y="6339975"/>
              <a:ext cx="1394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Governance &amp; Safety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7F2D9E0-59E5-FF98-B1B4-3625BA8178C1}"/>
              </a:ext>
            </a:extLst>
          </p:cNvPr>
          <p:cNvGrpSpPr/>
          <p:nvPr/>
        </p:nvGrpSpPr>
        <p:grpSpPr>
          <a:xfrm>
            <a:off x="6394625" y="6262420"/>
            <a:ext cx="1512560" cy="246221"/>
            <a:chOff x="7848600" y="6339975"/>
            <a:chExt cx="1512560" cy="24622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DE8CCC6-E543-F3FA-04FF-AEA2F55CA2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17160" y="6396638"/>
              <a:ext cx="144000" cy="144000"/>
            </a:xfrm>
            <a:prstGeom prst="ellipse">
              <a:avLst/>
            </a:prstGeom>
            <a:solidFill>
              <a:srgbClr val="D5E4E0"/>
            </a:solidFill>
            <a:ln w="28575">
              <a:solidFill>
                <a:srgbClr val="2955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0829DB-9DF6-D2BB-38B7-ABF31A91E213}"/>
                </a:ext>
              </a:extLst>
            </p:cNvPr>
            <p:cNvSpPr txBox="1"/>
            <p:nvPr/>
          </p:nvSpPr>
          <p:spPr>
            <a:xfrm>
              <a:off x="7848600" y="6339975"/>
              <a:ext cx="12891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Action &amp; Execution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56D6CE18-5CAB-1790-A4C0-106760AD244B}"/>
              </a:ext>
            </a:extLst>
          </p:cNvPr>
          <p:cNvSpPr>
            <a:spLocks noChangeAspect="1"/>
          </p:cNvSpPr>
          <p:nvPr/>
        </p:nvSpPr>
        <p:spPr>
          <a:xfrm>
            <a:off x="6322625" y="6321409"/>
            <a:ext cx="144000" cy="144000"/>
          </a:xfrm>
          <a:prstGeom prst="ellipse">
            <a:avLst/>
          </a:prstGeom>
          <a:solidFill>
            <a:srgbClr val="EEEEEE"/>
          </a:solidFill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790984-5043-F347-5D6B-85600451E970}"/>
              </a:ext>
            </a:extLst>
          </p:cNvPr>
          <p:cNvSpPr txBox="1"/>
          <p:nvPr/>
        </p:nvSpPr>
        <p:spPr>
          <a:xfrm>
            <a:off x="3640339" y="5494423"/>
            <a:ext cx="2754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92D21"/>
                </a:solidFill>
              </a:rPr>
              <a:t>Governance &amp; Safety</a:t>
            </a:r>
          </a:p>
        </p:txBody>
      </p:sp>
      <p:pic>
        <p:nvPicPr>
          <p:cNvPr id="35" name="Picture 34" descr="A blue eye with graph in center&#10;&#10;AI-generated content may be incorrect.">
            <a:extLst>
              <a:ext uri="{FF2B5EF4-FFF2-40B4-BE49-F238E27FC236}">
                <a16:creationId xmlns:a16="http://schemas.microsoft.com/office/drawing/2014/main" id="{7008E3B3-7B84-5C05-291A-38EBDF166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421" y="3237279"/>
            <a:ext cx="548640" cy="548640"/>
          </a:xfrm>
          <a:prstGeom prst="rect">
            <a:avLst/>
          </a:prstGeom>
        </p:spPr>
      </p:pic>
      <p:pic>
        <p:nvPicPr>
          <p:cNvPr id="36" name="Picture 35" descr="A logo of a brain and gear&#10;&#10;AI-generated content may be incorrect.">
            <a:extLst>
              <a:ext uri="{FF2B5EF4-FFF2-40B4-BE49-F238E27FC236}">
                <a16:creationId xmlns:a16="http://schemas.microsoft.com/office/drawing/2014/main" id="{866CCCCF-1BED-B985-5FAF-A693BB18F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277" y="2613735"/>
            <a:ext cx="548640" cy="548640"/>
          </a:xfrm>
          <a:prstGeom prst="rect">
            <a:avLst/>
          </a:prstGeom>
        </p:spPr>
      </p:pic>
      <p:pic>
        <p:nvPicPr>
          <p:cNvPr id="39" name="Picture 38" descr="A purple logo with a gear and a book&#10;&#10;AI-generated content may be incorrect.">
            <a:extLst>
              <a:ext uri="{FF2B5EF4-FFF2-40B4-BE49-F238E27FC236}">
                <a16:creationId xmlns:a16="http://schemas.microsoft.com/office/drawing/2014/main" id="{6324E9CA-78F6-A678-F145-C69C8DF03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50" y="2613735"/>
            <a:ext cx="548640" cy="548640"/>
          </a:xfrm>
          <a:prstGeom prst="rect">
            <a:avLst/>
          </a:prstGeom>
        </p:spPr>
      </p:pic>
      <p:pic>
        <p:nvPicPr>
          <p:cNvPr id="40" name="Picture 39" descr="A black and white image of a gear and a check mark&#10;&#10;AI-generated content may be incorrect.">
            <a:extLst>
              <a:ext uri="{FF2B5EF4-FFF2-40B4-BE49-F238E27FC236}">
                <a16:creationId xmlns:a16="http://schemas.microsoft.com/office/drawing/2014/main" id="{5E7DDA12-D933-5288-5AE9-3EEDD6088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24" y="3197586"/>
            <a:ext cx="548640" cy="548640"/>
          </a:xfrm>
          <a:prstGeom prst="rect">
            <a:avLst/>
          </a:prstGeom>
        </p:spPr>
      </p:pic>
      <p:pic>
        <p:nvPicPr>
          <p:cNvPr id="41" name="Picture 40" descr="A group of people with arrows&#10;&#10;AI-generated content may be incorrect.">
            <a:extLst>
              <a:ext uri="{FF2B5EF4-FFF2-40B4-BE49-F238E27FC236}">
                <a16:creationId xmlns:a16="http://schemas.microsoft.com/office/drawing/2014/main" id="{63976664-2333-16A0-2741-C5F29A5BF1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094" y="2716903"/>
            <a:ext cx="548640" cy="548640"/>
          </a:xfrm>
          <a:prstGeom prst="rect">
            <a:avLst/>
          </a:prstGeom>
        </p:spPr>
      </p:pic>
      <p:pic>
        <p:nvPicPr>
          <p:cNvPr id="42" name="Picture 41" descr="A red and black shield with a eye inside&#10;&#10;AI-generated content may be incorrect.">
            <a:extLst>
              <a:ext uri="{FF2B5EF4-FFF2-40B4-BE49-F238E27FC236}">
                <a16:creationId xmlns:a16="http://schemas.microsoft.com/office/drawing/2014/main" id="{EA858B72-24BF-E36E-5E29-C0C693D3AB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681" y="544000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BA928-51CE-2875-B9F0-434085B47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5465FA04-8525-3560-333A-A4FE23E7487C}"/>
              </a:ext>
            </a:extLst>
          </p:cNvPr>
          <p:cNvSpPr txBox="1">
            <a:spLocks/>
          </p:cNvSpPr>
          <p:nvPr/>
        </p:nvSpPr>
        <p:spPr>
          <a:xfrm>
            <a:off x="457200" y="462237"/>
            <a:ext cx="11422284" cy="1031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 Agent Capabilities Periodic Table</a:t>
            </a:r>
            <a:r>
              <a:rPr lang="en-US" sz="3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v1.0</a:t>
            </a:r>
            <a:endParaRPr lang="en-US" sz="3600" b="1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Footer Placeholder 36">
            <a:extLst>
              <a:ext uri="{FF2B5EF4-FFF2-40B4-BE49-F238E27FC236}">
                <a16:creationId xmlns:a16="http://schemas.microsoft.com/office/drawing/2014/main" id="{7BE10276-CC31-F6CF-F9D0-3B604106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9233" y="6591858"/>
            <a:ext cx="4114800" cy="275089"/>
          </a:xfrm>
        </p:spPr>
        <p:txBody>
          <a:bodyPr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 © 2025 Digital Twin Consortium. All rights reserved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B439AE7-10EC-7C84-B43D-40AE1469D223}"/>
              </a:ext>
            </a:extLst>
          </p:cNvPr>
          <p:cNvSpPr/>
          <p:nvPr/>
        </p:nvSpPr>
        <p:spPr>
          <a:xfrm>
            <a:off x="1961969" y="2671668"/>
            <a:ext cx="1353312" cy="2342647"/>
          </a:xfrm>
          <a:prstGeom prst="roundRect">
            <a:avLst>
              <a:gd name="adj" fmla="val 7014"/>
            </a:avLst>
          </a:prstGeom>
          <a:solidFill>
            <a:srgbClr val="D1DD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A983C1D-A2E3-5DE4-E3F6-DC48B2A4DCBB}"/>
              </a:ext>
            </a:extLst>
          </p:cNvPr>
          <p:cNvSpPr/>
          <p:nvPr/>
        </p:nvSpPr>
        <p:spPr>
          <a:xfrm>
            <a:off x="3362942" y="1460243"/>
            <a:ext cx="1353312" cy="3554072"/>
          </a:xfrm>
          <a:prstGeom prst="roundRect">
            <a:avLst>
              <a:gd name="adj" fmla="val 7014"/>
            </a:avLst>
          </a:prstGeom>
          <a:solidFill>
            <a:srgbClr val="FAEB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6B199D-E5E4-85A3-3C7F-E6D421C55285}"/>
              </a:ext>
            </a:extLst>
          </p:cNvPr>
          <p:cNvSpPr/>
          <p:nvPr/>
        </p:nvSpPr>
        <p:spPr>
          <a:xfrm>
            <a:off x="4763915" y="1467726"/>
            <a:ext cx="1353312" cy="3554072"/>
          </a:xfrm>
          <a:prstGeom prst="roundRect">
            <a:avLst>
              <a:gd name="adj" fmla="val 7014"/>
            </a:avLst>
          </a:prstGeom>
          <a:solidFill>
            <a:srgbClr val="E3DD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6759F66-89F9-D05A-FA54-D4DDA00561D0}"/>
              </a:ext>
            </a:extLst>
          </p:cNvPr>
          <p:cNvSpPr/>
          <p:nvPr/>
        </p:nvSpPr>
        <p:spPr>
          <a:xfrm>
            <a:off x="6164888" y="2074218"/>
            <a:ext cx="1353312" cy="3554072"/>
          </a:xfrm>
          <a:prstGeom prst="roundRect">
            <a:avLst>
              <a:gd name="adj" fmla="val 701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EE89338-93C4-33CE-B8CE-0DA2DC6A94B0}"/>
              </a:ext>
            </a:extLst>
          </p:cNvPr>
          <p:cNvSpPr/>
          <p:nvPr/>
        </p:nvSpPr>
        <p:spPr>
          <a:xfrm>
            <a:off x="7565860" y="1467726"/>
            <a:ext cx="2754285" cy="3554072"/>
          </a:xfrm>
          <a:prstGeom prst="roundRect">
            <a:avLst>
              <a:gd name="adj" fmla="val 2587"/>
            </a:avLst>
          </a:prstGeom>
          <a:solidFill>
            <a:srgbClr val="D6E4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711981-855F-33DC-316B-26697A61D737}"/>
              </a:ext>
            </a:extLst>
          </p:cNvPr>
          <p:cNvGrpSpPr/>
          <p:nvPr/>
        </p:nvGrpSpPr>
        <p:grpSpPr>
          <a:xfrm>
            <a:off x="1961965" y="5063267"/>
            <a:ext cx="8358179" cy="1172599"/>
            <a:chOff x="1961965" y="5063268"/>
            <a:chExt cx="8358179" cy="1146344"/>
          </a:xfrm>
          <a:solidFill>
            <a:srgbClr val="EEDAD6"/>
          </a:solidFill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259915E-6FE4-3914-7BF7-01C78E83D46C}"/>
                </a:ext>
              </a:extLst>
            </p:cNvPr>
            <p:cNvSpPr/>
            <p:nvPr/>
          </p:nvSpPr>
          <p:spPr>
            <a:xfrm>
              <a:off x="1961967" y="5669164"/>
              <a:ext cx="8358177" cy="540448"/>
            </a:xfrm>
            <a:prstGeom prst="roundRect">
              <a:avLst>
                <a:gd name="adj" fmla="val 8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252C317A-8B11-CD29-689C-BC7A88E77A24}"/>
                </a:ext>
              </a:extLst>
            </p:cNvPr>
            <p:cNvSpPr/>
            <p:nvPr/>
          </p:nvSpPr>
          <p:spPr>
            <a:xfrm>
              <a:off x="1961965" y="5063268"/>
              <a:ext cx="4155262" cy="806310"/>
            </a:xfrm>
            <a:prstGeom prst="roundRect">
              <a:avLst>
                <a:gd name="adj" fmla="val 70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1A5ACBAA-8C21-A787-200D-0D2EDDFEBB9C}"/>
                </a:ext>
              </a:extLst>
            </p:cNvPr>
            <p:cNvSpPr/>
            <p:nvPr/>
          </p:nvSpPr>
          <p:spPr>
            <a:xfrm>
              <a:off x="7565858" y="5081286"/>
              <a:ext cx="2754286" cy="806310"/>
            </a:xfrm>
            <a:prstGeom prst="roundRect">
              <a:avLst>
                <a:gd name="adj" fmla="val 59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416F3B4-ACF5-8F88-D8B3-9AE7E097466E}"/>
              </a:ext>
            </a:extLst>
          </p:cNvPr>
          <p:cNvSpPr/>
          <p:nvPr/>
        </p:nvSpPr>
        <p:spPr>
          <a:xfrm>
            <a:off x="1742168" y="1372202"/>
            <a:ext cx="8673738" cy="4914797"/>
          </a:xfrm>
          <a:prstGeom prst="rect">
            <a:avLst/>
          </a:prstGeom>
          <a:solidFill>
            <a:schemeClr val="bg1">
              <a:alpha val="3204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0145C0C-EC6E-6FE0-EB7A-D43CCF75D4E5}"/>
              </a:ext>
            </a:extLst>
          </p:cNvPr>
          <p:cNvSpPr/>
          <p:nvPr/>
        </p:nvSpPr>
        <p:spPr>
          <a:xfrm>
            <a:off x="3362942" y="2062719"/>
            <a:ext cx="1353312" cy="548640"/>
          </a:xfrm>
          <a:prstGeom prst="roundRect">
            <a:avLst/>
          </a:prstGeom>
          <a:solidFill>
            <a:srgbClr val="FAEB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945911"/>
                </a:solidFill>
              </a:rPr>
              <a:t>CG.RS</a:t>
            </a:r>
          </a:p>
          <a:p>
            <a:pPr algn="ctr"/>
            <a:r>
              <a:rPr lang="en-US" sz="1000" dirty="0">
                <a:solidFill>
                  <a:srgbClr val="945911"/>
                </a:solidFill>
              </a:rPr>
              <a:t>Reasoning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5A22170-1AA4-4EEA-43CD-5FAE8D3E2746}"/>
              </a:ext>
            </a:extLst>
          </p:cNvPr>
          <p:cNvSpPr/>
          <p:nvPr/>
        </p:nvSpPr>
        <p:spPr>
          <a:xfrm>
            <a:off x="4763915" y="2062719"/>
            <a:ext cx="1353312" cy="548640"/>
          </a:xfrm>
          <a:prstGeom prst="roundRect">
            <a:avLst/>
          </a:prstGeom>
          <a:solidFill>
            <a:srgbClr val="E3DDEC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4E3D6F"/>
                </a:solidFill>
              </a:rPr>
              <a:t>LA.RL</a:t>
            </a:r>
          </a:p>
          <a:p>
            <a:pPr algn="ctr"/>
            <a:r>
              <a:rPr lang="en-US" sz="1000" dirty="0">
                <a:solidFill>
                  <a:srgbClr val="4E3D6F"/>
                </a:solidFill>
              </a:rPr>
              <a:t>Reinforcement Learning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953A3F9-467B-EFC3-EA57-0FDCECB34A94}"/>
              </a:ext>
            </a:extLst>
          </p:cNvPr>
          <p:cNvSpPr/>
          <p:nvPr/>
        </p:nvSpPr>
        <p:spPr>
          <a:xfrm>
            <a:off x="6164888" y="2062719"/>
            <a:ext cx="1353312" cy="548640"/>
          </a:xfrm>
          <a:prstGeom prst="roundRect">
            <a:avLst/>
          </a:prstGeom>
          <a:solidFill>
            <a:srgbClr val="EEEEEE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404040"/>
                </a:solidFill>
              </a:rPr>
              <a:t>AE.TX</a:t>
            </a:r>
          </a:p>
          <a:p>
            <a:pPr algn="ctr"/>
            <a:r>
              <a:rPr lang="en-US" sz="1000" dirty="0">
                <a:solidFill>
                  <a:srgbClr val="404040"/>
                </a:solidFill>
              </a:rPr>
              <a:t>Task Execution &amp; Implementation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3E758F6-135C-0B63-C0FF-234D64E539FA}"/>
              </a:ext>
            </a:extLst>
          </p:cNvPr>
          <p:cNvSpPr/>
          <p:nvPr/>
        </p:nvSpPr>
        <p:spPr>
          <a:xfrm>
            <a:off x="1961969" y="2663458"/>
            <a:ext cx="1353312" cy="548640"/>
          </a:xfrm>
          <a:prstGeom prst="roundRect">
            <a:avLst/>
          </a:prstGeom>
          <a:solidFill>
            <a:srgbClr val="D1DCEB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13386D"/>
                </a:solidFill>
              </a:rPr>
              <a:t>PK.OB </a:t>
            </a:r>
          </a:p>
          <a:p>
            <a:pPr algn="ctr"/>
            <a:r>
              <a:rPr lang="en-US" sz="1000" dirty="0">
                <a:solidFill>
                  <a:srgbClr val="13386D"/>
                </a:solidFill>
              </a:rPr>
              <a:t>Environmental </a:t>
            </a:r>
          </a:p>
          <a:p>
            <a:pPr algn="ctr"/>
            <a:r>
              <a:rPr lang="en-US" sz="1000" dirty="0">
                <a:solidFill>
                  <a:srgbClr val="13386D"/>
                </a:solidFill>
              </a:rPr>
              <a:t>Sensing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3152AF2-5D34-2B37-2800-24F982D5795A}"/>
              </a:ext>
            </a:extLst>
          </p:cNvPr>
          <p:cNvSpPr/>
          <p:nvPr/>
        </p:nvSpPr>
        <p:spPr>
          <a:xfrm>
            <a:off x="3362942" y="2663458"/>
            <a:ext cx="1353312" cy="548640"/>
          </a:xfrm>
          <a:prstGeom prst="roundRect">
            <a:avLst/>
          </a:prstGeom>
          <a:solidFill>
            <a:srgbClr val="FAEB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945911"/>
                </a:solidFill>
              </a:rPr>
              <a:t>CG.DC</a:t>
            </a:r>
          </a:p>
          <a:p>
            <a:pPr algn="ctr"/>
            <a:r>
              <a:rPr lang="en-US" sz="1000" dirty="0">
                <a:solidFill>
                  <a:srgbClr val="945911"/>
                </a:solidFill>
              </a:rPr>
              <a:t>Decision Making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DB40431-6D16-5BFC-3985-2BA57201319B}"/>
              </a:ext>
            </a:extLst>
          </p:cNvPr>
          <p:cNvSpPr/>
          <p:nvPr/>
        </p:nvSpPr>
        <p:spPr>
          <a:xfrm>
            <a:off x="4763915" y="2663458"/>
            <a:ext cx="1353312" cy="548640"/>
          </a:xfrm>
          <a:prstGeom prst="roundRect">
            <a:avLst/>
          </a:prstGeom>
          <a:solidFill>
            <a:srgbClr val="E3DDEC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4E3D6F"/>
                </a:solidFill>
              </a:rPr>
              <a:t>LA.AD</a:t>
            </a:r>
          </a:p>
          <a:p>
            <a:pPr algn="ctr"/>
            <a:r>
              <a:rPr lang="en-US" sz="1000" dirty="0">
                <a:solidFill>
                  <a:srgbClr val="4E3D6F"/>
                </a:solidFill>
              </a:rPr>
              <a:t>Self-Optimization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8E8BF38-D70A-B9C1-E578-030A1C5EC054}"/>
              </a:ext>
            </a:extLst>
          </p:cNvPr>
          <p:cNvSpPr/>
          <p:nvPr/>
        </p:nvSpPr>
        <p:spPr>
          <a:xfrm>
            <a:off x="6164888" y="2663458"/>
            <a:ext cx="1353312" cy="548640"/>
          </a:xfrm>
          <a:prstGeom prst="roundRect">
            <a:avLst/>
          </a:prstGeom>
          <a:solidFill>
            <a:srgbClr val="EEEEEE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404040"/>
                </a:solidFill>
              </a:rPr>
              <a:t>AE.TL</a:t>
            </a:r>
          </a:p>
          <a:p>
            <a:pPr algn="ctr"/>
            <a:r>
              <a:rPr lang="en-US" sz="1000" dirty="0">
                <a:solidFill>
                  <a:srgbClr val="404040"/>
                </a:solidFill>
              </a:rPr>
              <a:t>Tool Usage &amp; API Integration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91FAFEE-D83B-57BC-57A6-FBD1FE31D05D}"/>
              </a:ext>
            </a:extLst>
          </p:cNvPr>
          <p:cNvSpPr/>
          <p:nvPr/>
        </p:nvSpPr>
        <p:spPr>
          <a:xfrm>
            <a:off x="1961969" y="3264197"/>
            <a:ext cx="1353312" cy="548640"/>
          </a:xfrm>
          <a:prstGeom prst="roundRect">
            <a:avLst/>
          </a:prstGeom>
          <a:solidFill>
            <a:srgbClr val="D1DCEB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13386D"/>
                </a:solidFill>
              </a:rPr>
              <a:t>PK.KB</a:t>
            </a:r>
          </a:p>
          <a:p>
            <a:pPr algn="ctr"/>
            <a:r>
              <a:rPr lang="en-US" sz="1000" dirty="0">
                <a:solidFill>
                  <a:srgbClr val="13386D"/>
                </a:solidFill>
              </a:rPr>
              <a:t>Knowledge Access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23631A3-97AD-2E3C-07B1-BB9C0447D507}"/>
              </a:ext>
            </a:extLst>
          </p:cNvPr>
          <p:cNvSpPr/>
          <p:nvPr/>
        </p:nvSpPr>
        <p:spPr>
          <a:xfrm>
            <a:off x="3362942" y="3264197"/>
            <a:ext cx="1353312" cy="548640"/>
          </a:xfrm>
          <a:prstGeom prst="roundRect">
            <a:avLst/>
          </a:prstGeom>
          <a:solidFill>
            <a:srgbClr val="FAEB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945911"/>
                </a:solidFill>
              </a:rPr>
              <a:t>CG.PS</a:t>
            </a:r>
          </a:p>
          <a:p>
            <a:pPr algn="ctr"/>
            <a:r>
              <a:rPr lang="en-US" sz="1000" dirty="0">
                <a:solidFill>
                  <a:srgbClr val="945911"/>
                </a:solidFill>
              </a:rPr>
              <a:t>Problem Solving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229FFC8-E238-7A2A-654D-F00B1DEA76B7}"/>
              </a:ext>
            </a:extLst>
          </p:cNvPr>
          <p:cNvSpPr/>
          <p:nvPr/>
        </p:nvSpPr>
        <p:spPr>
          <a:xfrm>
            <a:off x="4763915" y="3264197"/>
            <a:ext cx="1353312" cy="548640"/>
          </a:xfrm>
          <a:prstGeom prst="roundRect">
            <a:avLst/>
          </a:prstGeom>
          <a:solidFill>
            <a:srgbClr val="E3DDEC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4E3D6F"/>
                </a:solidFill>
              </a:rPr>
              <a:t>LA.SL</a:t>
            </a:r>
          </a:p>
          <a:p>
            <a:pPr algn="ctr"/>
            <a:r>
              <a:rPr lang="en-US" sz="1000" dirty="0">
                <a:solidFill>
                  <a:srgbClr val="4E3D6F"/>
                </a:solidFill>
              </a:rPr>
              <a:t>Supervised Learning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423BF93-AA7E-486C-05FE-C82869115316}"/>
              </a:ext>
            </a:extLst>
          </p:cNvPr>
          <p:cNvSpPr/>
          <p:nvPr/>
        </p:nvSpPr>
        <p:spPr>
          <a:xfrm>
            <a:off x="6164888" y="3264197"/>
            <a:ext cx="1353312" cy="548640"/>
          </a:xfrm>
          <a:prstGeom prst="roundRect">
            <a:avLst/>
          </a:prstGeom>
          <a:solidFill>
            <a:srgbClr val="EEEEEE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404040"/>
                </a:solidFill>
              </a:rPr>
              <a:t>AE.CG</a:t>
            </a:r>
          </a:p>
          <a:p>
            <a:pPr algn="ctr"/>
            <a:r>
              <a:rPr lang="en-US" sz="1000" dirty="0">
                <a:solidFill>
                  <a:srgbClr val="404040"/>
                </a:solidFill>
              </a:rPr>
              <a:t>Code Generation &amp; Execution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26E1838-FA89-3661-C6F4-3348F0D5AF06}"/>
              </a:ext>
            </a:extLst>
          </p:cNvPr>
          <p:cNvSpPr/>
          <p:nvPr/>
        </p:nvSpPr>
        <p:spPr>
          <a:xfrm>
            <a:off x="7565861" y="2671668"/>
            <a:ext cx="1353312" cy="548640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295548"/>
                </a:solidFill>
              </a:rPr>
              <a:t>C.HL</a:t>
            </a:r>
          </a:p>
          <a:p>
            <a:pPr algn="ctr"/>
            <a:r>
              <a:rPr lang="en-US" sz="1000" dirty="0">
                <a:solidFill>
                  <a:srgbClr val="295548"/>
                </a:solidFill>
              </a:rPr>
              <a:t>Human-in-Loop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4F70670-225A-C28A-1B91-CB66A19FF5F1}"/>
              </a:ext>
            </a:extLst>
          </p:cNvPr>
          <p:cNvSpPr/>
          <p:nvPr/>
        </p:nvSpPr>
        <p:spPr>
          <a:xfrm>
            <a:off x="8966834" y="2671668"/>
            <a:ext cx="1353312" cy="548640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295548"/>
                </a:solidFill>
              </a:rPr>
              <a:t>IC.SI</a:t>
            </a:r>
          </a:p>
          <a:p>
            <a:pPr algn="ctr"/>
            <a:r>
              <a:rPr lang="en-US" sz="1000" dirty="0">
                <a:solidFill>
                  <a:srgbClr val="295548"/>
                </a:solidFill>
              </a:rPr>
              <a:t>Industrial Integration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0712749-D94D-C38F-C921-68069C0AC7ED}"/>
              </a:ext>
            </a:extLst>
          </p:cNvPr>
          <p:cNvSpPr/>
          <p:nvPr/>
        </p:nvSpPr>
        <p:spPr>
          <a:xfrm>
            <a:off x="1961969" y="3864936"/>
            <a:ext cx="1353312" cy="548640"/>
          </a:xfrm>
          <a:prstGeom prst="roundRect">
            <a:avLst/>
          </a:prstGeom>
          <a:solidFill>
            <a:srgbClr val="D1DCEB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13386D"/>
                </a:solidFill>
              </a:rPr>
              <a:t>PK.CX</a:t>
            </a:r>
          </a:p>
          <a:p>
            <a:pPr algn="ctr"/>
            <a:r>
              <a:rPr lang="en-US" sz="1000" dirty="0">
                <a:solidFill>
                  <a:srgbClr val="13386D"/>
                </a:solidFill>
              </a:rPr>
              <a:t>Context &amp; Memory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A86ED8A-D301-9FF3-DFC9-DB4CA98EB21A}"/>
              </a:ext>
            </a:extLst>
          </p:cNvPr>
          <p:cNvSpPr/>
          <p:nvPr/>
        </p:nvSpPr>
        <p:spPr>
          <a:xfrm>
            <a:off x="3362942" y="3864936"/>
            <a:ext cx="1353312" cy="548640"/>
          </a:xfrm>
          <a:prstGeom prst="roundRect">
            <a:avLst/>
          </a:prstGeom>
          <a:solidFill>
            <a:srgbClr val="FAEB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945911"/>
                </a:solidFill>
              </a:rPr>
              <a:t>CG.PP</a:t>
            </a:r>
          </a:p>
          <a:p>
            <a:pPr algn="ctr"/>
            <a:r>
              <a:rPr lang="en-US" sz="1000" dirty="0">
                <a:solidFill>
                  <a:srgbClr val="945911"/>
                </a:solidFill>
              </a:rPr>
              <a:t>Formal Planning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E616140-CB2B-710D-ACF7-EB083EC9310D}"/>
              </a:ext>
            </a:extLst>
          </p:cNvPr>
          <p:cNvSpPr/>
          <p:nvPr/>
        </p:nvSpPr>
        <p:spPr>
          <a:xfrm>
            <a:off x="4763915" y="3864936"/>
            <a:ext cx="1353312" cy="548640"/>
          </a:xfrm>
          <a:prstGeom prst="roundRect">
            <a:avLst/>
          </a:prstGeom>
          <a:solidFill>
            <a:srgbClr val="E3DDEC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4E3D6F"/>
                </a:solidFill>
              </a:rPr>
              <a:t>LA.VM</a:t>
            </a:r>
          </a:p>
          <a:p>
            <a:pPr algn="ctr"/>
            <a:r>
              <a:rPr lang="en-US" sz="1000" dirty="0">
                <a:solidFill>
                  <a:srgbClr val="4E3D6F"/>
                </a:solidFill>
              </a:rPr>
              <a:t>Vector Memory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8D71072-9D17-EE26-2239-07D6FAE8C316}"/>
              </a:ext>
            </a:extLst>
          </p:cNvPr>
          <p:cNvSpPr/>
          <p:nvPr/>
        </p:nvSpPr>
        <p:spPr>
          <a:xfrm>
            <a:off x="6164888" y="3864936"/>
            <a:ext cx="1353312" cy="548640"/>
          </a:xfrm>
          <a:prstGeom prst="roundRect">
            <a:avLst/>
          </a:prstGeom>
          <a:solidFill>
            <a:srgbClr val="EEEEEE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404040"/>
                </a:solidFill>
              </a:rPr>
              <a:t>AE.CX</a:t>
            </a:r>
          </a:p>
          <a:p>
            <a:pPr algn="ctr"/>
            <a:r>
              <a:rPr lang="en-US" sz="1000" dirty="0">
                <a:solidFill>
                  <a:srgbClr val="404040"/>
                </a:solidFill>
              </a:rPr>
              <a:t>Content Creation &amp; Generation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BD6F5CB-C793-993F-9F52-6A6A63AFB087}"/>
              </a:ext>
            </a:extLst>
          </p:cNvPr>
          <p:cNvSpPr/>
          <p:nvPr/>
        </p:nvSpPr>
        <p:spPr>
          <a:xfrm>
            <a:off x="7565861" y="3272407"/>
            <a:ext cx="1353312" cy="548640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295548"/>
                </a:solidFill>
              </a:rPr>
              <a:t>IC.AC</a:t>
            </a:r>
          </a:p>
          <a:p>
            <a:pPr algn="ctr"/>
            <a:r>
              <a:rPr lang="en-US" sz="1000" dirty="0">
                <a:solidFill>
                  <a:srgbClr val="295548"/>
                </a:solidFill>
              </a:rPr>
              <a:t>Agent Communication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4F9E9F-CC3A-02F5-FF9C-A21E658BD5A7}"/>
              </a:ext>
            </a:extLst>
          </p:cNvPr>
          <p:cNvSpPr/>
          <p:nvPr/>
        </p:nvSpPr>
        <p:spPr>
          <a:xfrm>
            <a:off x="8966834" y="3272407"/>
            <a:ext cx="1353312" cy="548640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295548"/>
                </a:solidFill>
              </a:rPr>
              <a:t>IC.ES</a:t>
            </a:r>
          </a:p>
          <a:p>
            <a:pPr algn="ctr"/>
            <a:r>
              <a:rPr lang="en-US" sz="1000" dirty="0">
                <a:solidFill>
                  <a:srgbClr val="295548"/>
                </a:solidFill>
              </a:rPr>
              <a:t>Enterprise Integration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3FD4B14-4D8D-5F5D-F38E-402AA9AA1170}"/>
              </a:ext>
            </a:extLst>
          </p:cNvPr>
          <p:cNvSpPr/>
          <p:nvPr/>
        </p:nvSpPr>
        <p:spPr>
          <a:xfrm>
            <a:off x="1961969" y="4465675"/>
            <a:ext cx="1353312" cy="548640"/>
          </a:xfrm>
          <a:prstGeom prst="roundRect">
            <a:avLst/>
          </a:prstGeom>
          <a:solidFill>
            <a:srgbClr val="D1DCEB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13386D"/>
                </a:solidFill>
              </a:rPr>
              <a:t>PK.MF</a:t>
            </a:r>
          </a:p>
          <a:p>
            <a:pPr algn="ctr"/>
            <a:r>
              <a:rPr lang="en-US" sz="1000" dirty="0">
                <a:solidFill>
                  <a:srgbClr val="13386D"/>
                </a:solidFill>
              </a:rPr>
              <a:t>Multi-Modal Fusion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1CA6D0D-7A33-8933-4633-133044E9E39E}"/>
              </a:ext>
            </a:extLst>
          </p:cNvPr>
          <p:cNvSpPr/>
          <p:nvPr/>
        </p:nvSpPr>
        <p:spPr>
          <a:xfrm>
            <a:off x="3362942" y="4465675"/>
            <a:ext cx="1353312" cy="548640"/>
          </a:xfrm>
          <a:prstGeom prst="roundRect">
            <a:avLst/>
          </a:prstGeom>
          <a:solidFill>
            <a:srgbClr val="FAEB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945911"/>
                </a:solidFill>
              </a:rPr>
              <a:t>CG.PA</a:t>
            </a:r>
          </a:p>
          <a:p>
            <a:pPr algn="ctr"/>
            <a:r>
              <a:rPr lang="en-US" sz="1000" dirty="0">
                <a:solidFill>
                  <a:srgbClr val="945911"/>
                </a:solidFill>
              </a:rPr>
              <a:t>Plan Adaptation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418A78D-EAF2-E8CB-592A-52827BF0E936}"/>
              </a:ext>
            </a:extLst>
          </p:cNvPr>
          <p:cNvSpPr/>
          <p:nvPr/>
        </p:nvSpPr>
        <p:spPr>
          <a:xfrm>
            <a:off x="4763915" y="4465675"/>
            <a:ext cx="1353312" cy="548640"/>
          </a:xfrm>
          <a:prstGeom prst="roundRect">
            <a:avLst/>
          </a:prstGeom>
          <a:solidFill>
            <a:srgbClr val="E3DDEC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4E3D6F"/>
                </a:solidFill>
              </a:rPr>
              <a:t>LA.MS</a:t>
            </a:r>
          </a:p>
          <a:p>
            <a:pPr algn="ctr"/>
            <a:r>
              <a:rPr lang="en-US" sz="1000" dirty="0">
                <a:solidFill>
                  <a:srgbClr val="4E3D6F"/>
                </a:solidFill>
              </a:rPr>
              <a:t>Memory Scoring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8FC21BD-EA79-4B13-9915-1FAC89A83F62}"/>
              </a:ext>
            </a:extLst>
          </p:cNvPr>
          <p:cNvSpPr/>
          <p:nvPr/>
        </p:nvSpPr>
        <p:spPr>
          <a:xfrm>
            <a:off x="6164888" y="4465675"/>
            <a:ext cx="1353312" cy="548640"/>
          </a:xfrm>
          <a:prstGeom prst="roundRect">
            <a:avLst/>
          </a:prstGeom>
          <a:solidFill>
            <a:srgbClr val="EEEEEE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404040"/>
                </a:solidFill>
              </a:rPr>
              <a:t>AE.TM</a:t>
            </a:r>
          </a:p>
          <a:p>
            <a:pPr algn="ctr"/>
            <a:r>
              <a:rPr lang="en-US" sz="1000" dirty="0">
                <a:solidFill>
                  <a:srgbClr val="404040"/>
                </a:solidFill>
              </a:rPr>
              <a:t>Tool Lifecycle Management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AF0D08B9-919A-ABF4-0DE2-F9E249C41DD3}"/>
              </a:ext>
            </a:extLst>
          </p:cNvPr>
          <p:cNvSpPr/>
          <p:nvPr/>
        </p:nvSpPr>
        <p:spPr>
          <a:xfrm>
            <a:off x="7565861" y="3873146"/>
            <a:ext cx="1353312" cy="548640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295548"/>
                </a:solidFill>
              </a:rPr>
              <a:t>IC.CL</a:t>
            </a:r>
          </a:p>
          <a:p>
            <a:pPr algn="ctr"/>
            <a:r>
              <a:rPr lang="en-US" sz="1000" dirty="0">
                <a:solidFill>
                  <a:srgbClr val="295548"/>
                </a:solidFill>
              </a:rPr>
              <a:t>Collaboration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6CC74E9-3B00-FE97-D67D-A82BB37DC2DB}"/>
              </a:ext>
            </a:extLst>
          </p:cNvPr>
          <p:cNvSpPr/>
          <p:nvPr/>
        </p:nvSpPr>
        <p:spPr>
          <a:xfrm>
            <a:off x="8966834" y="3873146"/>
            <a:ext cx="1353312" cy="548640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295548"/>
                </a:solidFill>
              </a:rPr>
              <a:t>IC.MB</a:t>
            </a:r>
          </a:p>
          <a:p>
            <a:pPr algn="ctr"/>
            <a:r>
              <a:rPr lang="en-US" sz="1000" dirty="0">
                <a:solidFill>
                  <a:srgbClr val="295548"/>
                </a:solidFill>
              </a:rPr>
              <a:t>Message Brokers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EDE2EF2-8F3C-346E-C0C9-259D00A7DC39}"/>
              </a:ext>
            </a:extLst>
          </p:cNvPr>
          <p:cNvSpPr/>
          <p:nvPr/>
        </p:nvSpPr>
        <p:spPr>
          <a:xfrm>
            <a:off x="1961969" y="5066414"/>
            <a:ext cx="1353312" cy="548640"/>
          </a:xfrm>
          <a:prstGeom prst="roundRect">
            <a:avLst/>
          </a:prstGeom>
          <a:solidFill>
            <a:srgbClr val="EDD9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92D21"/>
                </a:solidFill>
              </a:rPr>
              <a:t>GS.DL</a:t>
            </a:r>
          </a:p>
          <a:p>
            <a:pPr algn="ctr"/>
            <a:r>
              <a:rPr lang="en-US" sz="1000" dirty="0">
                <a:solidFill>
                  <a:srgbClr val="792D21"/>
                </a:solidFill>
              </a:rPr>
              <a:t>Deployment Management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FF00EEF9-D8A5-D4D6-3662-CCD1C2DE5935}"/>
              </a:ext>
            </a:extLst>
          </p:cNvPr>
          <p:cNvSpPr/>
          <p:nvPr/>
        </p:nvSpPr>
        <p:spPr>
          <a:xfrm>
            <a:off x="3362942" y="5066414"/>
            <a:ext cx="1353312" cy="548640"/>
          </a:xfrm>
          <a:prstGeom prst="roundRect">
            <a:avLst/>
          </a:prstGeom>
          <a:solidFill>
            <a:srgbClr val="EDD9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92D21"/>
                </a:solidFill>
              </a:rPr>
              <a:t>GS.MO</a:t>
            </a:r>
          </a:p>
          <a:p>
            <a:pPr algn="ctr"/>
            <a:r>
              <a:rPr lang="en-US" sz="1000" dirty="0">
                <a:solidFill>
                  <a:srgbClr val="792D21"/>
                </a:solidFill>
              </a:rPr>
              <a:t>Monitoring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529A3D4F-01D9-EFBD-A652-8413D86EC4E3}"/>
              </a:ext>
            </a:extLst>
          </p:cNvPr>
          <p:cNvSpPr/>
          <p:nvPr/>
        </p:nvSpPr>
        <p:spPr>
          <a:xfrm>
            <a:off x="4763915" y="5066414"/>
            <a:ext cx="1353312" cy="548640"/>
          </a:xfrm>
          <a:prstGeom prst="roundRect">
            <a:avLst/>
          </a:prstGeom>
          <a:solidFill>
            <a:srgbClr val="EDD9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92D21"/>
                </a:solidFill>
              </a:rPr>
              <a:t>GS.EV</a:t>
            </a:r>
          </a:p>
          <a:p>
            <a:pPr algn="ctr"/>
            <a:r>
              <a:rPr lang="en-US" sz="1000" dirty="0">
                <a:solidFill>
                  <a:srgbClr val="792D21"/>
                </a:solidFill>
              </a:rPr>
              <a:t>Evaluation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BFD0166-EA44-4FA6-C246-304E4F3B81AA}"/>
              </a:ext>
            </a:extLst>
          </p:cNvPr>
          <p:cNvSpPr/>
          <p:nvPr/>
        </p:nvSpPr>
        <p:spPr>
          <a:xfrm>
            <a:off x="6164888" y="5066414"/>
            <a:ext cx="1353312" cy="548640"/>
          </a:xfrm>
          <a:prstGeom prst="roundRect">
            <a:avLst/>
          </a:prstGeom>
          <a:solidFill>
            <a:srgbClr val="EEEEEE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404040"/>
                </a:solidFill>
              </a:rPr>
              <a:t>AE.MC</a:t>
            </a:r>
          </a:p>
          <a:p>
            <a:pPr algn="ctr"/>
            <a:r>
              <a:rPr lang="en-US" sz="1000" dirty="0">
                <a:solidFill>
                  <a:srgbClr val="404040"/>
                </a:solidFill>
              </a:rPr>
              <a:t>MCP Integration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9C97CC2-E3D9-2A1B-F405-7A3A16995E46}"/>
              </a:ext>
            </a:extLst>
          </p:cNvPr>
          <p:cNvSpPr/>
          <p:nvPr/>
        </p:nvSpPr>
        <p:spPr>
          <a:xfrm>
            <a:off x="7565861" y="4473885"/>
            <a:ext cx="1353312" cy="548640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295548"/>
                </a:solidFill>
              </a:rPr>
              <a:t>IC.RB</a:t>
            </a:r>
          </a:p>
          <a:p>
            <a:pPr algn="ctr"/>
            <a:r>
              <a:rPr lang="en-US" sz="1000" dirty="0">
                <a:solidFill>
                  <a:srgbClr val="295548"/>
                </a:solidFill>
              </a:rPr>
              <a:t>Role Behavior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4FAE092E-EBA2-D0BD-9F33-24CBB5DA8650}"/>
              </a:ext>
            </a:extLst>
          </p:cNvPr>
          <p:cNvSpPr/>
          <p:nvPr/>
        </p:nvSpPr>
        <p:spPr>
          <a:xfrm>
            <a:off x="8966834" y="4473885"/>
            <a:ext cx="1353312" cy="548640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295548"/>
                </a:solidFill>
              </a:rPr>
              <a:t>IC.DS</a:t>
            </a:r>
          </a:p>
          <a:p>
            <a:pPr algn="ctr"/>
            <a:r>
              <a:rPr lang="en-US" sz="1000" dirty="0">
                <a:solidFill>
                  <a:srgbClr val="295548"/>
                </a:solidFill>
              </a:rPr>
              <a:t>Distributed Coordination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B139B58-DD70-F111-C3C7-5ADC6459E000}"/>
              </a:ext>
            </a:extLst>
          </p:cNvPr>
          <p:cNvSpPr/>
          <p:nvPr/>
        </p:nvSpPr>
        <p:spPr>
          <a:xfrm>
            <a:off x="1961969" y="5667153"/>
            <a:ext cx="1353312" cy="548640"/>
          </a:xfrm>
          <a:prstGeom prst="roundRect">
            <a:avLst/>
          </a:prstGeom>
          <a:solidFill>
            <a:srgbClr val="EDD9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92D21"/>
                </a:solidFill>
              </a:rPr>
              <a:t>GS.SC</a:t>
            </a:r>
          </a:p>
          <a:p>
            <a:pPr algn="ctr"/>
            <a:r>
              <a:rPr lang="en-US" sz="1000" dirty="0">
                <a:solidFill>
                  <a:srgbClr val="792D21"/>
                </a:solidFill>
              </a:rPr>
              <a:t>Scaling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11B5881-4765-2F25-2AA6-4A84F2690CCA}"/>
              </a:ext>
            </a:extLst>
          </p:cNvPr>
          <p:cNvSpPr/>
          <p:nvPr/>
        </p:nvSpPr>
        <p:spPr>
          <a:xfrm>
            <a:off x="3362942" y="5667153"/>
            <a:ext cx="1353312" cy="548640"/>
          </a:xfrm>
          <a:prstGeom prst="roundRect">
            <a:avLst/>
          </a:prstGeom>
          <a:solidFill>
            <a:srgbClr val="EDD9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92D21"/>
                </a:solidFill>
              </a:rPr>
              <a:t>GS.SF</a:t>
            </a:r>
          </a:p>
          <a:p>
            <a:pPr algn="ctr"/>
            <a:r>
              <a:rPr lang="en-US" sz="1000" dirty="0">
                <a:solidFill>
                  <a:srgbClr val="792D21"/>
                </a:solidFill>
              </a:rPr>
              <a:t>Safety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03C3F35-56C0-0272-685A-1DF34933C38B}"/>
              </a:ext>
            </a:extLst>
          </p:cNvPr>
          <p:cNvSpPr/>
          <p:nvPr/>
        </p:nvSpPr>
        <p:spPr>
          <a:xfrm>
            <a:off x="4763915" y="5667153"/>
            <a:ext cx="1353312" cy="548640"/>
          </a:xfrm>
          <a:prstGeom prst="roundRect">
            <a:avLst/>
          </a:prstGeom>
          <a:solidFill>
            <a:srgbClr val="EDD9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92D21"/>
                </a:solidFill>
              </a:rPr>
              <a:t>GS.SE</a:t>
            </a:r>
          </a:p>
          <a:p>
            <a:pPr algn="ctr"/>
            <a:r>
              <a:rPr lang="en-US" sz="1000" dirty="0">
                <a:solidFill>
                  <a:srgbClr val="792D21"/>
                </a:solidFill>
              </a:rPr>
              <a:t>Security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3DE1D23-7B9E-0C51-6C33-20941F6ABEDB}"/>
              </a:ext>
            </a:extLst>
          </p:cNvPr>
          <p:cNvSpPr/>
          <p:nvPr/>
        </p:nvSpPr>
        <p:spPr>
          <a:xfrm>
            <a:off x="6164888" y="5674830"/>
            <a:ext cx="1353312" cy="548640"/>
          </a:xfrm>
          <a:prstGeom prst="roundRect">
            <a:avLst/>
          </a:prstGeom>
          <a:solidFill>
            <a:srgbClr val="EDD9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92D21"/>
                </a:solidFill>
              </a:rPr>
              <a:t>GS.EX</a:t>
            </a:r>
          </a:p>
          <a:p>
            <a:pPr algn="ctr"/>
            <a:r>
              <a:rPr lang="en-US" sz="1000" dirty="0">
                <a:solidFill>
                  <a:srgbClr val="792D21"/>
                </a:solidFill>
              </a:rPr>
              <a:t>Explainability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90187077-2BC0-EBE1-AA85-F4AC3155E251}"/>
              </a:ext>
            </a:extLst>
          </p:cNvPr>
          <p:cNvSpPr/>
          <p:nvPr/>
        </p:nvSpPr>
        <p:spPr>
          <a:xfrm>
            <a:off x="7565861" y="5667153"/>
            <a:ext cx="1353312" cy="548640"/>
          </a:xfrm>
          <a:prstGeom prst="roundRect">
            <a:avLst/>
          </a:prstGeom>
          <a:solidFill>
            <a:srgbClr val="EDD9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92D21"/>
                </a:solidFill>
              </a:rPr>
              <a:t>GS.RL</a:t>
            </a:r>
          </a:p>
          <a:p>
            <a:pPr algn="ctr"/>
            <a:r>
              <a:rPr lang="en-US" sz="1000" dirty="0">
                <a:solidFill>
                  <a:srgbClr val="792D21"/>
                </a:solidFill>
              </a:rPr>
              <a:t>Reliability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7E70507F-231B-7735-5527-9754546C2C76}"/>
              </a:ext>
            </a:extLst>
          </p:cNvPr>
          <p:cNvSpPr/>
          <p:nvPr/>
        </p:nvSpPr>
        <p:spPr>
          <a:xfrm>
            <a:off x="8966834" y="5667153"/>
            <a:ext cx="1353312" cy="548640"/>
          </a:xfrm>
          <a:prstGeom prst="roundRect">
            <a:avLst/>
          </a:prstGeom>
          <a:solidFill>
            <a:srgbClr val="EDD9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92D21"/>
                </a:solidFill>
              </a:rPr>
              <a:t>GS.TC</a:t>
            </a:r>
          </a:p>
          <a:p>
            <a:pPr algn="ctr"/>
            <a:r>
              <a:rPr lang="en-US" sz="1000" dirty="0">
                <a:solidFill>
                  <a:srgbClr val="792D21"/>
                </a:solidFill>
              </a:rPr>
              <a:t>Trust Management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0D22E44-FEF6-021D-0D12-D29FDCD235BC}"/>
              </a:ext>
            </a:extLst>
          </p:cNvPr>
          <p:cNvSpPr/>
          <p:nvPr/>
        </p:nvSpPr>
        <p:spPr>
          <a:xfrm>
            <a:off x="3362942" y="1467726"/>
            <a:ext cx="1353312" cy="548640"/>
          </a:xfrm>
          <a:prstGeom prst="roundRect">
            <a:avLst/>
          </a:prstGeom>
          <a:solidFill>
            <a:srgbClr val="FAEB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945911"/>
                </a:solidFill>
              </a:rPr>
              <a:t>CG.PL</a:t>
            </a:r>
          </a:p>
          <a:p>
            <a:pPr algn="ctr"/>
            <a:r>
              <a:rPr lang="en-US" sz="1000" dirty="0">
                <a:solidFill>
                  <a:srgbClr val="945911"/>
                </a:solidFill>
              </a:rPr>
              <a:t>Planning &amp; </a:t>
            </a:r>
          </a:p>
          <a:p>
            <a:pPr algn="ctr"/>
            <a:r>
              <a:rPr lang="en-US" sz="1000" dirty="0">
                <a:solidFill>
                  <a:srgbClr val="945911"/>
                </a:solidFill>
              </a:rPr>
              <a:t>Decomposition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3788815B-6275-A4B7-69C1-2B90A49959F4}"/>
              </a:ext>
            </a:extLst>
          </p:cNvPr>
          <p:cNvSpPr/>
          <p:nvPr/>
        </p:nvSpPr>
        <p:spPr>
          <a:xfrm>
            <a:off x="4763915" y="1467726"/>
            <a:ext cx="1353312" cy="548640"/>
          </a:xfrm>
          <a:prstGeom prst="roundRect">
            <a:avLst/>
          </a:prstGeom>
          <a:solidFill>
            <a:srgbClr val="E3DDEC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4E3D6F"/>
                </a:solidFill>
              </a:rPr>
              <a:t>LA.MM</a:t>
            </a:r>
          </a:p>
          <a:p>
            <a:pPr algn="ctr"/>
            <a:r>
              <a:rPr lang="en-US" sz="1000" dirty="0">
                <a:solidFill>
                  <a:srgbClr val="4E3D6F"/>
                </a:solidFill>
              </a:rPr>
              <a:t>Memory Management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CCDD216-5C4D-3160-DDB6-2D97DD9ACC5F}"/>
              </a:ext>
            </a:extLst>
          </p:cNvPr>
          <p:cNvSpPr/>
          <p:nvPr/>
        </p:nvSpPr>
        <p:spPr>
          <a:xfrm>
            <a:off x="7565861" y="2070929"/>
            <a:ext cx="1353312" cy="548640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295548"/>
                </a:solidFill>
              </a:rPr>
              <a:t>IC.DM</a:t>
            </a:r>
          </a:p>
          <a:p>
            <a:pPr algn="ctr"/>
            <a:r>
              <a:rPr lang="en-US" sz="1000" dirty="0">
                <a:solidFill>
                  <a:srgbClr val="295548"/>
                </a:solidFill>
              </a:rPr>
              <a:t>Dialogue Management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4763F937-6538-2BC8-2B6D-F7E081C4FF10}"/>
              </a:ext>
            </a:extLst>
          </p:cNvPr>
          <p:cNvSpPr/>
          <p:nvPr/>
        </p:nvSpPr>
        <p:spPr>
          <a:xfrm>
            <a:off x="8966834" y="2070929"/>
            <a:ext cx="1353312" cy="548640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295548"/>
                </a:solidFill>
              </a:rPr>
              <a:t>IC.CF</a:t>
            </a:r>
          </a:p>
          <a:p>
            <a:pPr algn="ctr"/>
            <a:r>
              <a:rPr lang="en-US" sz="1000" dirty="0">
                <a:solidFill>
                  <a:srgbClr val="295548"/>
                </a:solidFill>
              </a:rPr>
              <a:t>Conflict Resolution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DE16998-2885-9900-D5BD-BF8B2AAF6EC9}"/>
              </a:ext>
            </a:extLst>
          </p:cNvPr>
          <p:cNvSpPr/>
          <p:nvPr/>
        </p:nvSpPr>
        <p:spPr>
          <a:xfrm>
            <a:off x="7565861" y="1467726"/>
            <a:ext cx="1353312" cy="548640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295548"/>
                </a:solidFill>
              </a:rPr>
              <a:t>IC.NL</a:t>
            </a:r>
          </a:p>
          <a:p>
            <a:pPr algn="ctr"/>
            <a:r>
              <a:rPr lang="en-US" sz="1000" dirty="0">
                <a:solidFill>
                  <a:srgbClr val="295548"/>
                </a:solidFill>
              </a:rPr>
              <a:t>Natural Language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C95B9F1A-EE69-13AB-7EA9-D85380355E70}"/>
              </a:ext>
            </a:extLst>
          </p:cNvPr>
          <p:cNvSpPr/>
          <p:nvPr/>
        </p:nvSpPr>
        <p:spPr>
          <a:xfrm>
            <a:off x="8966834" y="1467726"/>
            <a:ext cx="1353312" cy="548640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295548"/>
                </a:solidFill>
              </a:rPr>
              <a:t>IC.CS</a:t>
            </a:r>
          </a:p>
          <a:p>
            <a:pPr algn="ctr"/>
            <a:r>
              <a:rPr lang="en-US" sz="1000" dirty="0">
                <a:solidFill>
                  <a:srgbClr val="295548"/>
                </a:solidFill>
              </a:rPr>
              <a:t>Consensus Protocols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017E388-327B-D1CE-03F7-D00C9D64DDF8}"/>
              </a:ext>
            </a:extLst>
          </p:cNvPr>
          <p:cNvGrpSpPr/>
          <p:nvPr/>
        </p:nvGrpSpPr>
        <p:grpSpPr>
          <a:xfrm>
            <a:off x="1185358" y="6262420"/>
            <a:ext cx="1730703" cy="246221"/>
            <a:chOff x="503779" y="6339975"/>
            <a:chExt cx="1730703" cy="246221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D4BF299-9134-E7E5-75E6-F327B07B35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779" y="6396639"/>
              <a:ext cx="144000" cy="144000"/>
            </a:xfrm>
            <a:prstGeom prst="ellipse">
              <a:avLst/>
            </a:prstGeom>
            <a:solidFill>
              <a:srgbClr val="D0DCEA"/>
            </a:solidFill>
            <a:ln w="28575">
              <a:solidFill>
                <a:srgbClr val="1338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A4BAAD7-26F8-6B55-57C6-8078CC33EEBE}"/>
                </a:ext>
              </a:extLst>
            </p:cNvPr>
            <p:cNvSpPr txBox="1"/>
            <p:nvPr/>
          </p:nvSpPr>
          <p:spPr>
            <a:xfrm>
              <a:off x="655204" y="6339975"/>
              <a:ext cx="1579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Perception &amp; Knowledge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3619C1-5C9A-CA84-7BC7-5A1712AE6B5B}"/>
              </a:ext>
            </a:extLst>
          </p:cNvPr>
          <p:cNvGrpSpPr/>
          <p:nvPr/>
        </p:nvGrpSpPr>
        <p:grpSpPr>
          <a:xfrm>
            <a:off x="2990212" y="6264745"/>
            <a:ext cx="1639333" cy="246221"/>
            <a:chOff x="1982175" y="6339975"/>
            <a:chExt cx="1639333" cy="246221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8FAA79B-9C7B-1A90-91AD-D1DAFA6325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2175" y="6396639"/>
              <a:ext cx="144000" cy="144000"/>
            </a:xfrm>
            <a:prstGeom prst="ellipse">
              <a:avLst/>
            </a:prstGeom>
            <a:solidFill>
              <a:srgbClr val="FAEAD5"/>
            </a:solidFill>
            <a:ln w="28575">
              <a:solidFill>
                <a:srgbClr val="9459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04F613C-E48D-32CF-EE17-3810D53DE4AC}"/>
                </a:ext>
              </a:extLst>
            </p:cNvPr>
            <p:cNvSpPr txBox="1"/>
            <p:nvPr/>
          </p:nvSpPr>
          <p:spPr>
            <a:xfrm>
              <a:off x="2133600" y="6339975"/>
              <a:ext cx="1487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Cognition &amp; Reasoning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8C9CFBD-BA41-FD57-0EEA-31F29EE4FBF1}"/>
              </a:ext>
            </a:extLst>
          </p:cNvPr>
          <p:cNvGrpSpPr/>
          <p:nvPr/>
        </p:nvGrpSpPr>
        <p:grpSpPr>
          <a:xfrm>
            <a:off x="7730562" y="6262420"/>
            <a:ext cx="1838105" cy="246221"/>
            <a:chOff x="3277575" y="6339975"/>
            <a:chExt cx="1838105" cy="246221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1B337CB-1249-E374-7F22-13B9B1EB8E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7575" y="6396639"/>
              <a:ext cx="144000" cy="144000"/>
            </a:xfrm>
            <a:prstGeom prst="ellipse">
              <a:avLst/>
            </a:prstGeom>
            <a:solidFill>
              <a:srgbClr val="EEEEEE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F6A1BDD-212C-A5AF-E438-60A002887B2C}"/>
                </a:ext>
              </a:extLst>
            </p:cNvPr>
            <p:cNvSpPr txBox="1"/>
            <p:nvPr/>
          </p:nvSpPr>
          <p:spPr>
            <a:xfrm>
              <a:off x="3429000" y="6339975"/>
              <a:ext cx="16866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Interaction &amp; Collaboration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CF3AD29-B10A-8085-D134-5B3F70047D39}"/>
              </a:ext>
            </a:extLst>
          </p:cNvPr>
          <p:cNvGrpSpPr/>
          <p:nvPr/>
        </p:nvGrpSpPr>
        <p:grpSpPr>
          <a:xfrm>
            <a:off x="4648751" y="6262420"/>
            <a:ext cx="1594449" cy="246221"/>
            <a:chOff x="4725375" y="6339975"/>
            <a:chExt cx="1594449" cy="246221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BF892F6-146D-7A7B-A2A7-F34635093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5375" y="6396639"/>
              <a:ext cx="144000" cy="144000"/>
            </a:xfrm>
            <a:prstGeom prst="ellipse">
              <a:avLst/>
            </a:prstGeom>
            <a:solidFill>
              <a:srgbClr val="E2DDEC"/>
            </a:solidFill>
            <a:ln w="28575">
              <a:solidFill>
                <a:srgbClr val="4E3D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D50A051-B5F5-34D8-37FC-7CB145802B5D}"/>
                </a:ext>
              </a:extLst>
            </p:cNvPr>
            <p:cNvSpPr txBox="1"/>
            <p:nvPr/>
          </p:nvSpPr>
          <p:spPr>
            <a:xfrm>
              <a:off x="4876800" y="6339975"/>
              <a:ext cx="14430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Learning &amp; Adaptation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FED91A6-66B4-5380-A91E-3966A8E3EE97}"/>
              </a:ext>
            </a:extLst>
          </p:cNvPr>
          <p:cNvGrpSpPr/>
          <p:nvPr/>
        </p:nvGrpSpPr>
        <p:grpSpPr>
          <a:xfrm>
            <a:off x="9576092" y="6262419"/>
            <a:ext cx="1546359" cy="246221"/>
            <a:chOff x="6173175" y="6339975"/>
            <a:chExt cx="1546359" cy="246221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06ACB79-AC97-C124-BAC2-B5883388A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3175" y="6396639"/>
              <a:ext cx="144000" cy="144000"/>
            </a:xfrm>
            <a:prstGeom prst="ellipse">
              <a:avLst/>
            </a:prstGeom>
            <a:solidFill>
              <a:srgbClr val="EDD8D5"/>
            </a:solidFill>
            <a:ln w="28575">
              <a:solidFill>
                <a:srgbClr val="792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41D7A75-9C68-0748-28D1-F50ECE5E353C}"/>
                </a:ext>
              </a:extLst>
            </p:cNvPr>
            <p:cNvSpPr txBox="1"/>
            <p:nvPr/>
          </p:nvSpPr>
          <p:spPr>
            <a:xfrm>
              <a:off x="6324600" y="6339975"/>
              <a:ext cx="1394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Governance &amp; Safety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EE36AF9-56FF-A4F4-546E-5AD70BB52AC4}"/>
              </a:ext>
            </a:extLst>
          </p:cNvPr>
          <p:cNvGrpSpPr/>
          <p:nvPr/>
        </p:nvGrpSpPr>
        <p:grpSpPr>
          <a:xfrm>
            <a:off x="6243200" y="6262420"/>
            <a:ext cx="1440560" cy="246221"/>
            <a:chOff x="7697175" y="6339975"/>
            <a:chExt cx="1440560" cy="246221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634085A-3771-B719-44AE-85859ECC3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7175" y="6396639"/>
              <a:ext cx="144000" cy="144000"/>
            </a:xfrm>
            <a:prstGeom prst="ellipse">
              <a:avLst/>
            </a:prstGeom>
            <a:solidFill>
              <a:srgbClr val="D5E4E0"/>
            </a:solidFill>
            <a:ln w="28575">
              <a:solidFill>
                <a:srgbClr val="2955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2749C9B-3DBA-769B-C4CE-47CC8024AA63}"/>
                </a:ext>
              </a:extLst>
            </p:cNvPr>
            <p:cNvSpPr txBox="1"/>
            <p:nvPr/>
          </p:nvSpPr>
          <p:spPr>
            <a:xfrm>
              <a:off x="7848600" y="6339975"/>
              <a:ext cx="12891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Action &amp; Execution</a:t>
              </a:r>
            </a:p>
          </p:txBody>
        </p:sp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B60E6EB9-EC6E-50C0-B635-F0BD5F0D3000}"/>
              </a:ext>
            </a:extLst>
          </p:cNvPr>
          <p:cNvSpPr/>
          <p:nvPr/>
        </p:nvSpPr>
        <p:spPr>
          <a:xfrm>
            <a:off x="7565861" y="5074624"/>
            <a:ext cx="1353312" cy="548640"/>
          </a:xfrm>
          <a:prstGeom prst="roundRect">
            <a:avLst/>
          </a:prstGeom>
          <a:solidFill>
            <a:srgbClr val="EDD9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92D21"/>
                </a:solidFill>
              </a:rPr>
              <a:t>GS.ET</a:t>
            </a:r>
          </a:p>
          <a:p>
            <a:pPr algn="ctr"/>
            <a:r>
              <a:rPr lang="en-US" sz="1000" dirty="0">
                <a:solidFill>
                  <a:srgbClr val="792D21"/>
                </a:solidFill>
              </a:rPr>
              <a:t>Ethics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DF1478C7-4C27-D4BA-C203-A15BE7D357DA}"/>
              </a:ext>
            </a:extLst>
          </p:cNvPr>
          <p:cNvSpPr/>
          <p:nvPr/>
        </p:nvSpPr>
        <p:spPr>
          <a:xfrm>
            <a:off x="8966834" y="5074624"/>
            <a:ext cx="1353312" cy="548640"/>
          </a:xfrm>
          <a:prstGeom prst="roundRect">
            <a:avLst/>
          </a:prstGeom>
          <a:solidFill>
            <a:srgbClr val="EDD9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92D21"/>
                </a:solidFill>
              </a:rPr>
              <a:t>GS.PR</a:t>
            </a:r>
          </a:p>
          <a:p>
            <a:pPr algn="ctr"/>
            <a:r>
              <a:rPr lang="en-US" sz="1000" dirty="0">
                <a:solidFill>
                  <a:srgbClr val="792D21"/>
                </a:solidFill>
              </a:rPr>
              <a:t>Privacy</a:t>
            </a:r>
          </a:p>
        </p:txBody>
      </p:sp>
    </p:spTree>
    <p:extLst>
      <p:ext uri="{BB962C8B-B14F-4D97-AF65-F5344CB8AC3E}">
        <p14:creationId xmlns:p14="http://schemas.microsoft.com/office/powerpoint/2010/main" val="281606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9456-226C-DF3E-E9A3-03B2EE3D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© 2025 Digital Twin Consortium. All rights reserved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81EFC42-836A-E586-8DC7-5168088AA61A}"/>
              </a:ext>
            </a:extLst>
          </p:cNvPr>
          <p:cNvSpPr txBox="1">
            <a:spLocks/>
          </p:cNvSpPr>
          <p:nvPr/>
        </p:nvSpPr>
        <p:spPr>
          <a:xfrm>
            <a:off x="457200" y="462237"/>
            <a:ext cx="11422284" cy="1031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AIA CPT – AI Agent Maturity Levels</a:t>
            </a:r>
            <a:endParaRPr lang="en-US" sz="3600" b="1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AFA086-D83B-9861-AFD1-21AC028B0F4C}"/>
              </a:ext>
            </a:extLst>
          </p:cNvPr>
          <p:cNvSpPr txBox="1"/>
          <p:nvPr/>
        </p:nvSpPr>
        <p:spPr>
          <a:xfrm>
            <a:off x="515936" y="1538974"/>
            <a:ext cx="111601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000" b="1" i="0" dirty="0">
                <a:solidFill>
                  <a:schemeClr val="tx2"/>
                </a:solidFill>
                <a:effectLst/>
              </a:rPr>
              <a:t>Level 0: Static Automation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effectLst/>
              </a:rPr>
              <a:t>Pre-programmed responses with no learning or adaptation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1" dirty="0">
                <a:solidFill>
                  <a:schemeClr val="bg1">
                    <a:lumMod val="50000"/>
                  </a:schemeClr>
                </a:solidFill>
                <a:effectLst/>
              </a:rPr>
              <a:t>Traditional rule-based Symbolic AI systems and basic automation</a:t>
            </a:r>
          </a:p>
          <a:p>
            <a:pPr algn="l">
              <a:buNone/>
            </a:pPr>
            <a:endParaRPr lang="en-US" sz="1700" b="0" i="0" dirty="0">
              <a:solidFill>
                <a:schemeClr val="accent5"/>
              </a:solidFill>
              <a:effectLst/>
            </a:endParaRPr>
          </a:p>
          <a:p>
            <a:pPr algn="l">
              <a:buNone/>
            </a:pPr>
            <a:r>
              <a:rPr lang="en-US" sz="2000" b="1" i="0" dirty="0">
                <a:solidFill>
                  <a:schemeClr val="tx2"/>
                </a:solidFill>
                <a:effectLst/>
              </a:rPr>
              <a:t>Level 1: Conversational Agents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effectLst/>
              </a:rPr>
              <a:t>Natural language interaction with basic context management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1" dirty="0">
                <a:solidFill>
                  <a:schemeClr val="bg1">
                    <a:lumMod val="50000"/>
                  </a:schemeClr>
                </a:solidFill>
                <a:effectLst/>
              </a:rPr>
              <a:t>Customer service chatbots, FAQ systems, voice assistants</a:t>
            </a:r>
          </a:p>
          <a:p>
            <a:pPr algn="l">
              <a:buNone/>
            </a:pPr>
            <a:endParaRPr lang="en-US" sz="1700" b="0" i="0" dirty="0">
              <a:solidFill>
                <a:schemeClr val="accent5"/>
              </a:solidFill>
              <a:effectLst/>
            </a:endParaRPr>
          </a:p>
          <a:p>
            <a:pPr algn="l">
              <a:buNone/>
            </a:pPr>
            <a:r>
              <a:rPr lang="en-US" sz="2000" b="1" i="0" dirty="0">
                <a:solidFill>
                  <a:schemeClr val="tx2"/>
                </a:solidFill>
                <a:effectLst/>
              </a:rPr>
              <a:t>Level 2: Procedural Workflow Agents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effectLst/>
              </a:rPr>
              <a:t>Multi-step task execution with tool integration and role-based collaboration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1" dirty="0">
                <a:solidFill>
                  <a:schemeClr val="bg1">
                    <a:lumMod val="50000"/>
                  </a:schemeClr>
                </a:solidFill>
                <a:effectLst/>
              </a:rPr>
              <a:t>Workflow automation, task orchestration, process management</a:t>
            </a:r>
          </a:p>
          <a:p>
            <a:pPr algn="l">
              <a:buNone/>
            </a:pPr>
            <a:endParaRPr lang="en-US" sz="1700" b="0" i="0" dirty="0">
              <a:solidFill>
                <a:schemeClr val="accent5"/>
              </a:solidFill>
              <a:effectLst/>
            </a:endParaRPr>
          </a:p>
          <a:p>
            <a:pPr algn="l">
              <a:buNone/>
            </a:pPr>
            <a:r>
              <a:rPr lang="en-US" sz="2000" b="1" i="0" dirty="0">
                <a:solidFill>
                  <a:schemeClr val="tx2"/>
                </a:solidFill>
                <a:effectLst/>
              </a:rPr>
              <a:t>Level 3: Cognitive Autonomous Agents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effectLst/>
              </a:rPr>
              <a:t>Self-directed planning, learning from experience, sophisticated reasoning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1" dirty="0">
                <a:solidFill>
                  <a:schemeClr val="bg1">
                    <a:lumMod val="50000"/>
                  </a:schemeClr>
                </a:solidFill>
                <a:effectLst/>
              </a:rPr>
              <a:t>Research assistants, predictive systems, autonomous decision-making</a:t>
            </a:r>
          </a:p>
          <a:p>
            <a:pPr algn="l">
              <a:buNone/>
            </a:pPr>
            <a:endParaRPr lang="en-US" sz="1700" b="0" i="0" dirty="0">
              <a:solidFill>
                <a:schemeClr val="accent5"/>
              </a:solidFill>
              <a:effectLst/>
            </a:endParaRPr>
          </a:p>
          <a:p>
            <a:pPr algn="l">
              <a:buNone/>
            </a:pPr>
            <a:r>
              <a:rPr lang="en-US" b="1" i="0" dirty="0">
                <a:solidFill>
                  <a:schemeClr val="tx2"/>
                </a:solidFill>
                <a:effectLst/>
              </a:rPr>
              <a:t>Level 4: Multi-Agent Generative Systems (MAGS)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effectLst/>
              </a:rPr>
              <a:t>Collaborative intelligence with emergent behaviors and distributed coordination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1" dirty="0">
                <a:solidFill>
                  <a:schemeClr val="bg1">
                    <a:lumMod val="50000"/>
                  </a:schemeClr>
                </a:solidFill>
                <a:effectLst/>
              </a:rPr>
              <a:t>Industrial automation, smart city systems, complex orchestration</a:t>
            </a:r>
            <a:endParaRPr lang="en-US" sz="1400" b="0" i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94557BA-D790-067F-A763-E6DE84FACA73}"/>
              </a:ext>
            </a:extLst>
          </p:cNvPr>
          <p:cNvCxnSpPr/>
          <p:nvPr/>
        </p:nvCxnSpPr>
        <p:spPr>
          <a:xfrm>
            <a:off x="457200" y="3834927"/>
            <a:ext cx="1113406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711FF6-BB60-B503-FFEE-522BEBB5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AIA CPT Development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F9675-76CF-F97F-E101-4E5F7B0D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© 2025 Digital Twin Consortium. 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D4CED-2197-4611-BEC7-CE8D3952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FD2F-299D-4BE8-8383-C696E68D34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DD414-95B8-2926-D0C6-171AB12C3786}"/>
              </a:ext>
            </a:extLst>
          </p:cNvPr>
          <p:cNvSpPr/>
          <p:nvPr/>
        </p:nvSpPr>
        <p:spPr>
          <a:xfrm>
            <a:off x="930877" y="3139517"/>
            <a:ext cx="1787611" cy="7743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Digital Twin Use Case Business Requirements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1E8A0-9D06-153A-BEFA-D5B5283D1908}"/>
              </a:ext>
            </a:extLst>
          </p:cNvPr>
          <p:cNvSpPr/>
          <p:nvPr/>
        </p:nvSpPr>
        <p:spPr>
          <a:xfrm>
            <a:off x="930877" y="3913875"/>
            <a:ext cx="1787611" cy="529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Prompt </a:t>
            </a:r>
            <a:r>
              <a:rPr lang="en-US" sz="800" dirty="0">
                <a:solidFill>
                  <a:schemeClr val="tx1"/>
                </a:solidFill>
              </a:rPr>
              <a:t>- Digital Twin Business Requirements Generator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CD0C1-54C5-420F-7376-89DE1492E1F7}"/>
              </a:ext>
            </a:extLst>
          </p:cNvPr>
          <p:cNvSpPr/>
          <p:nvPr/>
        </p:nvSpPr>
        <p:spPr>
          <a:xfrm>
            <a:off x="3777049" y="2125362"/>
            <a:ext cx="1787611" cy="77435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Identify Digital Twin Capabilities for the Use Case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59EF0E-6266-5DFB-6995-26238832800D}"/>
              </a:ext>
            </a:extLst>
          </p:cNvPr>
          <p:cNvSpPr/>
          <p:nvPr/>
        </p:nvSpPr>
        <p:spPr>
          <a:xfrm>
            <a:off x="3777049" y="2899720"/>
            <a:ext cx="1787611" cy="52928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Prompt</a:t>
            </a:r>
            <a:r>
              <a:rPr lang="en-US" sz="800" dirty="0">
                <a:solidFill>
                  <a:schemeClr val="tx1"/>
                </a:solidFill>
              </a:rPr>
              <a:t> - Digital Twin Capability Selector (In CPT GitHub)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30DB3-7092-D779-4683-0C8FE278665B}"/>
              </a:ext>
            </a:extLst>
          </p:cNvPr>
          <p:cNvSpPr/>
          <p:nvPr/>
        </p:nvSpPr>
        <p:spPr>
          <a:xfrm>
            <a:off x="6623221" y="2125362"/>
            <a:ext cx="1787611" cy="77435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Generate Detail for Key Capabilities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879B4B-1C6D-5030-6206-00374032EE18}"/>
              </a:ext>
            </a:extLst>
          </p:cNvPr>
          <p:cNvSpPr/>
          <p:nvPr/>
        </p:nvSpPr>
        <p:spPr>
          <a:xfrm>
            <a:off x="6623221" y="2899720"/>
            <a:ext cx="1787611" cy="52928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Prompt </a:t>
            </a:r>
            <a:r>
              <a:rPr lang="en-US" sz="800" dirty="0">
                <a:solidFill>
                  <a:schemeClr val="tx1"/>
                </a:solidFill>
              </a:rPr>
              <a:t>- Capability Deep Dives (In CPT GitHub)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BF30E-59E5-5411-419C-B948567FACF5}"/>
              </a:ext>
            </a:extLst>
          </p:cNvPr>
          <p:cNvSpPr/>
          <p:nvPr/>
        </p:nvSpPr>
        <p:spPr>
          <a:xfrm>
            <a:off x="9469393" y="2125362"/>
            <a:ext cx="1787611" cy="77435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Generate Custom CPTs by Industry or Application 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97FA99-1900-C23D-2750-5C1B6A57CAF2}"/>
              </a:ext>
            </a:extLst>
          </p:cNvPr>
          <p:cNvSpPr/>
          <p:nvPr/>
        </p:nvSpPr>
        <p:spPr>
          <a:xfrm>
            <a:off x="9469393" y="2899720"/>
            <a:ext cx="1787611" cy="52928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Custom Prompts </a:t>
            </a:r>
            <a:r>
              <a:rPr lang="en-US" sz="800" dirty="0">
                <a:solidFill>
                  <a:schemeClr val="tx1"/>
                </a:solidFill>
              </a:rPr>
              <a:t>(In CPT GitHub)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8FF86F-0A7F-70B7-4694-5957360E62ED}"/>
              </a:ext>
            </a:extLst>
          </p:cNvPr>
          <p:cNvCxnSpPr/>
          <p:nvPr/>
        </p:nvCxnSpPr>
        <p:spPr>
          <a:xfrm>
            <a:off x="2713492" y="3298730"/>
            <a:ext cx="105856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657570-D149-5FF1-5799-5323286086C8}"/>
              </a:ext>
            </a:extLst>
          </p:cNvPr>
          <p:cNvCxnSpPr/>
          <p:nvPr/>
        </p:nvCxnSpPr>
        <p:spPr>
          <a:xfrm>
            <a:off x="5564660" y="2899719"/>
            <a:ext cx="105856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23536E-8E7B-22A8-79AB-3B8F627EAC89}"/>
              </a:ext>
            </a:extLst>
          </p:cNvPr>
          <p:cNvCxnSpPr/>
          <p:nvPr/>
        </p:nvCxnSpPr>
        <p:spPr>
          <a:xfrm>
            <a:off x="8410832" y="2899719"/>
            <a:ext cx="1058561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4E28BC3-5E5B-517A-EB5F-8F183C7EFCD7}"/>
              </a:ext>
            </a:extLst>
          </p:cNvPr>
          <p:cNvSpPr/>
          <p:nvPr/>
        </p:nvSpPr>
        <p:spPr>
          <a:xfrm>
            <a:off x="6623221" y="4240855"/>
            <a:ext cx="1787611" cy="77435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Generate Custom AIA CPTs for Use Case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DF4A77-8172-1C95-C44D-5D4B6C417AC8}"/>
              </a:ext>
            </a:extLst>
          </p:cNvPr>
          <p:cNvSpPr/>
          <p:nvPr/>
        </p:nvSpPr>
        <p:spPr>
          <a:xfrm>
            <a:off x="6623221" y="5015213"/>
            <a:ext cx="1787611" cy="52928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Prompt - </a:t>
            </a:r>
            <a:r>
              <a:rPr lang="en-US" sz="800" dirty="0">
                <a:solidFill>
                  <a:schemeClr val="tx1"/>
                </a:solidFill>
              </a:rPr>
              <a:t>AIA CPT Capability Mapping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4C0BA-E7B0-47CE-4779-C40DE7D34CCE}"/>
              </a:ext>
            </a:extLst>
          </p:cNvPr>
          <p:cNvSpPr/>
          <p:nvPr/>
        </p:nvSpPr>
        <p:spPr>
          <a:xfrm>
            <a:off x="9469393" y="4240855"/>
            <a:ext cx="1787611" cy="77435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Generate Custom CPTs for Use Case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39674-1797-9ADD-9B2D-4500EB47E99B}"/>
              </a:ext>
            </a:extLst>
          </p:cNvPr>
          <p:cNvSpPr/>
          <p:nvPr/>
        </p:nvSpPr>
        <p:spPr>
          <a:xfrm>
            <a:off x="9469393" y="5015213"/>
            <a:ext cx="1787611" cy="52928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Custom Prompts </a:t>
            </a:r>
            <a:r>
              <a:rPr lang="en-US" sz="800" dirty="0">
                <a:solidFill>
                  <a:schemeClr val="tx1"/>
                </a:solidFill>
              </a:rPr>
              <a:t>(</a:t>
            </a:r>
            <a:r>
              <a:rPr lang="en-US" sz="800" dirty="0" err="1">
                <a:solidFill>
                  <a:schemeClr val="tx1"/>
                </a:solidFill>
              </a:rPr>
              <a:t>Github</a:t>
            </a:r>
            <a:r>
              <a:rPr lang="en-US" sz="8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1FFF26-63B6-ADF9-0D6A-5EC66B06E002}"/>
              </a:ext>
            </a:extLst>
          </p:cNvPr>
          <p:cNvCxnSpPr/>
          <p:nvPr/>
        </p:nvCxnSpPr>
        <p:spPr>
          <a:xfrm>
            <a:off x="8410832" y="5015212"/>
            <a:ext cx="1058561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D6C7CE9-5BED-B2DF-3001-FC7D93521590}"/>
              </a:ext>
            </a:extLst>
          </p:cNvPr>
          <p:cNvCxnSpPr>
            <a:cxnSpLocks/>
          </p:cNvCxnSpPr>
          <p:nvPr/>
        </p:nvCxnSpPr>
        <p:spPr>
          <a:xfrm flipV="1">
            <a:off x="5559666" y="5015212"/>
            <a:ext cx="1058561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8BBFE40-BA93-3B2C-3325-B599749277E9}"/>
              </a:ext>
            </a:extLst>
          </p:cNvPr>
          <p:cNvSpPr/>
          <p:nvPr/>
        </p:nvSpPr>
        <p:spPr>
          <a:xfrm>
            <a:off x="3772053" y="4240854"/>
            <a:ext cx="1787611" cy="77435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Generate Agent or Agent Team Configuration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BB4EB6-BFAD-D247-28DB-296EE9F56907}"/>
              </a:ext>
            </a:extLst>
          </p:cNvPr>
          <p:cNvSpPr/>
          <p:nvPr/>
        </p:nvSpPr>
        <p:spPr>
          <a:xfrm>
            <a:off x="3772053" y="5015212"/>
            <a:ext cx="1787611" cy="52928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Prompt </a:t>
            </a:r>
            <a:r>
              <a:rPr lang="en-US" sz="800" dirty="0">
                <a:solidFill>
                  <a:schemeClr val="tx1"/>
                </a:solidFill>
              </a:rPr>
              <a:t>- Team Design Generation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937D231-5C01-F7EC-5D4F-DD7D95C5B846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4665858" y="3429000"/>
            <a:ext cx="1" cy="81185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C1C17E-E5BF-32B1-3E74-21BCF9C9925F}"/>
              </a:ext>
            </a:extLst>
          </p:cNvPr>
          <p:cNvCxnSpPr/>
          <p:nvPr/>
        </p:nvCxnSpPr>
        <p:spPr>
          <a:xfrm>
            <a:off x="8853055" y="1945178"/>
            <a:ext cx="0" cy="423949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FB2C65D-3058-A518-DFE2-3BFA18A1373F}"/>
              </a:ext>
            </a:extLst>
          </p:cNvPr>
          <p:cNvSpPr txBox="1"/>
          <p:nvPr/>
        </p:nvSpPr>
        <p:spPr>
          <a:xfrm>
            <a:off x="7517280" y="5789569"/>
            <a:ext cx="1157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Core 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032096-2B15-715F-B257-1BDCF859EF08}"/>
              </a:ext>
            </a:extLst>
          </p:cNvPr>
          <p:cNvSpPr txBox="1"/>
          <p:nvPr/>
        </p:nvSpPr>
        <p:spPr>
          <a:xfrm>
            <a:off x="9130708" y="5789569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Optional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5AB6AD6-8EA3-688C-3816-6261A1263158}"/>
              </a:ext>
            </a:extLst>
          </p:cNvPr>
          <p:cNvCxnSpPr>
            <a:cxnSpLocks/>
          </p:cNvCxnSpPr>
          <p:nvPr/>
        </p:nvCxnSpPr>
        <p:spPr>
          <a:xfrm>
            <a:off x="2713492" y="4348905"/>
            <a:ext cx="1058561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D9A8D54-A024-13E9-499A-302478135030}"/>
              </a:ext>
            </a:extLst>
          </p:cNvPr>
          <p:cNvSpPr txBox="1"/>
          <p:nvPr/>
        </p:nvSpPr>
        <p:spPr>
          <a:xfrm>
            <a:off x="820112" y="2301925"/>
            <a:ext cx="2009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Digital Twin CPT Stream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179DF55-B2F7-9A2C-3E45-DF02A27D54F1}"/>
              </a:ext>
            </a:extLst>
          </p:cNvPr>
          <p:cNvSpPr txBox="1"/>
          <p:nvPr/>
        </p:nvSpPr>
        <p:spPr>
          <a:xfrm>
            <a:off x="955965" y="4979350"/>
            <a:ext cx="1752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AI Agent CPT Stream</a:t>
            </a:r>
          </a:p>
        </p:txBody>
      </p:sp>
    </p:spTree>
    <p:extLst>
      <p:ext uri="{BB962C8B-B14F-4D97-AF65-F5344CB8AC3E}">
        <p14:creationId xmlns:p14="http://schemas.microsoft.com/office/powerpoint/2010/main" val="346744233"/>
      </p:ext>
    </p:extLst>
  </p:cSld>
  <p:clrMapOvr>
    <a:masterClrMapping/>
  </p:clrMapOvr>
</p:sld>
</file>

<file path=ppt/theme/theme1.xml><?xml version="1.0" encoding="utf-8"?>
<a:theme xmlns:a="http://schemas.openxmlformats.org/drawingml/2006/main" name="DTC Theme 2022">
  <a:themeElements>
    <a:clrScheme name="DTC">
      <a:dk1>
        <a:srgbClr val="2B3031"/>
      </a:dk1>
      <a:lt1>
        <a:sysClr val="window" lastClr="FFFFFF"/>
      </a:lt1>
      <a:dk2>
        <a:srgbClr val="034EA2"/>
      </a:dk2>
      <a:lt2>
        <a:srgbClr val="E8EEF0"/>
      </a:lt2>
      <a:accent1>
        <a:srgbClr val="034EA2"/>
      </a:accent1>
      <a:accent2>
        <a:srgbClr val="F8961D"/>
      </a:accent2>
      <a:accent3>
        <a:srgbClr val="939598"/>
      </a:accent3>
      <a:accent4>
        <a:srgbClr val="70C4E7"/>
      </a:accent4>
      <a:accent5>
        <a:srgbClr val="F05124"/>
      </a:accent5>
      <a:accent6>
        <a:srgbClr val="97C93C"/>
      </a:accent6>
      <a:hlink>
        <a:srgbClr val="034EA2"/>
      </a:hlink>
      <a:folHlink>
        <a:srgbClr val="7554A3"/>
      </a:folHlink>
    </a:clrScheme>
    <a:fontScheme name="DTC Font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TC-PowerPoint-Template-2023.potx" id="{43F7D805-8DFC-4DD5-9A0F-803CC22EE61A}" vid="{8FB06921-6164-4AF1-9716-F39C3B7366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C39B9AFDE39A48A6934C866B7852F2" ma:contentTypeVersion="18" ma:contentTypeDescription="Create a new document." ma:contentTypeScope="" ma:versionID="1ca448d2a85f2c7252f5cca7cb608eb6">
  <xsd:schema xmlns:xsd="http://www.w3.org/2001/XMLSchema" xmlns:xs="http://www.w3.org/2001/XMLSchema" xmlns:p="http://schemas.microsoft.com/office/2006/metadata/properties" xmlns:ns2="29abf683-7702-4755-bd31-6c5e22d45ede" xmlns:ns3="8208bc11-0260-472f-a845-58241026eb6c" targetNamespace="http://schemas.microsoft.com/office/2006/metadata/properties" ma:root="true" ma:fieldsID="d8e8dba92e66c9710e07bed84055061b" ns2:_="" ns3:_="">
    <xsd:import namespace="29abf683-7702-4755-bd31-6c5e22d45ede"/>
    <xsd:import namespace="8208bc11-0260-472f-a845-58241026eb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abf683-7702-4755-bd31-6c5e22d45e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e8543eb-8fe0-4244-b0ba-a8dce782be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8bc11-0260-472f-a845-58241026eb6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5cfc1b3-02d5-4f30-951d-ab59db19d7f2}" ma:internalName="TaxCatchAll" ma:showField="CatchAllData" ma:web="8208bc11-0260-472f-a845-58241026eb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8CA2F8-8AD9-40A3-B855-9E9FC935FD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43DC58-83B9-40C3-B753-2B35C6A441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abf683-7702-4755-bd31-6c5e22d45ede"/>
    <ds:schemaRef ds:uri="8208bc11-0260-472f-a845-58241026eb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183695d-bb12-4ebf-8539-e422da05c75a}" enabled="1" method="Standard" siteId="{67d61595-6249-4ce8-b75a-a4389468f5c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21529</TotalTime>
  <Words>587</Words>
  <Application>Microsoft Macintosh PowerPoint</Application>
  <PresentationFormat>Widescreen</PresentationFormat>
  <Paragraphs>169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Open Sans</vt:lpstr>
      <vt:lpstr>Open Sans bold</vt:lpstr>
      <vt:lpstr>DTC Theme 2022</vt:lpstr>
      <vt:lpstr>AI Agent Capabilities Periodic Table (AIA CPT)</vt:lpstr>
      <vt:lpstr>PowerPoint Presentation</vt:lpstr>
      <vt:lpstr>PowerPoint Presentation</vt:lpstr>
      <vt:lpstr>PowerPoint Presentation</vt:lpstr>
      <vt:lpstr>Typical AIA CPT Development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seanwy</dc:creator>
  <cp:lastModifiedBy>Himanshu Shukla</cp:lastModifiedBy>
  <cp:revision>36</cp:revision>
  <cp:lastPrinted>2025-06-07T18:36:44Z</cp:lastPrinted>
  <dcterms:created xsi:type="dcterms:W3CDTF">2022-09-24T22:33:42Z</dcterms:created>
  <dcterms:modified xsi:type="dcterms:W3CDTF">2025-06-11T05:04:25Z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183695d-bb12-4ebf-8539-e422da05c75a_Enabled">
    <vt:lpwstr>true</vt:lpwstr>
  </property>
  <property fmtid="{D5CDD505-2E9C-101B-9397-08002B2CF9AE}" pid="3" name="MSIP_Label_7183695d-bb12-4ebf-8539-e422da05c75a_SetDate">
    <vt:lpwstr>2023-09-24T21:58:01Z</vt:lpwstr>
  </property>
  <property fmtid="{D5CDD505-2E9C-101B-9397-08002B2CF9AE}" pid="4" name="MSIP_Label_7183695d-bb12-4ebf-8539-e422da05c75a_Method">
    <vt:lpwstr>Standard</vt:lpwstr>
  </property>
  <property fmtid="{D5CDD505-2E9C-101B-9397-08002B2CF9AE}" pid="5" name="MSIP_Label_7183695d-bb12-4ebf-8539-e422da05c75a_Name">
    <vt:lpwstr>[Protected]</vt:lpwstr>
  </property>
  <property fmtid="{D5CDD505-2E9C-101B-9397-08002B2CF9AE}" pid="6" name="MSIP_Label_7183695d-bb12-4ebf-8539-e422da05c75a_SiteId">
    <vt:lpwstr>67d61595-6249-4ce8-b75a-a4389468f5c6</vt:lpwstr>
  </property>
  <property fmtid="{D5CDD505-2E9C-101B-9397-08002B2CF9AE}" pid="7" name="MSIP_Label_7183695d-bb12-4ebf-8539-e422da05c75a_ActionId">
    <vt:lpwstr>b5e70110-a859-48b9-9a70-195979ebc266</vt:lpwstr>
  </property>
  <property fmtid="{D5CDD505-2E9C-101B-9397-08002B2CF9AE}" pid="8" name="MSIP_Label_7183695d-bb12-4ebf-8539-e422da05c75a_ContentBits">
    <vt:lpwstr>0</vt:lpwstr>
  </property>
</Properties>
</file>