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6258032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685800" y="2743200"/>
            <a:ext cx="3657600" cy="5120640"/>
          </a:xfrm>
          <a:prstGeom prst="roundRect">
            <a:avLst>
              <a:gd name="adj" fmla="val 5000"/>
            </a:avLst>
          </a:prstGeom>
          <a:solidFill>
            <a:srgbClr val="D0D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685800" y="27432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DS.AR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AI Model Repository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338328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DS.SR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Simulation Model Repository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402336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DS.SA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Storage and Archive Services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DS.DS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Domain Specific Data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0352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DS.IR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Digital Twin Instance Repository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59436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DS.RP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Digital Twin Model Repository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DS.ON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Ontology Management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DS.SG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Synthetic Data Generation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14600" y="27432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DS.AG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Aggregation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14600" y="338328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DS.AS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Asynchronous Integration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14600" y="402336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DS.RT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Real-time processing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146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DS.BP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Batch Processing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14600" y="530352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DS.CX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Contextualization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14600" y="59436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DS.TR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Transformation and Wrangling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146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DS.ST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Streaming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146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BF5FF"/>
          </a:solidFill>
          <a:ln w="12700">
            <a:solidFill>
              <a:srgbClr val="B1BB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3585E"/>
                </a:solidFill>
              </a:rPr>
              <a:t>DS.AI</a:t>
            </a:r>
          </a:p>
          <a:p>
            <a:pPr algn="ctr"/>
            <a:r>
              <a:rPr sz="1000">
                <a:solidFill>
                  <a:srgbClr val="53585E"/>
                </a:solidFill>
              </a:rPr>
              <a:t>Data Acquisition and Ingestion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43400" y="2743200"/>
            <a:ext cx="1828800" cy="3840479"/>
          </a:xfrm>
          <a:prstGeom prst="roundRect">
            <a:avLst>
              <a:gd name="adj" fmla="val 5000"/>
            </a:avLst>
          </a:prstGeom>
          <a:solidFill>
            <a:srgbClr val="FAEA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343400" y="27432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IR.AS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API 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43400" y="338328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IR.CL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Collaboration platform integration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343400" y="402336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IR.DT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Digital Twin Integration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434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IR.IO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OT/IoT system integration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43400" y="530352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IR.EG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Engineering systems integration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343400" y="59436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2"/>
          </a:solidFill>
          <a:ln w="12700">
            <a:solidFill>
              <a:srgbClr val="D4C7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645E55"/>
                </a:solidFill>
              </a:rPr>
              <a:t>IR.ET</a:t>
            </a:r>
          </a:p>
          <a:p>
            <a:pPr algn="ctr"/>
            <a:r>
              <a:rPr sz="1000">
                <a:solidFill>
                  <a:srgbClr val="645E55"/>
                </a:solidFill>
              </a:rPr>
              <a:t>Enterprise system integration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172200" y="3383279"/>
            <a:ext cx="5486400" cy="3200400"/>
          </a:xfrm>
          <a:prstGeom prst="roundRect">
            <a:avLst>
              <a:gd name="adj" fmla="val 5000"/>
            </a:avLst>
          </a:prstGeom>
          <a:solidFill>
            <a:srgbClr val="E3DD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172200" y="33832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IC.CS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Composition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72200" y="40233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IC.DL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Distributed Ledger and Smart Contracts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1722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IC.BR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Business Rules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72200" y="530351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IC.PS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Prescriptive Recommendations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72200" y="594359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IC.MA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Mathematical Analytics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01000" y="33832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IC.SM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Simulation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01000" y="40233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IC.FL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Federated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0010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IC.AI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Artificial Intelligence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001000" y="530351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IC.PR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Prediction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001000" y="594359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IC.AA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Data Analysis and Analytics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829800" y="33832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IC.RP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Reporting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829800" y="40233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IC.AL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Alerts and Notification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8298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IC.OS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Orchestration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829800" y="530351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IC.IC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Command and Control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829800" y="594359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CF6FF"/>
          </a:solidFill>
          <a:ln w="12700">
            <a:solidFill>
              <a:srgbClr val="C1BC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B585E"/>
                </a:solidFill>
              </a:rPr>
              <a:t>IC.SR</a:t>
            </a:r>
          </a:p>
          <a:p>
            <a:pPr algn="ctr"/>
            <a:r>
              <a:rPr sz="1000">
                <a:solidFill>
                  <a:srgbClr val="5B585E"/>
                </a:solidFill>
              </a:rPr>
              <a:t>Search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658600" y="2743200"/>
            <a:ext cx="3657600" cy="3840479"/>
          </a:xfrm>
          <a:prstGeom prst="roundRect">
            <a:avLst>
              <a:gd name="adj" fmla="val 5000"/>
            </a:avLst>
          </a:prstGeom>
          <a:solidFill>
            <a:srgbClr val="D5E4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11658600" y="27432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UX.GM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Gamification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658600" y="338328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UX.3R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3D rendering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1658600" y="402336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UX.GE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Gaming Engine Visualization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16586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UX.BP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Business Process Management &amp; Workflow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658600" y="530352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UX.BI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Business Intelligence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1658600" y="59436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UX.CI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Continuous Intelligence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3487400" y="27432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UX.DB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Dashboards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3487400" y="338328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UX.XR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Extended Reality (XR)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3487400" y="402336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UX.ER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Entity Relationship Visualization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487400" y="466344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UX.RM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Real-time Monitoring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3487400" y="530352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UX.AV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Advanced Visualization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487400" y="5943600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EEFBF8"/>
          </a:solidFill>
          <a:ln w="12700">
            <a:solidFill>
              <a:srgbClr val="B5C2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55B5A"/>
                </a:solidFill>
              </a:rPr>
              <a:t>UX.BV</a:t>
            </a:r>
          </a:p>
          <a:p>
            <a:pPr algn="ctr"/>
            <a:r>
              <a:rPr sz="1000">
                <a:solidFill>
                  <a:srgbClr val="555B5A"/>
                </a:solidFill>
              </a:rPr>
              <a:t>Basic Visualization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343400" y="6583679"/>
            <a:ext cx="3657600" cy="1280160"/>
          </a:xfrm>
          <a:prstGeom prst="roundRect">
            <a:avLst>
              <a:gd name="adj" fmla="val 5000"/>
            </a:avLst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43434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F"/>
          </a:solidFill>
          <a:ln w="12700">
            <a:solidFill>
              <a:srgbClr val="CACAC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F5F"/>
                </a:solidFill>
              </a:rPr>
              <a:t>MG.DG</a:t>
            </a:r>
          </a:p>
          <a:p>
            <a:pPr algn="ctr"/>
            <a:r>
              <a:rPr sz="1000">
                <a:solidFill>
                  <a:srgbClr val="5F5F5F"/>
                </a:solidFill>
              </a:rPr>
              <a:t>Data Governance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3434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F"/>
          </a:solidFill>
          <a:ln w="12700">
            <a:solidFill>
              <a:srgbClr val="CACAC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F5F"/>
                </a:solidFill>
              </a:rPr>
              <a:t>MG.EL</a:t>
            </a:r>
          </a:p>
          <a:p>
            <a:pPr algn="ctr"/>
            <a:r>
              <a:rPr sz="1000">
                <a:solidFill>
                  <a:srgbClr val="5F5F5F"/>
                </a:solidFill>
              </a:rPr>
              <a:t>Event Logging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1722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F"/>
          </a:solidFill>
          <a:ln w="12700">
            <a:solidFill>
              <a:srgbClr val="CACAC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F5F"/>
                </a:solidFill>
              </a:rPr>
              <a:t>MG.SM</a:t>
            </a:r>
          </a:p>
          <a:p>
            <a:pPr algn="ctr"/>
            <a:r>
              <a:rPr sz="1000">
                <a:solidFill>
                  <a:srgbClr val="5F5F5F"/>
                </a:solidFill>
              </a:rPr>
              <a:t>System Monitoring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1722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FFF"/>
          </a:solidFill>
          <a:ln w="12700">
            <a:solidFill>
              <a:srgbClr val="CACAC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F5F"/>
                </a:solidFill>
              </a:rPr>
              <a:t>MG.DM</a:t>
            </a:r>
          </a:p>
          <a:p>
            <a:pPr algn="ctr"/>
            <a:r>
              <a:rPr sz="1000">
                <a:solidFill>
                  <a:srgbClr val="5F5F5F"/>
                </a:solidFill>
              </a:rPr>
              <a:t>Device Management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001000" y="6583679"/>
            <a:ext cx="7315200" cy="1280160"/>
          </a:xfrm>
          <a:prstGeom prst="roundRect">
            <a:avLst>
              <a:gd name="adj" fmla="val 5000"/>
            </a:avLst>
          </a:prstGeom>
          <a:solidFill>
            <a:srgbClr val="EDD9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0010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TW.RP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Responsibility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010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TW.RS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Resilience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8298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TW.RL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Reliability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8298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TW.SF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Safety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6586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TW.PR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Privacy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16586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TW.SC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Security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3487400" y="658367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TW.DS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Device Security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3487400" y="7223759"/>
            <a:ext cx="1828800" cy="640080"/>
          </a:xfrm>
          <a:prstGeom prst="roundRect">
            <a:avLst>
              <a:gd name="adj" fmla="val 12000"/>
            </a:avLst>
          </a:prstGeom>
          <a:solidFill>
            <a:srgbClr val="FFF3F0"/>
          </a:solidFill>
          <a:ln w="12700">
            <a:solidFill>
              <a:srgbClr val="C9B8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100" b="1">
                <a:solidFill>
                  <a:srgbClr val="5F5755"/>
                </a:solidFill>
              </a:rPr>
              <a:t>TW.EX</a:t>
            </a:r>
          </a:p>
          <a:p>
            <a:pPr algn="ctr"/>
            <a:r>
              <a:rPr sz="1000">
                <a:solidFill>
                  <a:srgbClr val="5F5755"/>
                </a:solidFill>
              </a:rPr>
              <a:t>Data Encryption</a:t>
            </a:r>
          </a:p>
        </p:txBody>
      </p:sp>
      <p:sp>
        <p:nvSpPr>
          <p:cNvPr id="69" name="Oval 68"/>
          <p:cNvSpPr/>
          <p:nvPr/>
        </p:nvSpPr>
        <p:spPr>
          <a:xfrm>
            <a:off x="4014216" y="8321040"/>
            <a:ext cx="182880" cy="182880"/>
          </a:xfrm>
          <a:prstGeom prst="ellipse">
            <a:avLst/>
          </a:prstGeom>
          <a:solidFill>
            <a:srgbClr val="D0D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42885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Data Services</a:t>
            </a:r>
          </a:p>
        </p:txBody>
      </p:sp>
      <p:sp>
        <p:nvSpPr>
          <p:cNvPr id="71" name="Oval 70"/>
          <p:cNvSpPr/>
          <p:nvPr/>
        </p:nvSpPr>
        <p:spPr>
          <a:xfrm>
            <a:off x="5385816" y="8321040"/>
            <a:ext cx="182880" cy="182880"/>
          </a:xfrm>
          <a:prstGeom prst="ellipse">
            <a:avLst/>
          </a:prstGeom>
          <a:solidFill>
            <a:srgbClr val="FAEA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56601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Integration</a:t>
            </a:r>
          </a:p>
        </p:txBody>
      </p:sp>
      <p:sp>
        <p:nvSpPr>
          <p:cNvPr id="73" name="Oval 72"/>
          <p:cNvSpPr/>
          <p:nvPr/>
        </p:nvSpPr>
        <p:spPr>
          <a:xfrm>
            <a:off x="6757416" y="8321040"/>
            <a:ext cx="182880" cy="182880"/>
          </a:xfrm>
          <a:prstGeom prst="ellipse">
            <a:avLst/>
          </a:prstGeom>
          <a:solidFill>
            <a:srgbClr val="E3DD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70317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Intelligence</a:t>
            </a:r>
          </a:p>
        </p:txBody>
      </p:sp>
      <p:sp>
        <p:nvSpPr>
          <p:cNvPr id="75" name="Oval 74"/>
          <p:cNvSpPr/>
          <p:nvPr/>
        </p:nvSpPr>
        <p:spPr>
          <a:xfrm>
            <a:off x="8129016" y="8321040"/>
            <a:ext cx="182880" cy="182880"/>
          </a:xfrm>
          <a:prstGeom prst="ellipse">
            <a:avLst/>
          </a:prstGeom>
          <a:solidFill>
            <a:srgbClr val="D5E4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4033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UX</a:t>
            </a:r>
          </a:p>
        </p:txBody>
      </p:sp>
      <p:sp>
        <p:nvSpPr>
          <p:cNvPr id="77" name="Oval 76"/>
          <p:cNvSpPr/>
          <p:nvPr/>
        </p:nvSpPr>
        <p:spPr>
          <a:xfrm>
            <a:off x="9500616" y="8321040"/>
            <a:ext cx="182880" cy="182880"/>
          </a:xfrm>
          <a:prstGeom prst="ellipse">
            <a:avLst/>
          </a:prstGeom>
          <a:solidFill>
            <a:srgbClr val="EEEE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97749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Management</a:t>
            </a:r>
          </a:p>
        </p:txBody>
      </p:sp>
      <p:sp>
        <p:nvSpPr>
          <p:cNvPr id="79" name="Oval 78"/>
          <p:cNvSpPr/>
          <p:nvPr/>
        </p:nvSpPr>
        <p:spPr>
          <a:xfrm>
            <a:off x="10872216" y="8321040"/>
            <a:ext cx="182880" cy="182880"/>
          </a:xfrm>
          <a:prstGeom prst="ellipse">
            <a:avLst/>
          </a:prstGeom>
          <a:solidFill>
            <a:srgbClr val="EDD9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11146536" y="8302752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Arial"/>
              </a:rPr>
              <a:t>Trustworthiness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