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3"/>
  </p:sldMasterIdLst>
  <p:notesMasterIdLst>
    <p:notesMasterId r:id="rId12"/>
  </p:notesMasterIdLst>
  <p:sldIdLst>
    <p:sldId id="273" r:id="rId4"/>
    <p:sldId id="263" r:id="rId5"/>
    <p:sldId id="275" r:id="rId6"/>
    <p:sldId id="276" r:id="rId7"/>
    <p:sldId id="258" r:id="rId8"/>
    <p:sldId id="274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FC9"/>
    <a:srgbClr val="EDD9D5"/>
    <a:srgbClr val="EEEEEE"/>
    <a:srgbClr val="D5E4E1"/>
    <a:srgbClr val="E3DDEC"/>
    <a:srgbClr val="FAEBD5"/>
    <a:srgbClr val="D1DCEB"/>
    <a:srgbClr val="E5C5C1"/>
    <a:srgbClr val="FD9795"/>
    <a:srgbClr val="DBD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2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586D7-E30F-4A33-95A5-BE15744F575B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272E7-5364-4C92-BC75-CDE713EE1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0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5E32F1AC-7691-6EF9-A037-43074BAE7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324D9-2078-8430-9583-B063BD8B4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1360" y="3162458"/>
            <a:ext cx="8392160" cy="1325563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Main Title. Open Sans Bold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32355-F9D1-A2EA-7C3C-7FD9879B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047A4-F1F9-4B04-9A7E-6AA5B57778C3}" type="datetime1">
              <a:rPr lang="en-US" smtClean="0"/>
              <a:t>6/8/25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5505-A204-5295-E564-9DFF3C45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EEF0"/>
                </a:solidFill>
              </a:defRPr>
            </a:lvl1pPr>
          </a:lstStyle>
          <a:p>
            <a:r>
              <a:rPr lang="en-US" dirty="0"/>
              <a:t> © 2023 Digital Twin Consortium. All rights reserved.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D3131-6608-5EF7-14F6-46054316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1E47-9262-46A4-A78C-64714F031E6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9B0C6EB-7B1C-42A0-D995-CECC413C9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233E26A-DE28-9EDD-49AC-5ECE2A242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7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7933-9EE8-2A23-F2E7-0B8A290F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9666"/>
            <a:ext cx="10771094" cy="1031022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25F4A-5937-0613-5CC5-66FD4C880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CC9BD-4F95-4455-9E18-2DEB62DFFBFC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2D9D5-FCCC-146C-2B9A-9D9BEC58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76460" y="6356349"/>
            <a:ext cx="4114800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2024 Digital Twin Consortium.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7CA5E-E7FF-0575-29C5-F14BCE6E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1260" y="6356349"/>
            <a:ext cx="358693" cy="365125"/>
          </a:xfrm>
        </p:spPr>
        <p:txBody>
          <a:bodyPr/>
          <a:lstStyle>
            <a:lvl1pPr>
              <a:defRPr sz="1000"/>
            </a:lvl1pPr>
          </a:lstStyle>
          <a:p>
            <a:fld id="{CD42FD2F-299D-4BE8-8383-C696E68D34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0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920D4-94C9-CD56-E766-02E04455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Title. Open Sans (Bold) 30 pt. Capitalize Each 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46BF-D303-959C-05EA-F44E1D743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Body. Open Sans 18 pt.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D06A-7BD0-A713-84B8-3872EA3B9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FE99-E69F-4781-910B-009082C4D8CF}" type="datetime1">
              <a:rPr lang="en-US" smtClean="0"/>
              <a:t>6/8/25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3D520-A202-2DC0-4803-82C1BF11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© 2024 Digital Twin Consortium. All rights reserved.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0B085-599D-54ED-40A8-1E32B54BF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1260" y="6356349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1E47-9262-46A4-A78C-64714F031E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2FAAF06-AC97-CD21-C2A2-BFB0FB6B0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29666"/>
            <a:ext cx="1637413" cy="6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8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Open Sans bold" panose="020B0806030504020204" pitchFamily="34" charset="0"/>
          <a:ea typeface="Open Sans bold" panose="020B0806030504020204" pitchFamily="34" charset="0"/>
          <a:cs typeface="Open Sans bold" panose="020B08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8961D"/>
        </a:buClr>
        <a:buFont typeface="Arial" panose="020B0604020202020204" pitchFamily="34" charset="0"/>
        <a:buChar char="•"/>
        <a:defRPr sz="1800" kern="1200">
          <a:solidFill>
            <a:srgbClr val="2B303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8961D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25BB-5586-82F3-092E-2C610A98C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20" y="3048000"/>
            <a:ext cx="8392160" cy="1325563"/>
          </a:xfrm>
        </p:spPr>
        <p:txBody>
          <a:bodyPr/>
          <a:lstStyle/>
          <a:p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Twins </a:t>
            </a:r>
            <a:b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Capabilities Periodic Table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CA6E9D-5777-8DDE-2148-8FB4760C119D}"/>
              </a:ext>
            </a:extLst>
          </p:cNvPr>
          <p:cNvSpPr txBox="1"/>
          <p:nvPr/>
        </p:nvSpPr>
        <p:spPr>
          <a:xfrm>
            <a:off x="304800" y="6194552"/>
            <a:ext cx="900920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Copyright© April 2025 Digital Twin Consortium®, a program of Object Management Group®, Inc. (“OMG®”).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copying, distribution and use are subject to the limited License, Permission, Disclaimer and other terms stated in the Digital Twin Consortium Bylaws.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 not accept these Terms, you are not permitted to use the document.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0DB594-178E-EB2C-1698-061646FB6DC7}"/>
              </a:ext>
            </a:extLst>
          </p:cNvPr>
          <p:cNvCxnSpPr>
            <a:cxnSpLocks/>
          </p:cNvCxnSpPr>
          <p:nvPr/>
        </p:nvCxnSpPr>
        <p:spPr>
          <a:xfrm>
            <a:off x="304800" y="6019800"/>
            <a:ext cx="9525000" cy="0"/>
          </a:xfrm>
          <a:prstGeom prst="line">
            <a:avLst/>
          </a:prstGeom>
          <a:ln>
            <a:solidFill>
              <a:srgbClr val="2673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1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3">
            <a:extLst>
              <a:ext uri="{FF2B5EF4-FFF2-40B4-BE49-F238E27FC236}">
                <a16:creationId xmlns:a16="http://schemas.microsoft.com/office/drawing/2014/main" id="{D612178A-2577-A9B3-01B2-01FC753FAF0A}"/>
              </a:ext>
            </a:extLst>
          </p:cNvPr>
          <p:cNvSpPr/>
          <p:nvPr/>
        </p:nvSpPr>
        <p:spPr>
          <a:xfrm>
            <a:off x="457200" y="1812209"/>
            <a:ext cx="2787899" cy="4386125"/>
          </a:xfrm>
          <a:custGeom>
            <a:avLst/>
            <a:gdLst>
              <a:gd name="connsiteX0" fmla="*/ 82557 w 2787899"/>
              <a:gd name="connsiteY0" fmla="*/ 0 h 4386125"/>
              <a:gd name="connsiteX1" fmla="*/ 2705342 w 2787899"/>
              <a:gd name="connsiteY1" fmla="*/ 0 h 4386125"/>
              <a:gd name="connsiteX2" fmla="*/ 2787900 w 2787899"/>
              <a:gd name="connsiteY2" fmla="*/ 82518 h 4386125"/>
              <a:gd name="connsiteX3" fmla="*/ 2787900 w 2787899"/>
              <a:gd name="connsiteY3" fmla="*/ 4303608 h 4386125"/>
              <a:gd name="connsiteX4" fmla="*/ 2705342 w 2787899"/>
              <a:gd name="connsiteY4" fmla="*/ 4386125 h 4386125"/>
              <a:gd name="connsiteX5" fmla="*/ 82557 w 2787899"/>
              <a:gd name="connsiteY5" fmla="*/ 4386125 h 4386125"/>
              <a:gd name="connsiteX6" fmla="*/ 0 w 2787899"/>
              <a:gd name="connsiteY6" fmla="*/ 4303608 h 4386125"/>
              <a:gd name="connsiteX7" fmla="*/ 0 w 2787899"/>
              <a:gd name="connsiteY7" fmla="*/ 82518 h 4386125"/>
              <a:gd name="connsiteX8" fmla="*/ 82557 w 2787899"/>
              <a:gd name="connsiteY8" fmla="*/ 0 h 43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9" h="4386125">
                <a:moveTo>
                  <a:pt x="82557" y="0"/>
                </a:moveTo>
                <a:lnTo>
                  <a:pt x="2705342" y="0"/>
                </a:lnTo>
                <a:cubicBezTo>
                  <a:pt x="2751066" y="0"/>
                  <a:pt x="2787900" y="36816"/>
                  <a:pt x="2787900" y="82518"/>
                </a:cubicBezTo>
                <a:lnTo>
                  <a:pt x="2787900" y="4303608"/>
                </a:lnTo>
                <a:cubicBezTo>
                  <a:pt x="2787900" y="4349310"/>
                  <a:pt x="2751066" y="4386125"/>
                  <a:pt x="2705342" y="4386125"/>
                </a:cubicBezTo>
                <a:lnTo>
                  <a:pt x="82557" y="4386125"/>
                </a:lnTo>
                <a:cubicBezTo>
                  <a:pt x="36833" y="4386125"/>
                  <a:pt x="0" y="4349310"/>
                  <a:pt x="0" y="4303608"/>
                </a:cubicBezTo>
                <a:lnTo>
                  <a:pt x="0" y="82518"/>
                </a:lnTo>
                <a:cubicBezTo>
                  <a:pt x="0" y="36816"/>
                  <a:pt x="36833" y="0"/>
                  <a:pt x="82557" y="0"/>
                </a:cubicBezTo>
                <a:close/>
              </a:path>
            </a:pathLst>
          </a:custGeom>
          <a:solidFill>
            <a:srgbClr val="D0DCE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endParaRPr lang="en-US" sz="1400" b="1" dirty="0">
              <a:solidFill>
                <a:srgbClr val="13386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 algn="ctr"/>
            <a:r>
              <a:rPr lang="en-US" sz="14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Services</a:t>
            </a:r>
          </a:p>
        </p:txBody>
      </p:sp>
      <p:sp>
        <p:nvSpPr>
          <p:cNvPr id="92" name="Freeform 24">
            <a:extLst>
              <a:ext uri="{FF2B5EF4-FFF2-40B4-BE49-F238E27FC236}">
                <a16:creationId xmlns:a16="http://schemas.microsoft.com/office/drawing/2014/main" id="{03403DD6-3C4A-C008-30AA-CF7AEF6A395A}"/>
              </a:ext>
            </a:extLst>
          </p:cNvPr>
          <p:cNvSpPr/>
          <p:nvPr/>
        </p:nvSpPr>
        <p:spPr>
          <a:xfrm>
            <a:off x="3289553" y="1812209"/>
            <a:ext cx="1371722" cy="3281659"/>
          </a:xfrm>
          <a:custGeom>
            <a:avLst/>
            <a:gdLst>
              <a:gd name="connsiteX0" fmla="*/ 82557 w 1371722"/>
              <a:gd name="connsiteY0" fmla="*/ 0 h 3281659"/>
              <a:gd name="connsiteX1" fmla="*/ 1289165 w 1371722"/>
              <a:gd name="connsiteY1" fmla="*/ 0 h 3281659"/>
              <a:gd name="connsiteX2" fmla="*/ 1371723 w 1371722"/>
              <a:gd name="connsiteY2" fmla="*/ 82518 h 3281659"/>
              <a:gd name="connsiteX3" fmla="*/ 1371723 w 1371722"/>
              <a:gd name="connsiteY3" fmla="*/ 3199142 h 3281659"/>
              <a:gd name="connsiteX4" fmla="*/ 1289165 w 1371722"/>
              <a:gd name="connsiteY4" fmla="*/ 3281659 h 3281659"/>
              <a:gd name="connsiteX5" fmla="*/ 82557 w 1371722"/>
              <a:gd name="connsiteY5" fmla="*/ 3281659 h 3281659"/>
              <a:gd name="connsiteX6" fmla="*/ 0 w 1371722"/>
              <a:gd name="connsiteY6" fmla="*/ 3199142 h 3281659"/>
              <a:gd name="connsiteX7" fmla="*/ 0 w 1371722"/>
              <a:gd name="connsiteY7" fmla="*/ 82518 h 3281659"/>
              <a:gd name="connsiteX8" fmla="*/ 82557 w 1371722"/>
              <a:gd name="connsiteY8" fmla="*/ 0 h 32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722" h="3281659">
                <a:moveTo>
                  <a:pt x="82557" y="0"/>
                </a:moveTo>
                <a:lnTo>
                  <a:pt x="1289165" y="0"/>
                </a:lnTo>
                <a:cubicBezTo>
                  <a:pt x="1334890" y="0"/>
                  <a:pt x="1371723" y="36816"/>
                  <a:pt x="1371723" y="82518"/>
                </a:cubicBezTo>
                <a:lnTo>
                  <a:pt x="1371723" y="3199142"/>
                </a:lnTo>
                <a:cubicBezTo>
                  <a:pt x="1371723" y="3244844"/>
                  <a:pt x="1334890" y="3281659"/>
                  <a:pt x="1289165" y="3281659"/>
                </a:cubicBezTo>
                <a:lnTo>
                  <a:pt x="82557" y="3281659"/>
                </a:lnTo>
                <a:cubicBezTo>
                  <a:pt x="36833" y="3281659"/>
                  <a:pt x="0" y="3244844"/>
                  <a:pt x="0" y="3199142"/>
                </a:cubicBezTo>
                <a:lnTo>
                  <a:pt x="0" y="82518"/>
                </a:lnTo>
                <a:cubicBezTo>
                  <a:pt x="0" y="36816"/>
                  <a:pt x="36833" y="0"/>
                  <a:pt x="82557" y="0"/>
                </a:cubicBezTo>
                <a:close/>
              </a:path>
            </a:pathLst>
          </a:custGeom>
          <a:solidFill>
            <a:srgbClr val="FAEAD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400" b="1" dirty="0">
              <a:solidFill>
                <a:srgbClr val="9459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dirty="0">
              <a:solidFill>
                <a:srgbClr val="9459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4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Integration</a:t>
            </a:r>
          </a:p>
        </p:txBody>
      </p:sp>
      <p:sp>
        <p:nvSpPr>
          <p:cNvPr id="93" name="Freeform 26">
            <a:extLst>
              <a:ext uri="{FF2B5EF4-FFF2-40B4-BE49-F238E27FC236}">
                <a16:creationId xmlns:a16="http://schemas.microsoft.com/office/drawing/2014/main" id="{478D4836-DC20-57D8-2F01-663EC6522682}"/>
              </a:ext>
            </a:extLst>
          </p:cNvPr>
          <p:cNvSpPr/>
          <p:nvPr/>
        </p:nvSpPr>
        <p:spPr>
          <a:xfrm>
            <a:off x="3289553" y="5131953"/>
            <a:ext cx="2787899" cy="1066380"/>
          </a:xfrm>
          <a:custGeom>
            <a:avLst/>
            <a:gdLst>
              <a:gd name="connsiteX0" fmla="*/ 82557 w 2787899"/>
              <a:gd name="connsiteY0" fmla="*/ 0 h 1066380"/>
              <a:gd name="connsiteX1" fmla="*/ 2705342 w 2787899"/>
              <a:gd name="connsiteY1" fmla="*/ 0 h 1066380"/>
              <a:gd name="connsiteX2" fmla="*/ 2787900 w 2787899"/>
              <a:gd name="connsiteY2" fmla="*/ 82518 h 1066380"/>
              <a:gd name="connsiteX3" fmla="*/ 2787900 w 2787899"/>
              <a:gd name="connsiteY3" fmla="*/ 983863 h 1066380"/>
              <a:gd name="connsiteX4" fmla="*/ 2705342 w 2787899"/>
              <a:gd name="connsiteY4" fmla="*/ 1066381 h 1066380"/>
              <a:gd name="connsiteX5" fmla="*/ 82557 w 2787899"/>
              <a:gd name="connsiteY5" fmla="*/ 1066381 h 1066380"/>
              <a:gd name="connsiteX6" fmla="*/ 0 w 2787899"/>
              <a:gd name="connsiteY6" fmla="*/ 983863 h 1066380"/>
              <a:gd name="connsiteX7" fmla="*/ 0 w 2787899"/>
              <a:gd name="connsiteY7" fmla="*/ 82518 h 1066380"/>
              <a:gd name="connsiteX8" fmla="*/ 82557 w 2787899"/>
              <a:gd name="connsiteY8" fmla="*/ 0 h 106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9" h="1066380">
                <a:moveTo>
                  <a:pt x="82557" y="0"/>
                </a:moveTo>
                <a:lnTo>
                  <a:pt x="2705342" y="0"/>
                </a:lnTo>
                <a:cubicBezTo>
                  <a:pt x="2751066" y="0"/>
                  <a:pt x="2787900" y="36815"/>
                  <a:pt x="2787900" y="82518"/>
                </a:cubicBezTo>
                <a:lnTo>
                  <a:pt x="2787900" y="983863"/>
                </a:lnTo>
                <a:cubicBezTo>
                  <a:pt x="2787900" y="1029565"/>
                  <a:pt x="2751066" y="1066381"/>
                  <a:pt x="2705342" y="1066381"/>
                </a:cubicBezTo>
                <a:lnTo>
                  <a:pt x="82557" y="1066381"/>
                </a:lnTo>
                <a:cubicBezTo>
                  <a:pt x="36833" y="1066381"/>
                  <a:pt x="0" y="1029565"/>
                  <a:pt x="0" y="983863"/>
                </a:cubicBezTo>
                <a:lnTo>
                  <a:pt x="0" y="82518"/>
                </a:lnTo>
                <a:cubicBezTo>
                  <a:pt x="0" y="36815"/>
                  <a:pt x="36833" y="0"/>
                  <a:pt x="82557" y="0"/>
                </a:cubicBezTo>
                <a:close/>
              </a:path>
            </a:pathLst>
          </a:custGeom>
          <a:solidFill>
            <a:srgbClr val="EEEE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4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400" b="1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Management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FA2CFE-661B-CFCC-4A8B-A08AEB161713}"/>
              </a:ext>
            </a:extLst>
          </p:cNvPr>
          <p:cNvSpPr/>
          <p:nvPr/>
        </p:nvSpPr>
        <p:spPr>
          <a:xfrm>
            <a:off x="6114547" y="5131219"/>
            <a:ext cx="5613902" cy="1066381"/>
          </a:xfrm>
          <a:prstGeom prst="roundRect">
            <a:avLst>
              <a:gd name="adj" fmla="val 8634"/>
            </a:avLst>
          </a:prstGeom>
          <a:solidFill>
            <a:srgbClr val="EDD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" b="1" dirty="0">
              <a:solidFill>
                <a:srgbClr val="792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792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792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792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400" b="1" dirty="0">
              <a:solidFill>
                <a:srgbClr val="792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dirty="0">
              <a:solidFill>
                <a:srgbClr val="792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4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Trustworthiness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A2D3ADF-4A4A-2CF1-A563-A978EFB15101}"/>
              </a:ext>
            </a:extLst>
          </p:cNvPr>
          <p:cNvSpPr/>
          <p:nvPr/>
        </p:nvSpPr>
        <p:spPr>
          <a:xfrm>
            <a:off x="4711355" y="1808481"/>
            <a:ext cx="4202620" cy="3289358"/>
          </a:xfrm>
          <a:custGeom>
            <a:avLst/>
            <a:gdLst>
              <a:gd name="connsiteX0" fmla="*/ 80264 w 4202620"/>
              <a:gd name="connsiteY0" fmla="*/ 0 h 3289358"/>
              <a:gd name="connsiteX1" fmla="*/ 2707635 w 4202620"/>
              <a:gd name="connsiteY1" fmla="*/ 0 h 3289358"/>
              <a:gd name="connsiteX2" fmla="*/ 2787899 w 4202620"/>
              <a:gd name="connsiteY2" fmla="*/ 80264 h 3289358"/>
              <a:gd name="connsiteX3" fmla="*/ 2787899 w 4202620"/>
              <a:gd name="connsiteY3" fmla="*/ 1653011 h 3289358"/>
              <a:gd name="connsiteX4" fmla="*/ 4121346 w 4202620"/>
              <a:gd name="connsiteY4" fmla="*/ 1653011 h 3289358"/>
              <a:gd name="connsiteX5" fmla="*/ 4202620 w 4202620"/>
              <a:gd name="connsiteY5" fmla="*/ 1734285 h 3289358"/>
              <a:gd name="connsiteX6" fmla="*/ 4202620 w 4202620"/>
              <a:gd name="connsiteY6" fmla="*/ 3207351 h 3289358"/>
              <a:gd name="connsiteX7" fmla="*/ 4121346 w 4202620"/>
              <a:gd name="connsiteY7" fmla="*/ 3288625 h 3289358"/>
              <a:gd name="connsiteX8" fmla="*/ 2711266 w 4202620"/>
              <a:gd name="connsiteY8" fmla="*/ 3288625 h 3289358"/>
              <a:gd name="connsiteX9" fmla="*/ 2707635 w 4202620"/>
              <a:gd name="connsiteY9" fmla="*/ 3289358 h 3289358"/>
              <a:gd name="connsiteX10" fmla="*/ 80264 w 4202620"/>
              <a:gd name="connsiteY10" fmla="*/ 3289358 h 3289358"/>
              <a:gd name="connsiteX11" fmla="*/ 0 w 4202620"/>
              <a:gd name="connsiteY11" fmla="*/ 3209094 h 3289358"/>
              <a:gd name="connsiteX12" fmla="*/ 0 w 4202620"/>
              <a:gd name="connsiteY12" fmla="*/ 80264 h 3289358"/>
              <a:gd name="connsiteX13" fmla="*/ 80264 w 4202620"/>
              <a:gd name="connsiteY13" fmla="*/ 0 h 328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02620" h="3289358">
                <a:moveTo>
                  <a:pt x="80264" y="0"/>
                </a:moveTo>
                <a:lnTo>
                  <a:pt x="2707635" y="0"/>
                </a:lnTo>
                <a:cubicBezTo>
                  <a:pt x="2751964" y="0"/>
                  <a:pt x="2787899" y="35935"/>
                  <a:pt x="2787899" y="80264"/>
                </a:cubicBezTo>
                <a:lnTo>
                  <a:pt x="2787899" y="1653011"/>
                </a:lnTo>
                <a:lnTo>
                  <a:pt x="4121346" y="1653011"/>
                </a:lnTo>
                <a:cubicBezTo>
                  <a:pt x="4166232" y="1653011"/>
                  <a:pt x="4202620" y="1689399"/>
                  <a:pt x="4202620" y="1734285"/>
                </a:cubicBezTo>
                <a:lnTo>
                  <a:pt x="4202620" y="3207351"/>
                </a:lnTo>
                <a:cubicBezTo>
                  <a:pt x="4202620" y="3252237"/>
                  <a:pt x="4166232" y="3288625"/>
                  <a:pt x="4121346" y="3288625"/>
                </a:cubicBezTo>
                <a:lnTo>
                  <a:pt x="2711266" y="3288625"/>
                </a:lnTo>
                <a:lnTo>
                  <a:pt x="2707635" y="3289358"/>
                </a:lnTo>
                <a:lnTo>
                  <a:pt x="80264" y="3289358"/>
                </a:lnTo>
                <a:cubicBezTo>
                  <a:pt x="35935" y="3289358"/>
                  <a:pt x="0" y="3253423"/>
                  <a:pt x="0" y="3209094"/>
                </a:cubicBezTo>
                <a:lnTo>
                  <a:pt x="0" y="80264"/>
                </a:lnTo>
                <a:cubicBezTo>
                  <a:pt x="0" y="35935"/>
                  <a:pt x="35935" y="0"/>
                  <a:pt x="80264" y="0"/>
                </a:cubicBezTo>
                <a:close/>
              </a:path>
            </a:pathLst>
          </a:custGeom>
          <a:solidFill>
            <a:srgbClr val="E3DD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400" b="1" dirty="0">
              <a:solidFill>
                <a:srgbClr val="4E3D6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dirty="0">
              <a:solidFill>
                <a:srgbClr val="4E3D6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dirty="0">
              <a:solidFill>
                <a:srgbClr val="4E3D6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4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Intelligence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6EF463-CF6D-5E19-3A3A-05FC15F9C86E}"/>
              </a:ext>
            </a:extLst>
          </p:cNvPr>
          <p:cNvSpPr/>
          <p:nvPr/>
        </p:nvSpPr>
        <p:spPr>
          <a:xfrm>
            <a:off x="8946901" y="1807485"/>
            <a:ext cx="2787899" cy="3283615"/>
          </a:xfrm>
          <a:prstGeom prst="roundRect">
            <a:avLst>
              <a:gd name="adj" fmla="val 2515"/>
            </a:avLst>
          </a:prstGeom>
          <a:solidFill>
            <a:srgbClr val="D5E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29554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endParaRPr lang="en-US" sz="1400" b="1" dirty="0">
              <a:solidFill>
                <a:srgbClr val="295548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14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 Experience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827773-5F06-5A21-9C78-228D7EB0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9666"/>
            <a:ext cx="11422284" cy="103102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Twin Capabilities Periodic Table</a:t>
            </a:r>
            <a:r>
              <a:rPr lang="en-US" sz="3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v1.2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79F4D63-61D2-282D-22EA-96048067B9DE}"/>
              </a:ext>
            </a:extLst>
          </p:cNvPr>
          <p:cNvGrpSpPr/>
          <p:nvPr/>
        </p:nvGrpSpPr>
        <p:grpSpPr>
          <a:xfrm>
            <a:off x="504878" y="6418845"/>
            <a:ext cx="1052634" cy="230832"/>
            <a:chOff x="503779" y="6358176"/>
            <a:chExt cx="1052634" cy="230832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C7144F-6FCF-1A22-A239-F8A37DB61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779" y="6396639"/>
              <a:ext cx="144000" cy="144000"/>
            </a:xfrm>
            <a:prstGeom prst="ellipse">
              <a:avLst/>
            </a:prstGeom>
            <a:solidFill>
              <a:srgbClr val="D0DCEA"/>
            </a:solidFill>
            <a:ln w="28575">
              <a:solidFill>
                <a:srgbClr val="133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D033E50-9099-E38C-D493-254F0B732880}"/>
                </a:ext>
              </a:extLst>
            </p:cNvPr>
            <p:cNvSpPr txBox="1"/>
            <p:nvPr/>
          </p:nvSpPr>
          <p:spPr>
            <a:xfrm>
              <a:off x="655204" y="6358176"/>
              <a:ext cx="9012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Services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40D735D-6210-265B-5AA0-2C39370C60BF}"/>
              </a:ext>
            </a:extLst>
          </p:cNvPr>
          <p:cNvGrpSpPr/>
          <p:nvPr/>
        </p:nvGrpSpPr>
        <p:grpSpPr>
          <a:xfrm>
            <a:off x="1837786" y="6418846"/>
            <a:ext cx="924394" cy="230832"/>
            <a:chOff x="1982175" y="6358176"/>
            <a:chExt cx="924394" cy="230832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22A08623-9C88-962A-D959-3020DD4813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175" y="6396639"/>
              <a:ext cx="144000" cy="144000"/>
            </a:xfrm>
            <a:prstGeom prst="ellipse">
              <a:avLst/>
            </a:prstGeom>
            <a:solidFill>
              <a:srgbClr val="FAEAD5"/>
            </a:solidFill>
            <a:ln w="28575">
              <a:solidFill>
                <a:srgbClr val="945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8CA2FF2-9469-01E6-3211-E13F391C39A5}"/>
                </a:ext>
              </a:extLst>
            </p:cNvPr>
            <p:cNvSpPr txBox="1"/>
            <p:nvPr/>
          </p:nvSpPr>
          <p:spPr>
            <a:xfrm>
              <a:off x="2133600" y="6358176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Integration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034E1DB-64E8-94A3-8B32-4A8994F9CD38}"/>
              </a:ext>
            </a:extLst>
          </p:cNvPr>
          <p:cNvGrpSpPr/>
          <p:nvPr/>
        </p:nvGrpSpPr>
        <p:grpSpPr>
          <a:xfrm>
            <a:off x="5035007" y="6409740"/>
            <a:ext cx="1047824" cy="230832"/>
            <a:chOff x="3277575" y="6354622"/>
            <a:chExt cx="1047824" cy="230832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42C06818-C736-9B7B-6450-497DC5FD7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7575" y="6396639"/>
              <a:ext cx="144000" cy="144000"/>
            </a:xfrm>
            <a:prstGeom prst="ellipse">
              <a:avLst/>
            </a:prstGeom>
            <a:solidFill>
              <a:srgbClr val="EEEEEE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025738B-B9A4-D76E-1CB4-0D688653F1ED}"/>
                </a:ext>
              </a:extLst>
            </p:cNvPr>
            <p:cNvSpPr txBox="1"/>
            <p:nvPr/>
          </p:nvSpPr>
          <p:spPr>
            <a:xfrm>
              <a:off x="3429000" y="6354622"/>
              <a:ext cx="8963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Management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A33CCDD-F0D9-95DC-CAF4-278C4BDD6AD8}"/>
              </a:ext>
            </a:extLst>
          </p:cNvPr>
          <p:cNvGrpSpPr/>
          <p:nvPr/>
        </p:nvGrpSpPr>
        <p:grpSpPr>
          <a:xfrm>
            <a:off x="3042454" y="6420000"/>
            <a:ext cx="945232" cy="230832"/>
            <a:chOff x="4725375" y="6358176"/>
            <a:chExt cx="945232" cy="230832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F24FAB9-9CC0-C53D-C011-1E736C86A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5375" y="6396639"/>
              <a:ext cx="144000" cy="144000"/>
            </a:xfrm>
            <a:prstGeom prst="ellipse">
              <a:avLst/>
            </a:prstGeom>
            <a:solidFill>
              <a:srgbClr val="E2DDEC"/>
            </a:solidFill>
            <a:ln w="28575">
              <a:solidFill>
                <a:srgbClr val="4E3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2F75156F-AE2C-6BAC-E512-120DFACAB159}"/>
                </a:ext>
              </a:extLst>
            </p:cNvPr>
            <p:cNvSpPr txBox="1"/>
            <p:nvPr/>
          </p:nvSpPr>
          <p:spPr>
            <a:xfrm>
              <a:off x="4876800" y="6358176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Intelligence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D67100F-6158-268E-3F53-8EC3B29B5466}"/>
              </a:ext>
            </a:extLst>
          </p:cNvPr>
          <p:cNvGrpSpPr/>
          <p:nvPr/>
        </p:nvGrpSpPr>
        <p:grpSpPr>
          <a:xfrm>
            <a:off x="6363103" y="6406542"/>
            <a:ext cx="1200110" cy="230832"/>
            <a:chOff x="6173175" y="6354622"/>
            <a:chExt cx="1200110" cy="230832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E812FA6E-C5D1-39B1-F8C5-83D6C6F5B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5" y="6396639"/>
              <a:ext cx="144000" cy="144000"/>
            </a:xfrm>
            <a:prstGeom prst="ellipse">
              <a:avLst/>
            </a:prstGeom>
            <a:solidFill>
              <a:srgbClr val="EDD8D5"/>
            </a:solidFill>
            <a:ln w="28575">
              <a:solidFill>
                <a:srgbClr val="792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941F588-F250-783D-D302-31EC3A1B0181}"/>
                </a:ext>
              </a:extLst>
            </p:cNvPr>
            <p:cNvSpPr txBox="1"/>
            <p:nvPr/>
          </p:nvSpPr>
          <p:spPr>
            <a:xfrm>
              <a:off x="6324600" y="6354622"/>
              <a:ext cx="1048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Trustworthiness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F25ED82-F8B5-6800-E490-3CF5833E627F}"/>
              </a:ext>
            </a:extLst>
          </p:cNvPr>
          <p:cNvGrpSpPr/>
          <p:nvPr/>
        </p:nvGrpSpPr>
        <p:grpSpPr>
          <a:xfrm>
            <a:off x="4267960" y="6415293"/>
            <a:ext cx="486773" cy="230832"/>
            <a:chOff x="7697175" y="6354622"/>
            <a:chExt cx="486773" cy="230832"/>
          </a:xfrm>
        </p:grpSpPr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BDDB321-3AC8-C60B-B9AD-62A19EE96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75" y="6396639"/>
              <a:ext cx="144000" cy="144000"/>
            </a:xfrm>
            <a:prstGeom prst="ellipse">
              <a:avLst/>
            </a:prstGeom>
            <a:solidFill>
              <a:srgbClr val="D5E4E0"/>
            </a:solidFill>
            <a:ln w="28575">
              <a:solidFill>
                <a:srgbClr val="295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1E057E9-376E-C100-1A5F-5CBD1B51F042}"/>
                </a:ext>
              </a:extLst>
            </p:cNvPr>
            <p:cNvSpPr txBox="1"/>
            <p:nvPr/>
          </p:nvSpPr>
          <p:spPr>
            <a:xfrm>
              <a:off x="7848600" y="635462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UX</a:t>
              </a: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16407E2-00EE-2D3D-6543-A1F53E71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906" y="3487548"/>
            <a:ext cx="469900" cy="4699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5FD0CFF-0FC9-F8BE-9BB9-BDE1287FE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0464" y="3053551"/>
            <a:ext cx="469900" cy="4699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E769D79-9429-1053-BC9A-574F01A62C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68970" y="3134227"/>
            <a:ext cx="469900" cy="4699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3478268-1580-0038-59AB-2FFE7ED0E5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5900" y="3053551"/>
            <a:ext cx="469900" cy="4699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C823551-A6DC-C7F5-B0D1-16775F1041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24692" y="5283082"/>
            <a:ext cx="468001" cy="46800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D70237E-CC91-CA09-8600-F4971709E5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12900" y="5293904"/>
            <a:ext cx="468000" cy="468000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E8BBAE81-0588-A878-FC20-1BBE8237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539981B-1D67-C273-62F4-A7CB1A70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FD2F-299D-4BE8-8383-C696E68D34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0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C52E-D1BC-535D-1F41-6F08B2A5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3">
            <a:extLst>
              <a:ext uri="{FF2B5EF4-FFF2-40B4-BE49-F238E27FC236}">
                <a16:creationId xmlns:a16="http://schemas.microsoft.com/office/drawing/2014/main" id="{84E44E08-46FD-282A-7427-13B57569395E}"/>
              </a:ext>
            </a:extLst>
          </p:cNvPr>
          <p:cNvSpPr/>
          <p:nvPr/>
        </p:nvSpPr>
        <p:spPr>
          <a:xfrm>
            <a:off x="457200" y="1812209"/>
            <a:ext cx="2787899" cy="4386125"/>
          </a:xfrm>
          <a:custGeom>
            <a:avLst/>
            <a:gdLst>
              <a:gd name="connsiteX0" fmla="*/ 82557 w 2787899"/>
              <a:gd name="connsiteY0" fmla="*/ 0 h 4386125"/>
              <a:gd name="connsiteX1" fmla="*/ 2705342 w 2787899"/>
              <a:gd name="connsiteY1" fmla="*/ 0 h 4386125"/>
              <a:gd name="connsiteX2" fmla="*/ 2787900 w 2787899"/>
              <a:gd name="connsiteY2" fmla="*/ 82518 h 4386125"/>
              <a:gd name="connsiteX3" fmla="*/ 2787900 w 2787899"/>
              <a:gd name="connsiteY3" fmla="*/ 4303608 h 4386125"/>
              <a:gd name="connsiteX4" fmla="*/ 2705342 w 2787899"/>
              <a:gd name="connsiteY4" fmla="*/ 4386125 h 4386125"/>
              <a:gd name="connsiteX5" fmla="*/ 82557 w 2787899"/>
              <a:gd name="connsiteY5" fmla="*/ 4386125 h 4386125"/>
              <a:gd name="connsiteX6" fmla="*/ 0 w 2787899"/>
              <a:gd name="connsiteY6" fmla="*/ 4303608 h 4386125"/>
              <a:gd name="connsiteX7" fmla="*/ 0 w 2787899"/>
              <a:gd name="connsiteY7" fmla="*/ 82518 h 4386125"/>
              <a:gd name="connsiteX8" fmla="*/ 82557 w 2787899"/>
              <a:gd name="connsiteY8" fmla="*/ 0 h 43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9" h="4386125">
                <a:moveTo>
                  <a:pt x="82557" y="0"/>
                </a:moveTo>
                <a:lnTo>
                  <a:pt x="2705342" y="0"/>
                </a:lnTo>
                <a:cubicBezTo>
                  <a:pt x="2751066" y="0"/>
                  <a:pt x="2787900" y="36816"/>
                  <a:pt x="2787900" y="82518"/>
                </a:cubicBezTo>
                <a:lnTo>
                  <a:pt x="2787900" y="4303608"/>
                </a:lnTo>
                <a:cubicBezTo>
                  <a:pt x="2787900" y="4349310"/>
                  <a:pt x="2751066" y="4386125"/>
                  <a:pt x="2705342" y="4386125"/>
                </a:cubicBezTo>
                <a:lnTo>
                  <a:pt x="82557" y="4386125"/>
                </a:lnTo>
                <a:cubicBezTo>
                  <a:pt x="36833" y="4386125"/>
                  <a:pt x="0" y="4349310"/>
                  <a:pt x="0" y="4303608"/>
                </a:cubicBezTo>
                <a:lnTo>
                  <a:pt x="0" y="82518"/>
                </a:lnTo>
                <a:cubicBezTo>
                  <a:pt x="0" y="36816"/>
                  <a:pt x="36833" y="0"/>
                  <a:pt x="82557" y="0"/>
                </a:cubicBezTo>
                <a:close/>
              </a:path>
            </a:pathLst>
          </a:custGeom>
          <a:solidFill>
            <a:srgbClr val="D0DCEA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endParaRPr lang="en-US" sz="1600" b="1" dirty="0">
              <a:solidFill>
                <a:srgbClr val="13386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2" name="Freeform 24">
            <a:extLst>
              <a:ext uri="{FF2B5EF4-FFF2-40B4-BE49-F238E27FC236}">
                <a16:creationId xmlns:a16="http://schemas.microsoft.com/office/drawing/2014/main" id="{D2779D49-CFA3-8953-1A48-52B2215B30C6}"/>
              </a:ext>
            </a:extLst>
          </p:cNvPr>
          <p:cNvSpPr/>
          <p:nvPr/>
        </p:nvSpPr>
        <p:spPr>
          <a:xfrm>
            <a:off x="3289553" y="1812209"/>
            <a:ext cx="1371722" cy="3281659"/>
          </a:xfrm>
          <a:custGeom>
            <a:avLst/>
            <a:gdLst>
              <a:gd name="connsiteX0" fmla="*/ 82557 w 1371722"/>
              <a:gd name="connsiteY0" fmla="*/ 0 h 3281659"/>
              <a:gd name="connsiteX1" fmla="*/ 1289165 w 1371722"/>
              <a:gd name="connsiteY1" fmla="*/ 0 h 3281659"/>
              <a:gd name="connsiteX2" fmla="*/ 1371723 w 1371722"/>
              <a:gd name="connsiteY2" fmla="*/ 82518 h 3281659"/>
              <a:gd name="connsiteX3" fmla="*/ 1371723 w 1371722"/>
              <a:gd name="connsiteY3" fmla="*/ 3199142 h 3281659"/>
              <a:gd name="connsiteX4" fmla="*/ 1289165 w 1371722"/>
              <a:gd name="connsiteY4" fmla="*/ 3281659 h 3281659"/>
              <a:gd name="connsiteX5" fmla="*/ 82557 w 1371722"/>
              <a:gd name="connsiteY5" fmla="*/ 3281659 h 3281659"/>
              <a:gd name="connsiteX6" fmla="*/ 0 w 1371722"/>
              <a:gd name="connsiteY6" fmla="*/ 3199142 h 3281659"/>
              <a:gd name="connsiteX7" fmla="*/ 0 w 1371722"/>
              <a:gd name="connsiteY7" fmla="*/ 82518 h 3281659"/>
              <a:gd name="connsiteX8" fmla="*/ 82557 w 1371722"/>
              <a:gd name="connsiteY8" fmla="*/ 0 h 3281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722" h="3281659">
                <a:moveTo>
                  <a:pt x="82557" y="0"/>
                </a:moveTo>
                <a:lnTo>
                  <a:pt x="1289165" y="0"/>
                </a:lnTo>
                <a:cubicBezTo>
                  <a:pt x="1334890" y="0"/>
                  <a:pt x="1371723" y="36816"/>
                  <a:pt x="1371723" y="82518"/>
                </a:cubicBezTo>
                <a:lnTo>
                  <a:pt x="1371723" y="3199142"/>
                </a:lnTo>
                <a:cubicBezTo>
                  <a:pt x="1371723" y="3244844"/>
                  <a:pt x="1334890" y="3281659"/>
                  <a:pt x="1289165" y="3281659"/>
                </a:cubicBezTo>
                <a:lnTo>
                  <a:pt x="82557" y="3281659"/>
                </a:lnTo>
                <a:cubicBezTo>
                  <a:pt x="36833" y="3281659"/>
                  <a:pt x="0" y="3244844"/>
                  <a:pt x="0" y="3199142"/>
                </a:cubicBezTo>
                <a:lnTo>
                  <a:pt x="0" y="82518"/>
                </a:lnTo>
                <a:cubicBezTo>
                  <a:pt x="0" y="36816"/>
                  <a:pt x="36833" y="0"/>
                  <a:pt x="82557" y="0"/>
                </a:cubicBezTo>
                <a:close/>
              </a:path>
            </a:pathLst>
          </a:custGeom>
          <a:solidFill>
            <a:srgbClr val="FAEAD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600" b="1" dirty="0">
              <a:solidFill>
                <a:srgbClr val="94591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3" name="Freeform 26">
            <a:extLst>
              <a:ext uri="{FF2B5EF4-FFF2-40B4-BE49-F238E27FC236}">
                <a16:creationId xmlns:a16="http://schemas.microsoft.com/office/drawing/2014/main" id="{F2DDA48F-E2CF-E58F-A87D-9207691D4290}"/>
              </a:ext>
            </a:extLst>
          </p:cNvPr>
          <p:cNvSpPr/>
          <p:nvPr/>
        </p:nvSpPr>
        <p:spPr>
          <a:xfrm>
            <a:off x="3289553" y="5131953"/>
            <a:ext cx="2787899" cy="1066380"/>
          </a:xfrm>
          <a:custGeom>
            <a:avLst/>
            <a:gdLst>
              <a:gd name="connsiteX0" fmla="*/ 82557 w 2787899"/>
              <a:gd name="connsiteY0" fmla="*/ 0 h 1066380"/>
              <a:gd name="connsiteX1" fmla="*/ 2705342 w 2787899"/>
              <a:gd name="connsiteY1" fmla="*/ 0 h 1066380"/>
              <a:gd name="connsiteX2" fmla="*/ 2787900 w 2787899"/>
              <a:gd name="connsiteY2" fmla="*/ 82518 h 1066380"/>
              <a:gd name="connsiteX3" fmla="*/ 2787900 w 2787899"/>
              <a:gd name="connsiteY3" fmla="*/ 983863 h 1066380"/>
              <a:gd name="connsiteX4" fmla="*/ 2705342 w 2787899"/>
              <a:gd name="connsiteY4" fmla="*/ 1066381 h 1066380"/>
              <a:gd name="connsiteX5" fmla="*/ 82557 w 2787899"/>
              <a:gd name="connsiteY5" fmla="*/ 1066381 h 1066380"/>
              <a:gd name="connsiteX6" fmla="*/ 0 w 2787899"/>
              <a:gd name="connsiteY6" fmla="*/ 983863 h 1066380"/>
              <a:gd name="connsiteX7" fmla="*/ 0 w 2787899"/>
              <a:gd name="connsiteY7" fmla="*/ 82518 h 1066380"/>
              <a:gd name="connsiteX8" fmla="*/ 82557 w 2787899"/>
              <a:gd name="connsiteY8" fmla="*/ 0 h 1066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7899" h="1066380">
                <a:moveTo>
                  <a:pt x="82557" y="0"/>
                </a:moveTo>
                <a:lnTo>
                  <a:pt x="2705342" y="0"/>
                </a:lnTo>
                <a:cubicBezTo>
                  <a:pt x="2751066" y="0"/>
                  <a:pt x="2787900" y="36815"/>
                  <a:pt x="2787900" y="82518"/>
                </a:cubicBezTo>
                <a:lnTo>
                  <a:pt x="2787900" y="983863"/>
                </a:lnTo>
                <a:cubicBezTo>
                  <a:pt x="2787900" y="1029565"/>
                  <a:pt x="2751066" y="1066381"/>
                  <a:pt x="2705342" y="1066381"/>
                </a:cubicBezTo>
                <a:lnTo>
                  <a:pt x="82557" y="1066381"/>
                </a:lnTo>
                <a:cubicBezTo>
                  <a:pt x="36833" y="1066381"/>
                  <a:pt x="0" y="1029565"/>
                  <a:pt x="0" y="983863"/>
                </a:cubicBezTo>
                <a:lnTo>
                  <a:pt x="0" y="82518"/>
                </a:lnTo>
                <a:cubicBezTo>
                  <a:pt x="0" y="36815"/>
                  <a:pt x="36833" y="0"/>
                  <a:pt x="82557" y="0"/>
                </a:cubicBezTo>
                <a:close/>
              </a:path>
            </a:pathLst>
          </a:custGeom>
          <a:solidFill>
            <a:srgbClr val="EEEEEE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en-US" sz="1600" b="1" dirty="0">
              <a:solidFill>
                <a:srgbClr val="40404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656A03A-A186-9160-10F0-CC13A461D2CC}"/>
              </a:ext>
            </a:extLst>
          </p:cNvPr>
          <p:cNvSpPr/>
          <p:nvPr/>
        </p:nvSpPr>
        <p:spPr>
          <a:xfrm>
            <a:off x="6114547" y="5131219"/>
            <a:ext cx="5613902" cy="1066381"/>
          </a:xfrm>
          <a:prstGeom prst="roundRect">
            <a:avLst>
              <a:gd name="adj" fmla="val 8634"/>
            </a:avLst>
          </a:prstGeom>
          <a:solidFill>
            <a:srgbClr val="EDD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F363FB8-14EF-5FAA-4217-7004CCB9EA12}"/>
              </a:ext>
            </a:extLst>
          </p:cNvPr>
          <p:cNvSpPr/>
          <p:nvPr/>
        </p:nvSpPr>
        <p:spPr>
          <a:xfrm>
            <a:off x="4711355" y="1808481"/>
            <a:ext cx="4202620" cy="3289358"/>
          </a:xfrm>
          <a:custGeom>
            <a:avLst/>
            <a:gdLst>
              <a:gd name="connsiteX0" fmla="*/ 80264 w 4202620"/>
              <a:gd name="connsiteY0" fmla="*/ 0 h 3289358"/>
              <a:gd name="connsiteX1" fmla="*/ 2707635 w 4202620"/>
              <a:gd name="connsiteY1" fmla="*/ 0 h 3289358"/>
              <a:gd name="connsiteX2" fmla="*/ 2787899 w 4202620"/>
              <a:gd name="connsiteY2" fmla="*/ 80264 h 3289358"/>
              <a:gd name="connsiteX3" fmla="*/ 2787899 w 4202620"/>
              <a:gd name="connsiteY3" fmla="*/ 1653011 h 3289358"/>
              <a:gd name="connsiteX4" fmla="*/ 4121346 w 4202620"/>
              <a:gd name="connsiteY4" fmla="*/ 1653011 h 3289358"/>
              <a:gd name="connsiteX5" fmla="*/ 4202620 w 4202620"/>
              <a:gd name="connsiteY5" fmla="*/ 1734285 h 3289358"/>
              <a:gd name="connsiteX6" fmla="*/ 4202620 w 4202620"/>
              <a:gd name="connsiteY6" fmla="*/ 3207351 h 3289358"/>
              <a:gd name="connsiteX7" fmla="*/ 4121346 w 4202620"/>
              <a:gd name="connsiteY7" fmla="*/ 3288625 h 3289358"/>
              <a:gd name="connsiteX8" fmla="*/ 2711266 w 4202620"/>
              <a:gd name="connsiteY8" fmla="*/ 3288625 h 3289358"/>
              <a:gd name="connsiteX9" fmla="*/ 2707635 w 4202620"/>
              <a:gd name="connsiteY9" fmla="*/ 3289358 h 3289358"/>
              <a:gd name="connsiteX10" fmla="*/ 80264 w 4202620"/>
              <a:gd name="connsiteY10" fmla="*/ 3289358 h 3289358"/>
              <a:gd name="connsiteX11" fmla="*/ 0 w 4202620"/>
              <a:gd name="connsiteY11" fmla="*/ 3209094 h 3289358"/>
              <a:gd name="connsiteX12" fmla="*/ 0 w 4202620"/>
              <a:gd name="connsiteY12" fmla="*/ 80264 h 3289358"/>
              <a:gd name="connsiteX13" fmla="*/ 80264 w 4202620"/>
              <a:gd name="connsiteY13" fmla="*/ 0 h 3289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02620" h="3289358">
                <a:moveTo>
                  <a:pt x="80264" y="0"/>
                </a:moveTo>
                <a:lnTo>
                  <a:pt x="2707635" y="0"/>
                </a:lnTo>
                <a:cubicBezTo>
                  <a:pt x="2751964" y="0"/>
                  <a:pt x="2787899" y="35935"/>
                  <a:pt x="2787899" y="80264"/>
                </a:cubicBezTo>
                <a:lnTo>
                  <a:pt x="2787899" y="1653011"/>
                </a:lnTo>
                <a:lnTo>
                  <a:pt x="4121346" y="1653011"/>
                </a:lnTo>
                <a:cubicBezTo>
                  <a:pt x="4166232" y="1653011"/>
                  <a:pt x="4202620" y="1689399"/>
                  <a:pt x="4202620" y="1734285"/>
                </a:cubicBezTo>
                <a:lnTo>
                  <a:pt x="4202620" y="3207351"/>
                </a:lnTo>
                <a:cubicBezTo>
                  <a:pt x="4202620" y="3252237"/>
                  <a:pt x="4166232" y="3288625"/>
                  <a:pt x="4121346" y="3288625"/>
                </a:cubicBezTo>
                <a:lnTo>
                  <a:pt x="2711266" y="3288625"/>
                </a:lnTo>
                <a:lnTo>
                  <a:pt x="2707635" y="3289358"/>
                </a:lnTo>
                <a:lnTo>
                  <a:pt x="80264" y="3289358"/>
                </a:lnTo>
                <a:cubicBezTo>
                  <a:pt x="35935" y="3289358"/>
                  <a:pt x="0" y="3253423"/>
                  <a:pt x="0" y="3209094"/>
                </a:cubicBezTo>
                <a:lnTo>
                  <a:pt x="0" y="80264"/>
                </a:lnTo>
                <a:cubicBezTo>
                  <a:pt x="0" y="35935"/>
                  <a:pt x="35935" y="0"/>
                  <a:pt x="80264" y="0"/>
                </a:cubicBezTo>
                <a:close/>
              </a:path>
            </a:pathLst>
          </a:custGeom>
          <a:solidFill>
            <a:srgbClr val="E3DD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2515258-439A-4545-6E7E-3B414631C05A}"/>
              </a:ext>
            </a:extLst>
          </p:cNvPr>
          <p:cNvSpPr/>
          <p:nvPr/>
        </p:nvSpPr>
        <p:spPr>
          <a:xfrm>
            <a:off x="8946901" y="1807485"/>
            <a:ext cx="2787899" cy="3283615"/>
          </a:xfrm>
          <a:prstGeom prst="roundRect">
            <a:avLst>
              <a:gd name="adj" fmla="val 2515"/>
            </a:avLst>
          </a:prstGeom>
          <a:solidFill>
            <a:srgbClr val="D5E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760DA-4D8E-F949-2541-25DAEA5D59AF}"/>
              </a:ext>
            </a:extLst>
          </p:cNvPr>
          <p:cNvSpPr/>
          <p:nvPr/>
        </p:nvSpPr>
        <p:spPr>
          <a:xfrm>
            <a:off x="104698" y="1531154"/>
            <a:ext cx="11630102" cy="4666446"/>
          </a:xfrm>
          <a:prstGeom prst="rect">
            <a:avLst/>
          </a:prstGeom>
          <a:solidFill>
            <a:schemeClr val="bg1">
              <a:alpha val="32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1" name="Rounded Rectangle 266">
            <a:extLst>
              <a:ext uri="{FF2B5EF4-FFF2-40B4-BE49-F238E27FC236}">
                <a16:creationId xmlns:a16="http://schemas.microsoft.com/office/drawing/2014/main" id="{E6C78FEA-5598-7C36-08A4-E4252C6CA882}"/>
              </a:ext>
            </a:extLst>
          </p:cNvPr>
          <p:cNvSpPr/>
          <p:nvPr/>
        </p:nvSpPr>
        <p:spPr>
          <a:xfrm>
            <a:off x="7532564" y="512798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TW.SC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Security</a:t>
            </a:r>
          </a:p>
        </p:txBody>
      </p:sp>
      <p:sp>
        <p:nvSpPr>
          <p:cNvPr id="102" name="Rounded Rectangle 267">
            <a:extLst>
              <a:ext uri="{FF2B5EF4-FFF2-40B4-BE49-F238E27FC236}">
                <a16:creationId xmlns:a16="http://schemas.microsoft.com/office/drawing/2014/main" id="{47EC1684-DBD0-2711-771A-B433C716A6E8}"/>
              </a:ext>
            </a:extLst>
          </p:cNvPr>
          <p:cNvSpPr/>
          <p:nvPr/>
        </p:nvSpPr>
        <p:spPr>
          <a:xfrm>
            <a:off x="7532564" y="568123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TW.PR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Privacy</a:t>
            </a:r>
          </a:p>
        </p:txBody>
      </p:sp>
      <p:sp>
        <p:nvSpPr>
          <p:cNvPr id="103" name="Rounded Rectangle 268">
            <a:extLst>
              <a:ext uri="{FF2B5EF4-FFF2-40B4-BE49-F238E27FC236}">
                <a16:creationId xmlns:a16="http://schemas.microsoft.com/office/drawing/2014/main" id="{E1DDE509-4DB7-00B3-6946-FA066AA74F6E}"/>
              </a:ext>
            </a:extLst>
          </p:cNvPr>
          <p:cNvSpPr/>
          <p:nvPr/>
        </p:nvSpPr>
        <p:spPr>
          <a:xfrm>
            <a:off x="456948" y="1808481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DS.AI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Acquisition &amp; Ingestion </a:t>
            </a:r>
          </a:p>
        </p:txBody>
      </p:sp>
      <p:sp>
        <p:nvSpPr>
          <p:cNvPr id="104" name="Rounded Rectangle 269">
            <a:extLst>
              <a:ext uri="{FF2B5EF4-FFF2-40B4-BE49-F238E27FC236}">
                <a16:creationId xmlns:a16="http://schemas.microsoft.com/office/drawing/2014/main" id="{29E2692C-D1C1-1316-E6F7-9A3A1252CA4C}"/>
              </a:ext>
            </a:extLst>
          </p:cNvPr>
          <p:cNvSpPr/>
          <p:nvPr/>
        </p:nvSpPr>
        <p:spPr>
          <a:xfrm>
            <a:off x="10362560" y="1808481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UX.DB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Dashboards</a:t>
            </a:r>
          </a:p>
        </p:txBody>
      </p:sp>
      <p:sp>
        <p:nvSpPr>
          <p:cNvPr id="105" name="Rounded Rectangle 270">
            <a:extLst>
              <a:ext uri="{FF2B5EF4-FFF2-40B4-BE49-F238E27FC236}">
                <a16:creationId xmlns:a16="http://schemas.microsoft.com/office/drawing/2014/main" id="{3675CDE2-B042-6233-500D-778CC2785A87}"/>
              </a:ext>
            </a:extLst>
          </p:cNvPr>
          <p:cNvSpPr/>
          <p:nvPr/>
        </p:nvSpPr>
        <p:spPr>
          <a:xfrm>
            <a:off x="8947436" y="1808481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UX.BV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Visualization</a:t>
            </a:r>
          </a:p>
        </p:txBody>
      </p:sp>
      <p:sp>
        <p:nvSpPr>
          <p:cNvPr id="106" name="Rounded Rectangle 271">
            <a:extLst>
              <a:ext uri="{FF2B5EF4-FFF2-40B4-BE49-F238E27FC236}">
                <a16:creationId xmlns:a16="http://schemas.microsoft.com/office/drawing/2014/main" id="{987C1D9A-F4BE-EDA3-45C4-3BC729E1F23C}"/>
              </a:ext>
            </a:extLst>
          </p:cNvPr>
          <p:cNvSpPr/>
          <p:nvPr/>
        </p:nvSpPr>
        <p:spPr>
          <a:xfrm>
            <a:off x="456948" y="2361731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DS.ST</a:t>
            </a:r>
          </a:p>
          <a:p>
            <a:pPr lvl="0"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lvl="0"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Streaming</a:t>
            </a:r>
          </a:p>
        </p:txBody>
      </p:sp>
      <p:sp>
        <p:nvSpPr>
          <p:cNvPr id="107" name="Rounded Rectangle 272">
            <a:extLst>
              <a:ext uri="{FF2B5EF4-FFF2-40B4-BE49-F238E27FC236}">
                <a16:creationId xmlns:a16="http://schemas.microsoft.com/office/drawing/2014/main" id="{D4157FF4-6E6E-D282-6E79-9FB21605C8F8}"/>
              </a:ext>
            </a:extLst>
          </p:cNvPr>
          <p:cNvSpPr/>
          <p:nvPr/>
        </p:nvSpPr>
        <p:spPr>
          <a:xfrm>
            <a:off x="10362560" y="2361730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UX.CI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Continuous Intelligence</a:t>
            </a:r>
          </a:p>
        </p:txBody>
      </p:sp>
      <p:sp>
        <p:nvSpPr>
          <p:cNvPr id="108" name="Rounded Rectangle 273">
            <a:extLst>
              <a:ext uri="{FF2B5EF4-FFF2-40B4-BE49-F238E27FC236}">
                <a16:creationId xmlns:a16="http://schemas.microsoft.com/office/drawing/2014/main" id="{13CDE9C7-5F29-81D9-E1E8-B6E8725B7A16}"/>
              </a:ext>
            </a:extLst>
          </p:cNvPr>
          <p:cNvSpPr/>
          <p:nvPr/>
        </p:nvSpPr>
        <p:spPr>
          <a:xfrm>
            <a:off x="8947687" y="2361731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UX.AV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Visualization</a:t>
            </a:r>
          </a:p>
        </p:txBody>
      </p:sp>
      <p:sp>
        <p:nvSpPr>
          <p:cNvPr id="109" name="Rounded Rectangle 274">
            <a:extLst>
              <a:ext uri="{FF2B5EF4-FFF2-40B4-BE49-F238E27FC236}">
                <a16:creationId xmlns:a16="http://schemas.microsoft.com/office/drawing/2014/main" id="{87CFA594-2677-BCE7-D078-1BC9F9271BCF}"/>
              </a:ext>
            </a:extLst>
          </p:cNvPr>
          <p:cNvSpPr/>
          <p:nvPr/>
        </p:nvSpPr>
        <p:spPr>
          <a:xfrm>
            <a:off x="456948" y="2914981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DS.TR</a:t>
            </a:r>
          </a:p>
          <a:p>
            <a:pPr lvl="0"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</a:t>
            </a:r>
          </a:p>
          <a:p>
            <a:pPr lvl="0"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Transformation</a:t>
            </a:r>
          </a:p>
        </p:txBody>
      </p:sp>
      <p:sp>
        <p:nvSpPr>
          <p:cNvPr id="110" name="Rounded Rectangle 275">
            <a:extLst>
              <a:ext uri="{FF2B5EF4-FFF2-40B4-BE49-F238E27FC236}">
                <a16:creationId xmlns:a16="http://schemas.microsoft.com/office/drawing/2014/main" id="{7A69874D-8549-2EFD-E48F-CA50ED839F2D}"/>
              </a:ext>
            </a:extLst>
          </p:cNvPr>
          <p:cNvSpPr/>
          <p:nvPr/>
        </p:nvSpPr>
        <p:spPr>
          <a:xfrm>
            <a:off x="10362811" y="2914981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UX.BI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Intelligence</a:t>
            </a:r>
          </a:p>
        </p:txBody>
      </p:sp>
      <p:sp>
        <p:nvSpPr>
          <p:cNvPr id="111" name="Rounded Rectangle 276">
            <a:extLst>
              <a:ext uri="{FF2B5EF4-FFF2-40B4-BE49-F238E27FC236}">
                <a16:creationId xmlns:a16="http://schemas.microsoft.com/office/drawing/2014/main" id="{EBAC1D5D-541B-C75A-1611-CE6847AFA878}"/>
              </a:ext>
            </a:extLst>
          </p:cNvPr>
          <p:cNvSpPr/>
          <p:nvPr/>
        </p:nvSpPr>
        <p:spPr>
          <a:xfrm>
            <a:off x="8947687" y="2914981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UX.RM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Real-time Monitoring</a:t>
            </a:r>
          </a:p>
        </p:txBody>
      </p:sp>
      <p:sp>
        <p:nvSpPr>
          <p:cNvPr id="112" name="Rounded Rectangle 277">
            <a:extLst>
              <a:ext uri="{FF2B5EF4-FFF2-40B4-BE49-F238E27FC236}">
                <a16:creationId xmlns:a16="http://schemas.microsoft.com/office/drawing/2014/main" id="{71FC3EA4-4CC9-8896-22CF-CA99BA5C52A7}"/>
              </a:ext>
            </a:extLst>
          </p:cNvPr>
          <p:cNvSpPr/>
          <p:nvPr/>
        </p:nvSpPr>
        <p:spPr>
          <a:xfrm>
            <a:off x="456948" y="3468232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DS.CX</a:t>
            </a:r>
          </a:p>
          <a:p>
            <a:pPr lvl="0"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Contextualization</a:t>
            </a:r>
          </a:p>
        </p:txBody>
      </p:sp>
      <p:sp>
        <p:nvSpPr>
          <p:cNvPr id="113" name="Rounded Rectangle 278">
            <a:extLst>
              <a:ext uri="{FF2B5EF4-FFF2-40B4-BE49-F238E27FC236}">
                <a16:creationId xmlns:a16="http://schemas.microsoft.com/office/drawing/2014/main" id="{6FDFA4AC-0894-C3F1-C9DD-A7675759E92A}"/>
              </a:ext>
            </a:extLst>
          </p:cNvPr>
          <p:cNvSpPr/>
          <p:nvPr/>
        </p:nvSpPr>
        <p:spPr>
          <a:xfrm>
            <a:off x="10362811" y="3468232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UX.BP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BPM &amp; Workflow</a:t>
            </a:r>
          </a:p>
        </p:txBody>
      </p:sp>
      <p:sp>
        <p:nvSpPr>
          <p:cNvPr id="114" name="Rounded Rectangle 279">
            <a:extLst>
              <a:ext uri="{FF2B5EF4-FFF2-40B4-BE49-F238E27FC236}">
                <a16:creationId xmlns:a16="http://schemas.microsoft.com/office/drawing/2014/main" id="{0D6D5C32-89BD-E518-83FD-44EBB73584FC}"/>
              </a:ext>
            </a:extLst>
          </p:cNvPr>
          <p:cNvSpPr/>
          <p:nvPr/>
        </p:nvSpPr>
        <p:spPr>
          <a:xfrm>
            <a:off x="8947687" y="3468232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UX.ER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 Relationship Visualization</a:t>
            </a:r>
          </a:p>
        </p:txBody>
      </p:sp>
      <p:sp>
        <p:nvSpPr>
          <p:cNvPr id="115" name="Rounded Rectangle 280">
            <a:extLst>
              <a:ext uri="{FF2B5EF4-FFF2-40B4-BE49-F238E27FC236}">
                <a16:creationId xmlns:a16="http://schemas.microsoft.com/office/drawing/2014/main" id="{B5E5B24B-B43B-99B1-CAEE-A3DBDB639FAB}"/>
              </a:ext>
            </a:extLst>
          </p:cNvPr>
          <p:cNvSpPr/>
          <p:nvPr/>
        </p:nvSpPr>
        <p:spPr>
          <a:xfrm>
            <a:off x="456948" y="4021482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DS.BP</a:t>
            </a:r>
          </a:p>
          <a:p>
            <a:pPr lvl="0"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Processing</a:t>
            </a:r>
          </a:p>
        </p:txBody>
      </p:sp>
      <p:sp>
        <p:nvSpPr>
          <p:cNvPr id="116" name="Rounded Rectangle 281">
            <a:extLst>
              <a:ext uri="{FF2B5EF4-FFF2-40B4-BE49-F238E27FC236}">
                <a16:creationId xmlns:a16="http://schemas.microsoft.com/office/drawing/2014/main" id="{46ECF23C-0828-EA16-4990-BD437416BD9F}"/>
              </a:ext>
            </a:extLst>
          </p:cNvPr>
          <p:cNvSpPr/>
          <p:nvPr/>
        </p:nvSpPr>
        <p:spPr>
          <a:xfrm>
            <a:off x="10362811" y="4021482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UX.GE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Gaming Engine Visualization</a:t>
            </a:r>
          </a:p>
        </p:txBody>
      </p:sp>
      <p:sp>
        <p:nvSpPr>
          <p:cNvPr id="117" name="Rounded Rectangle 282">
            <a:extLst>
              <a:ext uri="{FF2B5EF4-FFF2-40B4-BE49-F238E27FC236}">
                <a16:creationId xmlns:a16="http://schemas.microsoft.com/office/drawing/2014/main" id="{B45C0B20-C8E4-E52B-1446-184A56176086}"/>
              </a:ext>
            </a:extLst>
          </p:cNvPr>
          <p:cNvSpPr/>
          <p:nvPr/>
        </p:nvSpPr>
        <p:spPr>
          <a:xfrm>
            <a:off x="8947687" y="4021482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UX.XR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Extended Reality (AV/VR/MR)</a:t>
            </a:r>
          </a:p>
        </p:txBody>
      </p:sp>
      <p:sp>
        <p:nvSpPr>
          <p:cNvPr id="118" name="Rounded Rectangle 283">
            <a:extLst>
              <a:ext uri="{FF2B5EF4-FFF2-40B4-BE49-F238E27FC236}">
                <a16:creationId xmlns:a16="http://schemas.microsoft.com/office/drawing/2014/main" id="{ADDD7106-4C35-56E3-8A37-C254C03F3B2F}"/>
              </a:ext>
            </a:extLst>
          </p:cNvPr>
          <p:cNvSpPr/>
          <p:nvPr/>
        </p:nvSpPr>
        <p:spPr>
          <a:xfrm>
            <a:off x="456948" y="4574733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DS.RT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Real-time Processing</a:t>
            </a:r>
          </a:p>
        </p:txBody>
      </p:sp>
      <p:sp>
        <p:nvSpPr>
          <p:cNvPr id="119" name="Rounded Rectangle 284">
            <a:extLst>
              <a:ext uri="{FF2B5EF4-FFF2-40B4-BE49-F238E27FC236}">
                <a16:creationId xmlns:a16="http://schemas.microsoft.com/office/drawing/2014/main" id="{8BDA0378-48C3-FDF3-5C06-C7DC954D331C}"/>
              </a:ext>
            </a:extLst>
          </p:cNvPr>
          <p:cNvSpPr/>
          <p:nvPr/>
        </p:nvSpPr>
        <p:spPr>
          <a:xfrm>
            <a:off x="10362811" y="4574733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UX.3R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3D Rendering</a:t>
            </a:r>
          </a:p>
        </p:txBody>
      </p:sp>
      <p:sp>
        <p:nvSpPr>
          <p:cNvPr id="120" name="Rounded Rectangle 285">
            <a:extLst>
              <a:ext uri="{FF2B5EF4-FFF2-40B4-BE49-F238E27FC236}">
                <a16:creationId xmlns:a16="http://schemas.microsoft.com/office/drawing/2014/main" id="{8E62A318-3C7E-5439-7EF0-0582C154E64B}"/>
              </a:ext>
            </a:extLst>
          </p:cNvPr>
          <p:cNvSpPr/>
          <p:nvPr/>
        </p:nvSpPr>
        <p:spPr>
          <a:xfrm>
            <a:off x="8947687" y="4574733"/>
            <a:ext cx="1372240" cy="516367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UX.GM</a:t>
            </a:r>
          </a:p>
          <a:p>
            <a:pPr algn="ctr"/>
            <a:r>
              <a:rPr lang="en-US" sz="900" dirty="0">
                <a:solidFill>
                  <a:srgbClr val="29554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Gamification</a:t>
            </a:r>
          </a:p>
        </p:txBody>
      </p:sp>
      <p:sp>
        <p:nvSpPr>
          <p:cNvPr id="121" name="Rounded Rectangle 286">
            <a:extLst>
              <a:ext uri="{FF2B5EF4-FFF2-40B4-BE49-F238E27FC236}">
                <a16:creationId xmlns:a16="http://schemas.microsoft.com/office/drawing/2014/main" id="{A9E98B8D-73B4-CD60-8429-F2AE182F09F1}"/>
              </a:ext>
            </a:extLst>
          </p:cNvPr>
          <p:cNvSpPr/>
          <p:nvPr/>
        </p:nvSpPr>
        <p:spPr>
          <a:xfrm>
            <a:off x="1872071" y="1808481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DS.SG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Synthetic Data Generation</a:t>
            </a:r>
          </a:p>
        </p:txBody>
      </p:sp>
      <p:sp>
        <p:nvSpPr>
          <p:cNvPr id="122" name="Rounded Rectangle 287">
            <a:extLst>
              <a:ext uri="{FF2B5EF4-FFF2-40B4-BE49-F238E27FC236}">
                <a16:creationId xmlns:a16="http://schemas.microsoft.com/office/drawing/2014/main" id="{13812A95-431C-3FE0-4454-1BAC6C61C37E}"/>
              </a:ext>
            </a:extLst>
          </p:cNvPr>
          <p:cNvSpPr/>
          <p:nvPr/>
        </p:nvSpPr>
        <p:spPr>
          <a:xfrm>
            <a:off x="3287194" y="1808481"/>
            <a:ext cx="1372240" cy="516367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IR.ET</a:t>
            </a:r>
          </a:p>
          <a:p>
            <a:pPr algn="ctr"/>
            <a:r>
              <a:rPr lang="en-US" sz="900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Enterprise System Integration</a:t>
            </a:r>
          </a:p>
        </p:txBody>
      </p:sp>
      <p:sp>
        <p:nvSpPr>
          <p:cNvPr id="123" name="Rounded Rectangle 288">
            <a:extLst>
              <a:ext uri="{FF2B5EF4-FFF2-40B4-BE49-F238E27FC236}">
                <a16:creationId xmlns:a16="http://schemas.microsoft.com/office/drawing/2014/main" id="{313BB17F-D9D6-644F-9925-BFA04BC68993}"/>
              </a:ext>
            </a:extLst>
          </p:cNvPr>
          <p:cNvSpPr/>
          <p:nvPr/>
        </p:nvSpPr>
        <p:spPr>
          <a:xfrm>
            <a:off x="4702317" y="1808481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IC.SR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Search</a:t>
            </a:r>
          </a:p>
        </p:txBody>
      </p:sp>
      <p:sp>
        <p:nvSpPr>
          <p:cNvPr id="124" name="Rounded Rectangle 289">
            <a:extLst>
              <a:ext uri="{FF2B5EF4-FFF2-40B4-BE49-F238E27FC236}">
                <a16:creationId xmlns:a16="http://schemas.microsoft.com/office/drawing/2014/main" id="{52884B9E-181C-6555-DF1B-067932497715}"/>
              </a:ext>
            </a:extLst>
          </p:cNvPr>
          <p:cNvSpPr/>
          <p:nvPr/>
        </p:nvSpPr>
        <p:spPr>
          <a:xfrm>
            <a:off x="6117441" y="1808481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IC.PR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Prediction</a:t>
            </a:r>
          </a:p>
        </p:txBody>
      </p:sp>
      <p:sp>
        <p:nvSpPr>
          <p:cNvPr id="125" name="Rounded Rectangle 290">
            <a:extLst>
              <a:ext uri="{FF2B5EF4-FFF2-40B4-BE49-F238E27FC236}">
                <a16:creationId xmlns:a16="http://schemas.microsoft.com/office/drawing/2014/main" id="{6E7C2C4E-8A10-441D-DC38-35CA98D29E1F}"/>
              </a:ext>
            </a:extLst>
          </p:cNvPr>
          <p:cNvSpPr/>
          <p:nvPr/>
        </p:nvSpPr>
        <p:spPr>
          <a:xfrm>
            <a:off x="1872071" y="2361731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DS.ON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Ontology Management</a:t>
            </a:r>
          </a:p>
        </p:txBody>
      </p:sp>
      <p:sp>
        <p:nvSpPr>
          <p:cNvPr id="126" name="Rounded Rectangle 291">
            <a:extLst>
              <a:ext uri="{FF2B5EF4-FFF2-40B4-BE49-F238E27FC236}">
                <a16:creationId xmlns:a16="http://schemas.microsoft.com/office/drawing/2014/main" id="{107A04D1-3E1D-074C-A77B-78511F8DD9FE}"/>
              </a:ext>
            </a:extLst>
          </p:cNvPr>
          <p:cNvSpPr/>
          <p:nvPr/>
        </p:nvSpPr>
        <p:spPr>
          <a:xfrm>
            <a:off x="3287194" y="2361731"/>
            <a:ext cx="1372240" cy="516367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IR.EG</a:t>
            </a:r>
          </a:p>
          <a:p>
            <a:pPr algn="ctr"/>
            <a:r>
              <a:rPr lang="en-US" sz="900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Eng. System Integration</a:t>
            </a:r>
          </a:p>
        </p:txBody>
      </p:sp>
      <p:sp>
        <p:nvSpPr>
          <p:cNvPr id="127" name="Rounded Rectangle 292">
            <a:extLst>
              <a:ext uri="{FF2B5EF4-FFF2-40B4-BE49-F238E27FC236}">
                <a16:creationId xmlns:a16="http://schemas.microsoft.com/office/drawing/2014/main" id="{0EAD797F-954E-D286-1AAB-102E7FEF10B6}"/>
              </a:ext>
            </a:extLst>
          </p:cNvPr>
          <p:cNvSpPr/>
          <p:nvPr/>
        </p:nvSpPr>
        <p:spPr>
          <a:xfrm>
            <a:off x="4702317" y="2361731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IC.CC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Command &amp; Control</a:t>
            </a:r>
          </a:p>
        </p:txBody>
      </p:sp>
      <p:sp>
        <p:nvSpPr>
          <p:cNvPr id="128" name="Rounded Rectangle 293">
            <a:extLst>
              <a:ext uri="{FF2B5EF4-FFF2-40B4-BE49-F238E27FC236}">
                <a16:creationId xmlns:a16="http://schemas.microsoft.com/office/drawing/2014/main" id="{58D76906-3097-EBE5-5A7D-52E9504F78EB}"/>
              </a:ext>
            </a:extLst>
          </p:cNvPr>
          <p:cNvSpPr/>
          <p:nvPr/>
        </p:nvSpPr>
        <p:spPr>
          <a:xfrm>
            <a:off x="6117441" y="2361731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IC.AI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Artificial Intelligence</a:t>
            </a:r>
          </a:p>
        </p:txBody>
      </p:sp>
      <p:sp>
        <p:nvSpPr>
          <p:cNvPr id="129" name="Rounded Rectangle 294">
            <a:extLst>
              <a:ext uri="{FF2B5EF4-FFF2-40B4-BE49-F238E27FC236}">
                <a16:creationId xmlns:a16="http://schemas.microsoft.com/office/drawing/2014/main" id="{1DFC5805-CF3E-D50D-1DEB-60F3B068D43D}"/>
              </a:ext>
            </a:extLst>
          </p:cNvPr>
          <p:cNvSpPr/>
          <p:nvPr/>
        </p:nvSpPr>
        <p:spPr>
          <a:xfrm>
            <a:off x="1872071" y="2914981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DS.RP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Twin (DT) Model Repository</a:t>
            </a:r>
          </a:p>
        </p:txBody>
      </p:sp>
      <p:sp>
        <p:nvSpPr>
          <p:cNvPr id="130" name="Rounded Rectangle 295">
            <a:extLst>
              <a:ext uri="{FF2B5EF4-FFF2-40B4-BE49-F238E27FC236}">
                <a16:creationId xmlns:a16="http://schemas.microsoft.com/office/drawing/2014/main" id="{19791C17-0FC4-1052-796D-2191BD87A935}"/>
              </a:ext>
            </a:extLst>
          </p:cNvPr>
          <p:cNvSpPr/>
          <p:nvPr/>
        </p:nvSpPr>
        <p:spPr>
          <a:xfrm>
            <a:off x="3287194" y="2914981"/>
            <a:ext cx="1372240" cy="516367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IR.IO</a:t>
            </a:r>
          </a:p>
          <a:p>
            <a:pPr algn="ctr"/>
            <a:r>
              <a:rPr lang="en-US" sz="900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OT/IoT System Integration</a:t>
            </a:r>
          </a:p>
        </p:txBody>
      </p:sp>
      <p:sp>
        <p:nvSpPr>
          <p:cNvPr id="131" name="Rounded Rectangle 296">
            <a:extLst>
              <a:ext uri="{FF2B5EF4-FFF2-40B4-BE49-F238E27FC236}">
                <a16:creationId xmlns:a16="http://schemas.microsoft.com/office/drawing/2014/main" id="{A3E6CE2D-4ED1-20BE-8B1F-B3F4FA56D98C}"/>
              </a:ext>
            </a:extLst>
          </p:cNvPr>
          <p:cNvSpPr/>
          <p:nvPr/>
        </p:nvSpPr>
        <p:spPr>
          <a:xfrm>
            <a:off x="4702317" y="2914981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IC.OS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Orchestration</a:t>
            </a:r>
          </a:p>
        </p:txBody>
      </p:sp>
      <p:sp>
        <p:nvSpPr>
          <p:cNvPr id="132" name="Rounded Rectangle 297">
            <a:extLst>
              <a:ext uri="{FF2B5EF4-FFF2-40B4-BE49-F238E27FC236}">
                <a16:creationId xmlns:a16="http://schemas.microsoft.com/office/drawing/2014/main" id="{9A5D2F84-2ADF-F587-45FA-8D908EC4CC6C}"/>
              </a:ext>
            </a:extLst>
          </p:cNvPr>
          <p:cNvSpPr/>
          <p:nvPr/>
        </p:nvSpPr>
        <p:spPr>
          <a:xfrm>
            <a:off x="6117441" y="2914981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IC.PS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Prescriptive Recommendations</a:t>
            </a:r>
          </a:p>
        </p:txBody>
      </p:sp>
      <p:sp>
        <p:nvSpPr>
          <p:cNvPr id="134" name="Rounded Rectangle 299">
            <a:extLst>
              <a:ext uri="{FF2B5EF4-FFF2-40B4-BE49-F238E27FC236}">
                <a16:creationId xmlns:a16="http://schemas.microsoft.com/office/drawing/2014/main" id="{76C8E153-5860-3BD0-B1A5-A7796DE58CB7}"/>
              </a:ext>
            </a:extLst>
          </p:cNvPr>
          <p:cNvSpPr/>
          <p:nvPr/>
        </p:nvSpPr>
        <p:spPr>
          <a:xfrm>
            <a:off x="1872071" y="3468232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DS.IR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DT Instance Repository</a:t>
            </a:r>
          </a:p>
        </p:txBody>
      </p:sp>
      <p:sp>
        <p:nvSpPr>
          <p:cNvPr id="135" name="Rounded Rectangle 300">
            <a:extLst>
              <a:ext uri="{FF2B5EF4-FFF2-40B4-BE49-F238E27FC236}">
                <a16:creationId xmlns:a16="http://schemas.microsoft.com/office/drawing/2014/main" id="{0AADCA55-FC4B-1CC7-E740-899BFBBFFF2A}"/>
              </a:ext>
            </a:extLst>
          </p:cNvPr>
          <p:cNvSpPr/>
          <p:nvPr/>
        </p:nvSpPr>
        <p:spPr>
          <a:xfrm>
            <a:off x="3287194" y="3468232"/>
            <a:ext cx="1372240" cy="516367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IR.DT</a:t>
            </a:r>
          </a:p>
          <a:p>
            <a:pPr algn="ctr"/>
            <a:r>
              <a:rPr lang="en-US" sz="900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Twin Integration</a:t>
            </a:r>
          </a:p>
        </p:txBody>
      </p:sp>
      <p:sp>
        <p:nvSpPr>
          <p:cNvPr id="136" name="Rounded Rectangle 301">
            <a:extLst>
              <a:ext uri="{FF2B5EF4-FFF2-40B4-BE49-F238E27FC236}">
                <a16:creationId xmlns:a16="http://schemas.microsoft.com/office/drawing/2014/main" id="{9E97A16F-C9D0-8F7D-7B3D-1FB84D961F6A}"/>
              </a:ext>
            </a:extLst>
          </p:cNvPr>
          <p:cNvSpPr/>
          <p:nvPr/>
        </p:nvSpPr>
        <p:spPr>
          <a:xfrm>
            <a:off x="4702317" y="3468232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IC.AL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 &amp; Notifications</a:t>
            </a:r>
          </a:p>
        </p:txBody>
      </p:sp>
      <p:sp>
        <p:nvSpPr>
          <p:cNvPr id="137" name="Rounded Rectangle 302">
            <a:extLst>
              <a:ext uri="{FF2B5EF4-FFF2-40B4-BE49-F238E27FC236}">
                <a16:creationId xmlns:a16="http://schemas.microsoft.com/office/drawing/2014/main" id="{C8FD960F-7CE0-B4E5-AF03-0036C0FBA122}"/>
              </a:ext>
            </a:extLst>
          </p:cNvPr>
          <p:cNvSpPr/>
          <p:nvPr/>
        </p:nvSpPr>
        <p:spPr>
          <a:xfrm>
            <a:off x="6117441" y="3468232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IC.FL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Federated Learning</a:t>
            </a:r>
          </a:p>
        </p:txBody>
      </p:sp>
      <p:sp>
        <p:nvSpPr>
          <p:cNvPr id="138" name="Rounded Rectangle 303">
            <a:extLst>
              <a:ext uri="{FF2B5EF4-FFF2-40B4-BE49-F238E27FC236}">
                <a16:creationId xmlns:a16="http://schemas.microsoft.com/office/drawing/2014/main" id="{D020E2BC-1A2B-02A8-BC4E-3F9A30E5D2B6}"/>
              </a:ext>
            </a:extLst>
          </p:cNvPr>
          <p:cNvSpPr/>
          <p:nvPr/>
        </p:nvSpPr>
        <p:spPr>
          <a:xfrm>
            <a:off x="7532564" y="3468232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IC.BR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Rules</a:t>
            </a:r>
          </a:p>
        </p:txBody>
      </p:sp>
      <p:sp>
        <p:nvSpPr>
          <p:cNvPr id="139" name="Rounded Rectangle 304">
            <a:extLst>
              <a:ext uri="{FF2B5EF4-FFF2-40B4-BE49-F238E27FC236}">
                <a16:creationId xmlns:a16="http://schemas.microsoft.com/office/drawing/2014/main" id="{A18EA457-17EA-0795-AB43-B0A26EADDB21}"/>
              </a:ext>
            </a:extLst>
          </p:cNvPr>
          <p:cNvSpPr/>
          <p:nvPr/>
        </p:nvSpPr>
        <p:spPr>
          <a:xfrm>
            <a:off x="1872071" y="4021482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DS.DS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Domain Specific Data Management</a:t>
            </a:r>
          </a:p>
        </p:txBody>
      </p:sp>
      <p:sp>
        <p:nvSpPr>
          <p:cNvPr id="140" name="Rounded Rectangle 305">
            <a:extLst>
              <a:ext uri="{FF2B5EF4-FFF2-40B4-BE49-F238E27FC236}">
                <a16:creationId xmlns:a16="http://schemas.microsoft.com/office/drawing/2014/main" id="{D285756E-B54B-7E3C-3757-5E9E51A1868D}"/>
              </a:ext>
            </a:extLst>
          </p:cNvPr>
          <p:cNvSpPr/>
          <p:nvPr/>
        </p:nvSpPr>
        <p:spPr>
          <a:xfrm>
            <a:off x="3287194" y="4021482"/>
            <a:ext cx="1372240" cy="516367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IR.CL</a:t>
            </a:r>
          </a:p>
          <a:p>
            <a:pPr algn="ctr"/>
            <a:r>
              <a:rPr lang="en-US" sz="900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Collab Platform Integration</a:t>
            </a:r>
          </a:p>
        </p:txBody>
      </p:sp>
      <p:sp>
        <p:nvSpPr>
          <p:cNvPr id="141" name="Rounded Rectangle 306">
            <a:extLst>
              <a:ext uri="{FF2B5EF4-FFF2-40B4-BE49-F238E27FC236}">
                <a16:creationId xmlns:a16="http://schemas.microsoft.com/office/drawing/2014/main" id="{BDDAE942-3DAB-7FCB-3D4E-884AC55967D3}"/>
              </a:ext>
            </a:extLst>
          </p:cNvPr>
          <p:cNvSpPr/>
          <p:nvPr/>
        </p:nvSpPr>
        <p:spPr>
          <a:xfrm>
            <a:off x="4702317" y="4021482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IC.RP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Reporting</a:t>
            </a:r>
          </a:p>
        </p:txBody>
      </p:sp>
      <p:sp>
        <p:nvSpPr>
          <p:cNvPr id="142" name="Rounded Rectangle 307">
            <a:extLst>
              <a:ext uri="{FF2B5EF4-FFF2-40B4-BE49-F238E27FC236}">
                <a16:creationId xmlns:a16="http://schemas.microsoft.com/office/drawing/2014/main" id="{053590BF-DFB7-A480-6B63-350D7CAE7F02}"/>
              </a:ext>
            </a:extLst>
          </p:cNvPr>
          <p:cNvSpPr/>
          <p:nvPr/>
        </p:nvSpPr>
        <p:spPr>
          <a:xfrm>
            <a:off x="6117441" y="4021482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IC.SM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</a:t>
            </a:r>
          </a:p>
        </p:txBody>
      </p:sp>
      <p:sp>
        <p:nvSpPr>
          <p:cNvPr id="143" name="Rounded Rectangle 308">
            <a:extLst>
              <a:ext uri="{FF2B5EF4-FFF2-40B4-BE49-F238E27FC236}">
                <a16:creationId xmlns:a16="http://schemas.microsoft.com/office/drawing/2014/main" id="{479C3045-7916-07A1-5C1F-E40C601B968F}"/>
              </a:ext>
            </a:extLst>
          </p:cNvPr>
          <p:cNvSpPr/>
          <p:nvPr/>
        </p:nvSpPr>
        <p:spPr>
          <a:xfrm>
            <a:off x="7532564" y="4021482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IC.DL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Distributed Ledger &amp; Smart Contracts</a:t>
            </a:r>
          </a:p>
        </p:txBody>
      </p:sp>
      <p:sp>
        <p:nvSpPr>
          <p:cNvPr id="144" name="Rounded Rectangle 309">
            <a:extLst>
              <a:ext uri="{FF2B5EF4-FFF2-40B4-BE49-F238E27FC236}">
                <a16:creationId xmlns:a16="http://schemas.microsoft.com/office/drawing/2014/main" id="{68978277-109C-EE82-FFA1-6C3DBFE71523}"/>
              </a:ext>
            </a:extLst>
          </p:cNvPr>
          <p:cNvSpPr/>
          <p:nvPr/>
        </p:nvSpPr>
        <p:spPr>
          <a:xfrm>
            <a:off x="1872071" y="4574733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DS.SA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Storage &amp; Archive Services</a:t>
            </a:r>
          </a:p>
        </p:txBody>
      </p:sp>
      <p:sp>
        <p:nvSpPr>
          <p:cNvPr id="145" name="Rounded Rectangle 310">
            <a:extLst>
              <a:ext uri="{FF2B5EF4-FFF2-40B4-BE49-F238E27FC236}">
                <a16:creationId xmlns:a16="http://schemas.microsoft.com/office/drawing/2014/main" id="{AB17D724-E116-83F6-8AA7-D8C808547AA8}"/>
              </a:ext>
            </a:extLst>
          </p:cNvPr>
          <p:cNvSpPr/>
          <p:nvPr/>
        </p:nvSpPr>
        <p:spPr>
          <a:xfrm>
            <a:off x="3287194" y="4574733"/>
            <a:ext cx="1372240" cy="516367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IR.AS</a:t>
            </a:r>
          </a:p>
          <a:p>
            <a:pPr algn="ctr"/>
            <a:r>
              <a:rPr lang="en-US" sz="900" dirty="0">
                <a:solidFill>
                  <a:srgbClr val="94591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Services</a:t>
            </a:r>
          </a:p>
        </p:txBody>
      </p:sp>
      <p:sp>
        <p:nvSpPr>
          <p:cNvPr id="146" name="Rounded Rectangle 311">
            <a:extLst>
              <a:ext uri="{FF2B5EF4-FFF2-40B4-BE49-F238E27FC236}">
                <a16:creationId xmlns:a16="http://schemas.microsoft.com/office/drawing/2014/main" id="{65B142EC-800C-BA77-6DA7-4768F94257D8}"/>
              </a:ext>
            </a:extLst>
          </p:cNvPr>
          <p:cNvSpPr/>
          <p:nvPr/>
        </p:nvSpPr>
        <p:spPr>
          <a:xfrm>
            <a:off x="4702317" y="4574733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IC.AA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Analysis &amp; Analytics</a:t>
            </a:r>
          </a:p>
        </p:txBody>
      </p:sp>
      <p:sp>
        <p:nvSpPr>
          <p:cNvPr id="147" name="Rounded Rectangle 312">
            <a:extLst>
              <a:ext uri="{FF2B5EF4-FFF2-40B4-BE49-F238E27FC236}">
                <a16:creationId xmlns:a16="http://schemas.microsoft.com/office/drawing/2014/main" id="{5BDF17BE-BA9B-683F-4CDF-CC7A0B811F3B}"/>
              </a:ext>
            </a:extLst>
          </p:cNvPr>
          <p:cNvSpPr/>
          <p:nvPr/>
        </p:nvSpPr>
        <p:spPr>
          <a:xfrm>
            <a:off x="6117441" y="4574733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IC.MA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Mathematical Analytics</a:t>
            </a:r>
          </a:p>
        </p:txBody>
      </p:sp>
      <p:sp>
        <p:nvSpPr>
          <p:cNvPr id="148" name="Rounded Rectangle 313">
            <a:extLst>
              <a:ext uri="{FF2B5EF4-FFF2-40B4-BE49-F238E27FC236}">
                <a16:creationId xmlns:a16="http://schemas.microsoft.com/office/drawing/2014/main" id="{29126F88-0017-D388-0C81-84E531671850}"/>
              </a:ext>
            </a:extLst>
          </p:cNvPr>
          <p:cNvSpPr/>
          <p:nvPr/>
        </p:nvSpPr>
        <p:spPr>
          <a:xfrm>
            <a:off x="7532564" y="4574733"/>
            <a:ext cx="1372240" cy="516367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IC.CS</a:t>
            </a:r>
          </a:p>
          <a:p>
            <a:pPr algn="ctr"/>
            <a:r>
              <a:rPr lang="en-US" sz="900" dirty="0">
                <a:solidFill>
                  <a:srgbClr val="4E3D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Composition</a:t>
            </a:r>
          </a:p>
        </p:txBody>
      </p:sp>
      <p:sp>
        <p:nvSpPr>
          <p:cNvPr id="149" name="Rounded Rectangle 314">
            <a:extLst>
              <a:ext uri="{FF2B5EF4-FFF2-40B4-BE49-F238E27FC236}">
                <a16:creationId xmlns:a16="http://schemas.microsoft.com/office/drawing/2014/main" id="{19F773DF-31C0-F307-CFCB-6E8BED4D94C9}"/>
              </a:ext>
            </a:extLst>
          </p:cNvPr>
          <p:cNvSpPr/>
          <p:nvPr/>
        </p:nvSpPr>
        <p:spPr>
          <a:xfrm>
            <a:off x="456948" y="5127983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DS.AS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Asynchronous Integration</a:t>
            </a:r>
          </a:p>
        </p:txBody>
      </p:sp>
      <p:sp>
        <p:nvSpPr>
          <p:cNvPr id="151" name="Rounded Rectangle 316">
            <a:extLst>
              <a:ext uri="{FF2B5EF4-FFF2-40B4-BE49-F238E27FC236}">
                <a16:creationId xmlns:a16="http://schemas.microsoft.com/office/drawing/2014/main" id="{F068DED0-2DC8-31BC-4E13-45AE67799FC9}"/>
              </a:ext>
            </a:extLst>
          </p:cNvPr>
          <p:cNvSpPr/>
          <p:nvPr/>
        </p:nvSpPr>
        <p:spPr>
          <a:xfrm>
            <a:off x="456948" y="5681233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DS.AG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Aggregation</a:t>
            </a:r>
          </a:p>
        </p:txBody>
      </p:sp>
      <p:sp>
        <p:nvSpPr>
          <p:cNvPr id="152" name="Rounded Rectangle 317">
            <a:extLst>
              <a:ext uri="{FF2B5EF4-FFF2-40B4-BE49-F238E27FC236}">
                <a16:creationId xmlns:a16="http://schemas.microsoft.com/office/drawing/2014/main" id="{66F74751-8260-D4EB-8E2D-71B8BB95E6FB}"/>
              </a:ext>
            </a:extLst>
          </p:cNvPr>
          <p:cNvSpPr/>
          <p:nvPr/>
        </p:nvSpPr>
        <p:spPr>
          <a:xfrm>
            <a:off x="1872071" y="5127983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DS.SR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Simulation Model Repository</a:t>
            </a:r>
          </a:p>
        </p:txBody>
      </p:sp>
      <p:sp>
        <p:nvSpPr>
          <p:cNvPr id="153" name="Rounded Rectangle 318">
            <a:extLst>
              <a:ext uri="{FF2B5EF4-FFF2-40B4-BE49-F238E27FC236}">
                <a16:creationId xmlns:a16="http://schemas.microsoft.com/office/drawing/2014/main" id="{6768F0DD-3D3F-B83C-CAA7-9B614E3B84D9}"/>
              </a:ext>
            </a:extLst>
          </p:cNvPr>
          <p:cNvSpPr/>
          <p:nvPr/>
        </p:nvSpPr>
        <p:spPr>
          <a:xfrm>
            <a:off x="1872071" y="5681233"/>
            <a:ext cx="1372240" cy="516367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DS.AR</a:t>
            </a:r>
          </a:p>
          <a:p>
            <a:pPr algn="ctr"/>
            <a:r>
              <a:rPr lang="en-US" sz="900" dirty="0">
                <a:solidFill>
                  <a:srgbClr val="1338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Model Repository</a:t>
            </a:r>
          </a:p>
        </p:txBody>
      </p:sp>
      <p:sp>
        <p:nvSpPr>
          <p:cNvPr id="154" name="Rounded Rectangle 319">
            <a:extLst>
              <a:ext uri="{FF2B5EF4-FFF2-40B4-BE49-F238E27FC236}">
                <a16:creationId xmlns:a16="http://schemas.microsoft.com/office/drawing/2014/main" id="{157E218A-4201-30DF-C84A-67111839C81F}"/>
              </a:ext>
            </a:extLst>
          </p:cNvPr>
          <p:cNvSpPr/>
          <p:nvPr/>
        </p:nvSpPr>
        <p:spPr>
          <a:xfrm>
            <a:off x="3287194" y="5134722"/>
            <a:ext cx="1372240" cy="516367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MG.DM</a:t>
            </a:r>
          </a:p>
          <a:p>
            <a:pPr algn="ctr"/>
            <a:r>
              <a:rPr lang="en-US" sz="9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Management</a:t>
            </a:r>
          </a:p>
        </p:txBody>
      </p:sp>
      <p:sp>
        <p:nvSpPr>
          <p:cNvPr id="155" name="Rounded Rectangle 320">
            <a:extLst>
              <a:ext uri="{FF2B5EF4-FFF2-40B4-BE49-F238E27FC236}">
                <a16:creationId xmlns:a16="http://schemas.microsoft.com/office/drawing/2014/main" id="{F653432E-ACC2-E68C-DF87-D431DA5C3C7B}"/>
              </a:ext>
            </a:extLst>
          </p:cNvPr>
          <p:cNvSpPr/>
          <p:nvPr/>
        </p:nvSpPr>
        <p:spPr>
          <a:xfrm>
            <a:off x="3287194" y="5687972"/>
            <a:ext cx="1372240" cy="516367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MG.SM</a:t>
            </a:r>
          </a:p>
          <a:p>
            <a:pPr algn="ctr"/>
            <a:r>
              <a:rPr lang="en-US" sz="9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Monitoring</a:t>
            </a:r>
          </a:p>
        </p:txBody>
      </p:sp>
      <p:sp>
        <p:nvSpPr>
          <p:cNvPr id="156" name="Rounded Rectangle 321">
            <a:extLst>
              <a:ext uri="{FF2B5EF4-FFF2-40B4-BE49-F238E27FC236}">
                <a16:creationId xmlns:a16="http://schemas.microsoft.com/office/drawing/2014/main" id="{7C7B4292-4696-755B-AA12-0A8A57B3F3FB}"/>
              </a:ext>
            </a:extLst>
          </p:cNvPr>
          <p:cNvSpPr/>
          <p:nvPr/>
        </p:nvSpPr>
        <p:spPr>
          <a:xfrm>
            <a:off x="4702317" y="5134722"/>
            <a:ext cx="1372240" cy="516367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MG.EL</a:t>
            </a:r>
          </a:p>
          <a:p>
            <a:pPr algn="ctr"/>
            <a:r>
              <a:rPr lang="en-US" sz="9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 Logging</a:t>
            </a:r>
          </a:p>
        </p:txBody>
      </p:sp>
      <p:sp>
        <p:nvSpPr>
          <p:cNvPr id="157" name="Rounded Rectangle 322">
            <a:extLst>
              <a:ext uri="{FF2B5EF4-FFF2-40B4-BE49-F238E27FC236}">
                <a16:creationId xmlns:a16="http://schemas.microsoft.com/office/drawing/2014/main" id="{742EBD60-1D24-0C06-BE85-D884A75F0A30}"/>
              </a:ext>
            </a:extLst>
          </p:cNvPr>
          <p:cNvSpPr/>
          <p:nvPr/>
        </p:nvSpPr>
        <p:spPr>
          <a:xfrm>
            <a:off x="4702317" y="5681233"/>
            <a:ext cx="1372240" cy="516367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MG.DG</a:t>
            </a:r>
          </a:p>
          <a:p>
            <a:pPr algn="ctr"/>
            <a:r>
              <a:rPr lang="en-US" sz="900" dirty="0">
                <a:solidFill>
                  <a:srgbClr val="404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Governance</a:t>
            </a:r>
          </a:p>
        </p:txBody>
      </p:sp>
      <p:sp>
        <p:nvSpPr>
          <p:cNvPr id="158" name="Rounded Rectangle 323">
            <a:extLst>
              <a:ext uri="{FF2B5EF4-FFF2-40B4-BE49-F238E27FC236}">
                <a16:creationId xmlns:a16="http://schemas.microsoft.com/office/drawing/2014/main" id="{2AC6393A-2AD3-0916-4179-242D0CE47ED0}"/>
              </a:ext>
            </a:extLst>
          </p:cNvPr>
          <p:cNvSpPr/>
          <p:nvPr/>
        </p:nvSpPr>
        <p:spPr>
          <a:xfrm>
            <a:off x="6117441" y="512798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TW.EC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Encryption</a:t>
            </a:r>
          </a:p>
        </p:txBody>
      </p:sp>
      <p:sp>
        <p:nvSpPr>
          <p:cNvPr id="159" name="Rounded Rectangle 324">
            <a:extLst>
              <a:ext uri="{FF2B5EF4-FFF2-40B4-BE49-F238E27FC236}">
                <a16:creationId xmlns:a16="http://schemas.microsoft.com/office/drawing/2014/main" id="{AFF90904-8B94-B7B1-73CA-477E0C5EB8A1}"/>
              </a:ext>
            </a:extLst>
          </p:cNvPr>
          <p:cNvSpPr/>
          <p:nvPr/>
        </p:nvSpPr>
        <p:spPr>
          <a:xfrm>
            <a:off x="6117441" y="568123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TW.DS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Device Security</a:t>
            </a:r>
          </a:p>
        </p:txBody>
      </p:sp>
      <p:sp>
        <p:nvSpPr>
          <p:cNvPr id="160" name="Rounded Rectangle 325">
            <a:extLst>
              <a:ext uri="{FF2B5EF4-FFF2-40B4-BE49-F238E27FC236}">
                <a16:creationId xmlns:a16="http://schemas.microsoft.com/office/drawing/2014/main" id="{2CB1AF70-0B83-CD79-A83D-C1B7B1C27BFF}"/>
              </a:ext>
            </a:extLst>
          </p:cNvPr>
          <p:cNvSpPr/>
          <p:nvPr/>
        </p:nvSpPr>
        <p:spPr>
          <a:xfrm>
            <a:off x="8947687" y="568123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TW.RL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Reliability</a:t>
            </a:r>
          </a:p>
        </p:txBody>
      </p:sp>
      <p:sp>
        <p:nvSpPr>
          <p:cNvPr id="161" name="Rounded Rectangle 326">
            <a:extLst>
              <a:ext uri="{FF2B5EF4-FFF2-40B4-BE49-F238E27FC236}">
                <a16:creationId xmlns:a16="http://schemas.microsoft.com/office/drawing/2014/main" id="{4FDB60D2-8C88-CCBF-3336-C0B79A902D96}"/>
              </a:ext>
            </a:extLst>
          </p:cNvPr>
          <p:cNvSpPr/>
          <p:nvPr/>
        </p:nvSpPr>
        <p:spPr>
          <a:xfrm>
            <a:off x="8947687" y="512798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TW.SF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Safety</a:t>
            </a:r>
          </a:p>
        </p:txBody>
      </p:sp>
      <p:sp>
        <p:nvSpPr>
          <p:cNvPr id="162" name="Rounded Rectangle 327">
            <a:extLst>
              <a:ext uri="{FF2B5EF4-FFF2-40B4-BE49-F238E27FC236}">
                <a16:creationId xmlns:a16="http://schemas.microsoft.com/office/drawing/2014/main" id="{76D94766-E3C2-3011-4F57-82C75778ED52}"/>
              </a:ext>
            </a:extLst>
          </p:cNvPr>
          <p:cNvSpPr/>
          <p:nvPr/>
        </p:nvSpPr>
        <p:spPr>
          <a:xfrm>
            <a:off x="10362811" y="5681233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TW.RS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Resilience</a:t>
            </a:r>
          </a:p>
        </p:txBody>
      </p:sp>
      <p:sp>
        <p:nvSpPr>
          <p:cNvPr id="2" name="Rounded Rectangle 327">
            <a:extLst>
              <a:ext uri="{FF2B5EF4-FFF2-40B4-BE49-F238E27FC236}">
                <a16:creationId xmlns:a16="http://schemas.microsoft.com/office/drawing/2014/main" id="{AEBEBB91-3E3F-6B6D-FB02-AF1D74AEA511}"/>
              </a:ext>
            </a:extLst>
          </p:cNvPr>
          <p:cNvSpPr/>
          <p:nvPr/>
        </p:nvSpPr>
        <p:spPr>
          <a:xfrm>
            <a:off x="10362560" y="5134722"/>
            <a:ext cx="1372240" cy="516367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lvl="0" algn="ctr"/>
            <a:r>
              <a:rPr lang="en-US" sz="700" b="1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TW.RP</a:t>
            </a:r>
          </a:p>
          <a:p>
            <a:pPr algn="ctr"/>
            <a:r>
              <a:rPr lang="en-US" sz="900" dirty="0">
                <a:solidFill>
                  <a:srgbClr val="792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Responsibility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9A087542-0CDB-B298-C742-8BE1D805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6B980EF-14FE-25DE-6A18-DB429C70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FD2F-299D-4BE8-8383-C696E68D34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54BF6191-D56A-F30E-19D0-E7EF6300C357}"/>
              </a:ext>
            </a:extLst>
          </p:cNvPr>
          <p:cNvSpPr txBox="1">
            <a:spLocks/>
          </p:cNvSpPr>
          <p:nvPr/>
        </p:nvSpPr>
        <p:spPr>
          <a:xfrm>
            <a:off x="457200" y="659666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Digital Twin Capabilities Periodic Table</a:t>
            </a:r>
            <a:r>
              <a:rPr lang="en-US" sz="3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v1.2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FC84693-7DE8-4CF3-69F4-2AE7F3AB6B3B}"/>
              </a:ext>
            </a:extLst>
          </p:cNvPr>
          <p:cNvGrpSpPr/>
          <p:nvPr/>
        </p:nvGrpSpPr>
        <p:grpSpPr>
          <a:xfrm>
            <a:off x="504878" y="6418845"/>
            <a:ext cx="1052634" cy="230832"/>
            <a:chOff x="503779" y="6358176"/>
            <a:chExt cx="1052634" cy="230832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7CDD6B-C82A-4FC0-6F9D-B6E43733F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779" y="6396639"/>
              <a:ext cx="144000" cy="144000"/>
            </a:xfrm>
            <a:prstGeom prst="ellipse">
              <a:avLst/>
            </a:prstGeom>
            <a:solidFill>
              <a:srgbClr val="D0DCEA"/>
            </a:solidFill>
            <a:ln w="28575">
              <a:solidFill>
                <a:srgbClr val="133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8B29EE-5366-8254-1BFB-217095D27B8E}"/>
                </a:ext>
              </a:extLst>
            </p:cNvPr>
            <p:cNvSpPr txBox="1"/>
            <p:nvPr/>
          </p:nvSpPr>
          <p:spPr>
            <a:xfrm>
              <a:off x="655204" y="6358176"/>
              <a:ext cx="9012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Data Services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F1AFB8F-EE6C-F237-1464-98756AEC9381}"/>
              </a:ext>
            </a:extLst>
          </p:cNvPr>
          <p:cNvGrpSpPr/>
          <p:nvPr/>
        </p:nvGrpSpPr>
        <p:grpSpPr>
          <a:xfrm>
            <a:off x="1837786" y="6418846"/>
            <a:ext cx="924394" cy="230832"/>
            <a:chOff x="1982175" y="6358176"/>
            <a:chExt cx="924394" cy="23083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0D12CAF-DB9D-EF49-352E-94BDD82C3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175" y="6396639"/>
              <a:ext cx="144000" cy="144000"/>
            </a:xfrm>
            <a:prstGeom prst="ellipse">
              <a:avLst/>
            </a:prstGeom>
            <a:solidFill>
              <a:srgbClr val="FAEAD5"/>
            </a:solidFill>
            <a:ln w="28575">
              <a:solidFill>
                <a:srgbClr val="945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581CB4-9340-6827-EDBB-333AB08685C4}"/>
                </a:ext>
              </a:extLst>
            </p:cNvPr>
            <p:cNvSpPr txBox="1"/>
            <p:nvPr/>
          </p:nvSpPr>
          <p:spPr>
            <a:xfrm>
              <a:off x="2133600" y="6358176"/>
              <a:ext cx="7729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Integration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72EA93D-A255-B0D7-2FCE-44407A14CC07}"/>
              </a:ext>
            </a:extLst>
          </p:cNvPr>
          <p:cNvGrpSpPr/>
          <p:nvPr/>
        </p:nvGrpSpPr>
        <p:grpSpPr>
          <a:xfrm>
            <a:off x="5035007" y="6409740"/>
            <a:ext cx="1047824" cy="230832"/>
            <a:chOff x="3277575" y="6354622"/>
            <a:chExt cx="1047824" cy="230832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B7FC7F3-B10B-4273-A2AB-C050AFDA5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7575" y="6396639"/>
              <a:ext cx="144000" cy="144000"/>
            </a:xfrm>
            <a:prstGeom prst="ellipse">
              <a:avLst/>
            </a:prstGeom>
            <a:solidFill>
              <a:srgbClr val="EEEEEE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9C8A21-5765-B3F9-E378-934A715F2609}"/>
                </a:ext>
              </a:extLst>
            </p:cNvPr>
            <p:cNvSpPr txBox="1"/>
            <p:nvPr/>
          </p:nvSpPr>
          <p:spPr>
            <a:xfrm>
              <a:off x="3429000" y="6354622"/>
              <a:ext cx="8963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Management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13DAD1-54A1-923B-3E32-5F573C255B6B}"/>
              </a:ext>
            </a:extLst>
          </p:cNvPr>
          <p:cNvGrpSpPr/>
          <p:nvPr/>
        </p:nvGrpSpPr>
        <p:grpSpPr>
          <a:xfrm>
            <a:off x="3042454" y="6420000"/>
            <a:ext cx="945232" cy="230832"/>
            <a:chOff x="4725375" y="6358176"/>
            <a:chExt cx="945232" cy="23083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AA84C5-405E-1623-6B67-A4335C9AEE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5375" y="6396639"/>
              <a:ext cx="144000" cy="144000"/>
            </a:xfrm>
            <a:prstGeom prst="ellipse">
              <a:avLst/>
            </a:prstGeom>
            <a:solidFill>
              <a:srgbClr val="E2DDEC"/>
            </a:solidFill>
            <a:ln w="28575">
              <a:solidFill>
                <a:srgbClr val="4E3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7AC66F-9AEE-FA64-A2E7-75D45B5FE971}"/>
                </a:ext>
              </a:extLst>
            </p:cNvPr>
            <p:cNvSpPr txBox="1"/>
            <p:nvPr/>
          </p:nvSpPr>
          <p:spPr>
            <a:xfrm>
              <a:off x="4876800" y="6358176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Intelligence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C8345EC-F1F6-5B64-AA8F-E8A857E91ADF}"/>
              </a:ext>
            </a:extLst>
          </p:cNvPr>
          <p:cNvGrpSpPr/>
          <p:nvPr/>
        </p:nvGrpSpPr>
        <p:grpSpPr>
          <a:xfrm>
            <a:off x="6363103" y="6406542"/>
            <a:ext cx="1200110" cy="230832"/>
            <a:chOff x="6173175" y="6354622"/>
            <a:chExt cx="1200110" cy="23083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5001D0F-9C2C-2A66-7C78-DFFE14970C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5" y="6396639"/>
              <a:ext cx="144000" cy="144000"/>
            </a:xfrm>
            <a:prstGeom prst="ellipse">
              <a:avLst/>
            </a:prstGeom>
            <a:solidFill>
              <a:srgbClr val="EDD8D5"/>
            </a:solidFill>
            <a:ln w="28575">
              <a:solidFill>
                <a:srgbClr val="792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7543135-C4B0-A776-51A2-15F177412823}"/>
                </a:ext>
              </a:extLst>
            </p:cNvPr>
            <p:cNvSpPr txBox="1"/>
            <p:nvPr/>
          </p:nvSpPr>
          <p:spPr>
            <a:xfrm>
              <a:off x="6324600" y="6354622"/>
              <a:ext cx="10486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Trustworthiness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C772F92-4FBA-6FE5-4902-38B5CDA1838C}"/>
              </a:ext>
            </a:extLst>
          </p:cNvPr>
          <p:cNvGrpSpPr/>
          <p:nvPr/>
        </p:nvGrpSpPr>
        <p:grpSpPr>
          <a:xfrm>
            <a:off x="4267960" y="6415293"/>
            <a:ext cx="486773" cy="230832"/>
            <a:chOff x="7697175" y="6354622"/>
            <a:chExt cx="486773" cy="230832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2BACDE-584F-ED20-4AE4-03629BD2CC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75" y="6396639"/>
              <a:ext cx="144000" cy="144000"/>
            </a:xfrm>
            <a:prstGeom prst="ellipse">
              <a:avLst/>
            </a:prstGeom>
            <a:solidFill>
              <a:srgbClr val="D5E4E0"/>
            </a:solidFill>
            <a:ln w="28575">
              <a:solidFill>
                <a:srgbClr val="295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0F1C52-546D-FE88-485A-3EDCFA920E87}"/>
                </a:ext>
              </a:extLst>
            </p:cNvPr>
            <p:cNvSpPr txBox="1"/>
            <p:nvPr/>
          </p:nvSpPr>
          <p:spPr>
            <a:xfrm>
              <a:off x="7848600" y="6354622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99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80139-E25C-48FD-C118-2100D6016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 Capabilities Periodic Table (AIA CPT)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37F47-C13F-0072-9047-68C69AC3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© 2023 Digital Twin Consortium. All rights reserved.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14C5-F7F6-1F36-B7C8-12B14168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51E47-9262-46A4-A78C-64714F031E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FD04D8B9-7146-AE40-CE19-E06005A3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9233" y="6591858"/>
            <a:ext cx="4114800" cy="275089"/>
          </a:xfrm>
        </p:spPr>
        <p:txBody>
          <a:bodyPr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45" name="Title 3">
            <a:extLst>
              <a:ext uri="{FF2B5EF4-FFF2-40B4-BE49-F238E27FC236}">
                <a16:creationId xmlns:a16="http://schemas.microsoft.com/office/drawing/2014/main" id="{9E17D16C-2049-7DFA-CEE7-EDC201A6F07F}"/>
              </a:ext>
            </a:extLst>
          </p:cNvPr>
          <p:cNvSpPr txBox="1">
            <a:spLocks/>
          </p:cNvSpPr>
          <p:nvPr/>
        </p:nvSpPr>
        <p:spPr>
          <a:xfrm>
            <a:off x="457200" y="462237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Agent Capabilities Periodic Table</a:t>
            </a:r>
            <a:r>
              <a:rPr lang="en-US" sz="3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v1.0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42653EC-270F-3766-AFBB-8DB9CCC3083C}"/>
              </a:ext>
            </a:extLst>
          </p:cNvPr>
          <p:cNvSpPr/>
          <p:nvPr/>
        </p:nvSpPr>
        <p:spPr>
          <a:xfrm>
            <a:off x="1961969" y="2671668"/>
            <a:ext cx="1353312" cy="2342647"/>
          </a:xfrm>
          <a:prstGeom prst="roundRect">
            <a:avLst>
              <a:gd name="adj" fmla="val 7014"/>
            </a:avLst>
          </a:prstGeom>
          <a:solidFill>
            <a:srgbClr val="D1D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174EA1"/>
              </a:solidFill>
            </a:endParaRPr>
          </a:p>
          <a:p>
            <a:pPr algn="ctr"/>
            <a:endParaRPr lang="en-US" sz="1400" b="1" dirty="0">
              <a:solidFill>
                <a:srgbClr val="174EA1"/>
              </a:solidFill>
            </a:endParaRPr>
          </a:p>
          <a:p>
            <a:pPr algn="ctr"/>
            <a:r>
              <a:rPr lang="en-US" sz="1400" b="1" dirty="0">
                <a:solidFill>
                  <a:srgbClr val="174EA1"/>
                </a:solidFill>
              </a:rPr>
              <a:t>Perception &amp; Knowledge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53D268-8CAF-E3C5-583B-BCC53FF6815D}"/>
              </a:ext>
            </a:extLst>
          </p:cNvPr>
          <p:cNvSpPr/>
          <p:nvPr/>
        </p:nvSpPr>
        <p:spPr>
          <a:xfrm>
            <a:off x="3362942" y="1460243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FAE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945911"/>
              </a:solidFill>
            </a:endParaRPr>
          </a:p>
          <a:p>
            <a:pPr algn="ctr"/>
            <a:endParaRPr lang="en-US" sz="1400" b="1" dirty="0">
              <a:solidFill>
                <a:srgbClr val="945911"/>
              </a:solidFill>
            </a:endParaRPr>
          </a:p>
          <a:p>
            <a:pPr algn="ctr"/>
            <a:r>
              <a:rPr lang="en-US" sz="1400" b="1" dirty="0">
                <a:solidFill>
                  <a:srgbClr val="945911"/>
                </a:solidFill>
              </a:rPr>
              <a:t>Cognition &amp; Reasoning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605900-1571-5C5F-9EBF-845BDAC70746}"/>
              </a:ext>
            </a:extLst>
          </p:cNvPr>
          <p:cNvSpPr/>
          <p:nvPr/>
        </p:nvSpPr>
        <p:spPr>
          <a:xfrm>
            <a:off x="4763915" y="1467726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3D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b="1" dirty="0">
              <a:solidFill>
                <a:srgbClr val="4D3D6F"/>
              </a:solidFill>
            </a:endParaRPr>
          </a:p>
          <a:p>
            <a:endParaRPr lang="en-US" sz="1400" b="1" dirty="0">
              <a:solidFill>
                <a:srgbClr val="4D3D6F"/>
              </a:solidFill>
            </a:endParaRPr>
          </a:p>
          <a:p>
            <a:r>
              <a:rPr lang="en-US" sz="1400" b="1" dirty="0">
                <a:solidFill>
                  <a:srgbClr val="4D3D6F"/>
                </a:solidFill>
              </a:rPr>
              <a:t>Learning &amp; Adaptation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50C4D93-8967-BCC5-562C-AC34BD469B23}"/>
              </a:ext>
            </a:extLst>
          </p:cNvPr>
          <p:cNvSpPr/>
          <p:nvPr/>
        </p:nvSpPr>
        <p:spPr>
          <a:xfrm>
            <a:off x="6164888" y="2074218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404040"/>
              </a:solidFill>
            </a:endParaRPr>
          </a:p>
          <a:p>
            <a:pPr algn="ctr"/>
            <a:endParaRPr lang="en-US" sz="1400" b="1" dirty="0">
              <a:solidFill>
                <a:srgbClr val="404040"/>
              </a:solidFill>
            </a:endParaRPr>
          </a:p>
          <a:p>
            <a:pPr algn="ctr"/>
            <a:r>
              <a:rPr lang="en-US" sz="1400" b="1" dirty="0">
                <a:solidFill>
                  <a:srgbClr val="404040"/>
                </a:solidFill>
              </a:rPr>
              <a:t>Action &amp; Execution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4A587F2-3734-E0BE-4E1D-ED7EF1A66ADC}"/>
              </a:ext>
            </a:extLst>
          </p:cNvPr>
          <p:cNvSpPr/>
          <p:nvPr/>
        </p:nvSpPr>
        <p:spPr>
          <a:xfrm>
            <a:off x="7565860" y="1467726"/>
            <a:ext cx="2754285" cy="3554072"/>
          </a:xfrm>
          <a:prstGeom prst="roundRect">
            <a:avLst>
              <a:gd name="adj" fmla="val 2587"/>
            </a:avLst>
          </a:prstGeom>
          <a:solidFill>
            <a:srgbClr val="D6E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rgbClr val="295548"/>
              </a:solidFill>
            </a:endParaRPr>
          </a:p>
          <a:p>
            <a:pPr algn="ctr"/>
            <a:endParaRPr lang="en-US" sz="1400" b="1" dirty="0">
              <a:solidFill>
                <a:srgbClr val="295548"/>
              </a:solidFill>
            </a:endParaRPr>
          </a:p>
          <a:p>
            <a:pPr algn="ctr"/>
            <a:r>
              <a:rPr lang="en-US" sz="1400" b="1" dirty="0">
                <a:solidFill>
                  <a:srgbClr val="295548"/>
                </a:solidFill>
              </a:rPr>
              <a:t>Interaction &amp; Collaboration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B8EAB4-1570-F5BC-6822-B75004A81FE7}"/>
              </a:ext>
            </a:extLst>
          </p:cNvPr>
          <p:cNvGrpSpPr/>
          <p:nvPr/>
        </p:nvGrpSpPr>
        <p:grpSpPr>
          <a:xfrm>
            <a:off x="1961965" y="5063267"/>
            <a:ext cx="8358179" cy="1172599"/>
            <a:chOff x="1961965" y="5063268"/>
            <a:chExt cx="8358179" cy="1146344"/>
          </a:xfrm>
          <a:solidFill>
            <a:srgbClr val="EEDAD6"/>
          </a:solidFill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F8ADC6D-C433-7AB6-B31F-8BAAC22EFA1C}"/>
                </a:ext>
              </a:extLst>
            </p:cNvPr>
            <p:cNvSpPr/>
            <p:nvPr/>
          </p:nvSpPr>
          <p:spPr>
            <a:xfrm>
              <a:off x="1961967" y="5669164"/>
              <a:ext cx="8358177" cy="540448"/>
            </a:xfrm>
            <a:prstGeom prst="roundRect">
              <a:avLst>
                <a:gd name="adj" fmla="val 8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59C1A37-0C85-9F03-912B-1106051196DB}"/>
                </a:ext>
              </a:extLst>
            </p:cNvPr>
            <p:cNvSpPr/>
            <p:nvPr/>
          </p:nvSpPr>
          <p:spPr>
            <a:xfrm>
              <a:off x="1961965" y="5063268"/>
              <a:ext cx="4155262" cy="806310"/>
            </a:xfrm>
            <a:prstGeom prst="roundRect">
              <a:avLst>
                <a:gd name="adj" fmla="val 70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36628BE-C1CA-3FE9-7F29-ABA7AAAD2C15}"/>
                </a:ext>
              </a:extLst>
            </p:cNvPr>
            <p:cNvSpPr/>
            <p:nvPr/>
          </p:nvSpPr>
          <p:spPr>
            <a:xfrm>
              <a:off x="7565858" y="5081286"/>
              <a:ext cx="2754286" cy="806310"/>
            </a:xfrm>
            <a:prstGeom prst="roundRect">
              <a:avLst>
                <a:gd name="adj" fmla="val 59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586318-392B-1FF4-CF6B-FE68CC5B76D3}"/>
              </a:ext>
            </a:extLst>
          </p:cNvPr>
          <p:cNvGrpSpPr/>
          <p:nvPr/>
        </p:nvGrpSpPr>
        <p:grpSpPr>
          <a:xfrm>
            <a:off x="1185358" y="6262420"/>
            <a:ext cx="1730703" cy="246221"/>
            <a:chOff x="503779" y="6339975"/>
            <a:chExt cx="1730703" cy="24622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99C57E-33BF-9D77-C684-C401AD979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779" y="6396639"/>
              <a:ext cx="144000" cy="144000"/>
            </a:xfrm>
            <a:prstGeom prst="ellipse">
              <a:avLst/>
            </a:prstGeom>
            <a:solidFill>
              <a:srgbClr val="D0DCEA"/>
            </a:solidFill>
            <a:ln w="28575">
              <a:solidFill>
                <a:srgbClr val="133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929FA5-8DEB-69C4-483C-6510B054E831}"/>
                </a:ext>
              </a:extLst>
            </p:cNvPr>
            <p:cNvSpPr txBox="1"/>
            <p:nvPr/>
          </p:nvSpPr>
          <p:spPr>
            <a:xfrm>
              <a:off x="655204" y="6339975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Perception &amp; Knowledge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3F9DF5-7E36-48CE-316E-C319E4732AC3}"/>
              </a:ext>
            </a:extLst>
          </p:cNvPr>
          <p:cNvGrpSpPr/>
          <p:nvPr/>
        </p:nvGrpSpPr>
        <p:grpSpPr>
          <a:xfrm>
            <a:off x="2990212" y="6264745"/>
            <a:ext cx="1639333" cy="246221"/>
            <a:chOff x="1982175" y="6339975"/>
            <a:chExt cx="1639333" cy="24622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E3F71C-7806-313C-DD53-DAC87FB8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175" y="6396639"/>
              <a:ext cx="144000" cy="144000"/>
            </a:xfrm>
            <a:prstGeom prst="ellipse">
              <a:avLst/>
            </a:prstGeom>
            <a:solidFill>
              <a:srgbClr val="FAEAD5"/>
            </a:solidFill>
            <a:ln w="28575">
              <a:solidFill>
                <a:srgbClr val="945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40EC97-97D3-54CA-9499-E1C1C9413C41}"/>
                </a:ext>
              </a:extLst>
            </p:cNvPr>
            <p:cNvSpPr txBox="1"/>
            <p:nvPr/>
          </p:nvSpPr>
          <p:spPr>
            <a:xfrm>
              <a:off x="2133600" y="6339975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Cognition &amp; Reasoning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EC6192B-6146-D6B9-5EEC-484488FC0637}"/>
              </a:ext>
            </a:extLst>
          </p:cNvPr>
          <p:cNvSpPr txBox="1"/>
          <p:nvPr/>
        </p:nvSpPr>
        <p:spPr>
          <a:xfrm>
            <a:off x="7881987" y="6262420"/>
            <a:ext cx="16866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Interaction &amp; Collaboration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9A39B1-A6D6-0F14-C1AB-C366F475C8A1}"/>
              </a:ext>
            </a:extLst>
          </p:cNvPr>
          <p:cNvGrpSpPr/>
          <p:nvPr/>
        </p:nvGrpSpPr>
        <p:grpSpPr>
          <a:xfrm>
            <a:off x="4648751" y="6262420"/>
            <a:ext cx="1594449" cy="246221"/>
            <a:chOff x="4725375" y="6339975"/>
            <a:chExt cx="1594449" cy="2462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6BFE71-775B-9A4C-F2C5-63092DEDF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5375" y="6396639"/>
              <a:ext cx="144000" cy="144000"/>
            </a:xfrm>
            <a:prstGeom prst="ellipse">
              <a:avLst/>
            </a:prstGeom>
            <a:solidFill>
              <a:srgbClr val="E2DDEC"/>
            </a:solidFill>
            <a:ln w="28575">
              <a:solidFill>
                <a:srgbClr val="4E3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E6BDFC4-C964-0DE1-A80F-DE4E468B8D52}"/>
                </a:ext>
              </a:extLst>
            </p:cNvPr>
            <p:cNvSpPr txBox="1"/>
            <p:nvPr/>
          </p:nvSpPr>
          <p:spPr>
            <a:xfrm>
              <a:off x="4876800" y="6339975"/>
              <a:ext cx="1443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&amp; Adaptation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40B86A-5BB7-17E5-FDFD-FEA3798A6781}"/>
              </a:ext>
            </a:extLst>
          </p:cNvPr>
          <p:cNvGrpSpPr/>
          <p:nvPr/>
        </p:nvGrpSpPr>
        <p:grpSpPr>
          <a:xfrm>
            <a:off x="9576092" y="6262419"/>
            <a:ext cx="1546359" cy="246221"/>
            <a:chOff x="6173175" y="6339975"/>
            <a:chExt cx="1546359" cy="24622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8ED00A-50C6-5BCE-C4F9-9D793ECB8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5" y="6396639"/>
              <a:ext cx="144000" cy="144000"/>
            </a:xfrm>
            <a:prstGeom prst="ellipse">
              <a:avLst/>
            </a:prstGeom>
            <a:solidFill>
              <a:srgbClr val="EDD8D5"/>
            </a:solidFill>
            <a:ln w="28575">
              <a:solidFill>
                <a:srgbClr val="792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CF2733-4049-5A93-04FF-B6D64D810FE0}"/>
                </a:ext>
              </a:extLst>
            </p:cNvPr>
            <p:cNvSpPr txBox="1"/>
            <p:nvPr/>
          </p:nvSpPr>
          <p:spPr>
            <a:xfrm>
              <a:off x="6324600" y="6339975"/>
              <a:ext cx="1394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Governance &amp; Safety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7F2D9E0-59E5-FF98-B1B4-3625BA8178C1}"/>
              </a:ext>
            </a:extLst>
          </p:cNvPr>
          <p:cNvGrpSpPr/>
          <p:nvPr/>
        </p:nvGrpSpPr>
        <p:grpSpPr>
          <a:xfrm>
            <a:off x="6394625" y="6262420"/>
            <a:ext cx="1512560" cy="246221"/>
            <a:chOff x="7848600" y="6339975"/>
            <a:chExt cx="1512560" cy="24622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E8CCC6-E543-F3FA-04FF-AEA2F55CA2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7160" y="6396638"/>
              <a:ext cx="144000" cy="144000"/>
            </a:xfrm>
            <a:prstGeom prst="ellipse">
              <a:avLst/>
            </a:prstGeom>
            <a:solidFill>
              <a:srgbClr val="D5E4E0"/>
            </a:solidFill>
            <a:ln w="28575">
              <a:solidFill>
                <a:srgbClr val="295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0829DB-9DF6-D2BB-38B7-ABF31A91E213}"/>
                </a:ext>
              </a:extLst>
            </p:cNvPr>
            <p:cNvSpPr txBox="1"/>
            <p:nvPr/>
          </p:nvSpPr>
          <p:spPr>
            <a:xfrm>
              <a:off x="7848600" y="6339975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Action &amp; Execution</a:t>
              </a: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56D6CE18-5CAB-1790-A4C0-106760AD244B}"/>
              </a:ext>
            </a:extLst>
          </p:cNvPr>
          <p:cNvSpPr>
            <a:spLocks noChangeAspect="1"/>
          </p:cNvSpPr>
          <p:nvPr/>
        </p:nvSpPr>
        <p:spPr>
          <a:xfrm>
            <a:off x="6322625" y="6321409"/>
            <a:ext cx="144000" cy="144000"/>
          </a:xfrm>
          <a:prstGeom prst="ellipse">
            <a:avLst/>
          </a:prstGeom>
          <a:solidFill>
            <a:srgbClr val="EEEEEE"/>
          </a:solidFill>
          <a:ln w="2857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790984-5043-F347-5D6B-85600451E970}"/>
              </a:ext>
            </a:extLst>
          </p:cNvPr>
          <p:cNvSpPr txBox="1"/>
          <p:nvPr/>
        </p:nvSpPr>
        <p:spPr>
          <a:xfrm>
            <a:off x="3640339" y="5494423"/>
            <a:ext cx="2754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92D21"/>
                </a:solidFill>
              </a:rPr>
              <a:t>Governance &amp; Safety</a:t>
            </a:r>
          </a:p>
        </p:txBody>
      </p:sp>
      <p:pic>
        <p:nvPicPr>
          <p:cNvPr id="35" name="Picture 34" descr="A blue eye with graph in center&#10;&#10;AI-generated content may be incorrect.">
            <a:extLst>
              <a:ext uri="{FF2B5EF4-FFF2-40B4-BE49-F238E27FC236}">
                <a16:creationId xmlns:a16="http://schemas.microsoft.com/office/drawing/2014/main" id="{7008E3B3-7B84-5C05-291A-38EBDF166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21" y="3237279"/>
            <a:ext cx="548640" cy="548640"/>
          </a:xfrm>
          <a:prstGeom prst="rect">
            <a:avLst/>
          </a:prstGeom>
        </p:spPr>
      </p:pic>
      <p:pic>
        <p:nvPicPr>
          <p:cNvPr id="36" name="Picture 35" descr="A logo of a brain and gear&#10;&#10;AI-generated content may be incorrect.">
            <a:extLst>
              <a:ext uri="{FF2B5EF4-FFF2-40B4-BE49-F238E27FC236}">
                <a16:creationId xmlns:a16="http://schemas.microsoft.com/office/drawing/2014/main" id="{866CCCCF-1BED-B985-5FAF-A693BB18F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277" y="2613735"/>
            <a:ext cx="548640" cy="548640"/>
          </a:xfrm>
          <a:prstGeom prst="rect">
            <a:avLst/>
          </a:prstGeom>
        </p:spPr>
      </p:pic>
      <p:pic>
        <p:nvPicPr>
          <p:cNvPr id="39" name="Picture 38" descr="A purple logo with a gear and a book&#10;&#10;AI-generated content may be incorrect.">
            <a:extLst>
              <a:ext uri="{FF2B5EF4-FFF2-40B4-BE49-F238E27FC236}">
                <a16:creationId xmlns:a16="http://schemas.microsoft.com/office/drawing/2014/main" id="{6324E9CA-78F6-A678-F145-C69C8DF03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250" y="2613735"/>
            <a:ext cx="548640" cy="548640"/>
          </a:xfrm>
          <a:prstGeom prst="rect">
            <a:avLst/>
          </a:prstGeom>
        </p:spPr>
      </p:pic>
      <p:pic>
        <p:nvPicPr>
          <p:cNvPr id="40" name="Picture 39" descr="A black and white image of a gear and a check mark&#10;&#10;AI-generated content may be incorrect.">
            <a:extLst>
              <a:ext uri="{FF2B5EF4-FFF2-40B4-BE49-F238E27FC236}">
                <a16:creationId xmlns:a16="http://schemas.microsoft.com/office/drawing/2014/main" id="{5E7DDA12-D933-5288-5AE9-3EEDD60885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224" y="3197586"/>
            <a:ext cx="548640" cy="548640"/>
          </a:xfrm>
          <a:prstGeom prst="rect">
            <a:avLst/>
          </a:prstGeom>
        </p:spPr>
      </p:pic>
      <p:pic>
        <p:nvPicPr>
          <p:cNvPr id="41" name="Picture 40" descr="A group of people with arrows&#10;&#10;AI-generated content may be incorrect.">
            <a:extLst>
              <a:ext uri="{FF2B5EF4-FFF2-40B4-BE49-F238E27FC236}">
                <a16:creationId xmlns:a16="http://schemas.microsoft.com/office/drawing/2014/main" id="{63976664-2333-16A0-2741-C5F29A5BF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94" y="2716903"/>
            <a:ext cx="548640" cy="548640"/>
          </a:xfrm>
          <a:prstGeom prst="rect">
            <a:avLst/>
          </a:prstGeom>
        </p:spPr>
      </p:pic>
      <p:pic>
        <p:nvPicPr>
          <p:cNvPr id="42" name="Picture 41" descr="A red and black shield with a eye inside&#10;&#10;AI-generated content may be incorrect.">
            <a:extLst>
              <a:ext uri="{FF2B5EF4-FFF2-40B4-BE49-F238E27FC236}">
                <a16:creationId xmlns:a16="http://schemas.microsoft.com/office/drawing/2014/main" id="{EA858B72-24BF-E36E-5E29-C0C693D3AB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681" y="544000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A928-51CE-2875-B9F0-434085B47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5465FA04-8525-3560-333A-A4FE23E7487C}"/>
              </a:ext>
            </a:extLst>
          </p:cNvPr>
          <p:cNvSpPr txBox="1">
            <a:spLocks/>
          </p:cNvSpPr>
          <p:nvPr/>
        </p:nvSpPr>
        <p:spPr>
          <a:xfrm>
            <a:off x="457200" y="462237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 Agent Capabilities Periodic Table</a:t>
            </a:r>
            <a:r>
              <a:rPr lang="en-US" sz="3600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v1.0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Footer Placeholder 36">
            <a:extLst>
              <a:ext uri="{FF2B5EF4-FFF2-40B4-BE49-F238E27FC236}">
                <a16:creationId xmlns:a16="http://schemas.microsoft.com/office/drawing/2014/main" id="{7BE10276-CC31-F6CF-F9D0-3B604106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9233" y="6591858"/>
            <a:ext cx="4114800" cy="275089"/>
          </a:xfrm>
        </p:spPr>
        <p:txBody>
          <a:bodyPr/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B439AE7-10EC-7C84-B43D-40AE1469D223}"/>
              </a:ext>
            </a:extLst>
          </p:cNvPr>
          <p:cNvSpPr/>
          <p:nvPr/>
        </p:nvSpPr>
        <p:spPr>
          <a:xfrm>
            <a:off x="1961969" y="2671668"/>
            <a:ext cx="1353312" cy="2342647"/>
          </a:xfrm>
          <a:prstGeom prst="roundRect">
            <a:avLst>
              <a:gd name="adj" fmla="val 7014"/>
            </a:avLst>
          </a:prstGeom>
          <a:solidFill>
            <a:srgbClr val="D1D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A983C1D-A2E3-5DE4-E3F6-DC48B2A4DCBB}"/>
              </a:ext>
            </a:extLst>
          </p:cNvPr>
          <p:cNvSpPr/>
          <p:nvPr/>
        </p:nvSpPr>
        <p:spPr>
          <a:xfrm>
            <a:off x="3362942" y="1460243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FAE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6B199D-E5E4-85A3-3C7F-E6D421C55285}"/>
              </a:ext>
            </a:extLst>
          </p:cNvPr>
          <p:cNvSpPr/>
          <p:nvPr/>
        </p:nvSpPr>
        <p:spPr>
          <a:xfrm>
            <a:off x="4763915" y="1467726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3D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6759F66-89F9-D05A-FA54-D4DDA00561D0}"/>
              </a:ext>
            </a:extLst>
          </p:cNvPr>
          <p:cNvSpPr/>
          <p:nvPr/>
        </p:nvSpPr>
        <p:spPr>
          <a:xfrm>
            <a:off x="6164888" y="2074218"/>
            <a:ext cx="1353312" cy="3554072"/>
          </a:xfrm>
          <a:prstGeom prst="roundRect">
            <a:avLst>
              <a:gd name="adj" fmla="val 7014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EE89338-93C4-33CE-B8CE-0DA2DC6A94B0}"/>
              </a:ext>
            </a:extLst>
          </p:cNvPr>
          <p:cNvSpPr/>
          <p:nvPr/>
        </p:nvSpPr>
        <p:spPr>
          <a:xfrm>
            <a:off x="7565860" y="1467726"/>
            <a:ext cx="2754285" cy="3554072"/>
          </a:xfrm>
          <a:prstGeom prst="roundRect">
            <a:avLst>
              <a:gd name="adj" fmla="val 2587"/>
            </a:avLst>
          </a:prstGeom>
          <a:solidFill>
            <a:srgbClr val="D6E4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711981-855F-33DC-316B-26697A61D737}"/>
              </a:ext>
            </a:extLst>
          </p:cNvPr>
          <p:cNvGrpSpPr/>
          <p:nvPr/>
        </p:nvGrpSpPr>
        <p:grpSpPr>
          <a:xfrm>
            <a:off x="1961965" y="5063267"/>
            <a:ext cx="8358179" cy="1172599"/>
            <a:chOff x="1961965" y="5063268"/>
            <a:chExt cx="8358179" cy="1146344"/>
          </a:xfrm>
          <a:solidFill>
            <a:srgbClr val="EEDAD6"/>
          </a:solidFill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259915E-6FE4-3914-7BF7-01C78E83D46C}"/>
                </a:ext>
              </a:extLst>
            </p:cNvPr>
            <p:cNvSpPr/>
            <p:nvPr/>
          </p:nvSpPr>
          <p:spPr>
            <a:xfrm>
              <a:off x="1961967" y="5669164"/>
              <a:ext cx="8358177" cy="540448"/>
            </a:xfrm>
            <a:prstGeom prst="roundRect">
              <a:avLst>
                <a:gd name="adj" fmla="val 862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52C317A-8B11-CD29-689C-BC7A88E77A24}"/>
                </a:ext>
              </a:extLst>
            </p:cNvPr>
            <p:cNvSpPr/>
            <p:nvPr/>
          </p:nvSpPr>
          <p:spPr>
            <a:xfrm>
              <a:off x="1961965" y="5063268"/>
              <a:ext cx="4155262" cy="806310"/>
            </a:xfrm>
            <a:prstGeom prst="roundRect">
              <a:avLst>
                <a:gd name="adj" fmla="val 701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A5ACBAA-8C21-A787-200D-0D2EDDFEBB9C}"/>
                </a:ext>
              </a:extLst>
            </p:cNvPr>
            <p:cNvSpPr/>
            <p:nvPr/>
          </p:nvSpPr>
          <p:spPr>
            <a:xfrm>
              <a:off x="7565858" y="5081286"/>
              <a:ext cx="2754286" cy="806310"/>
            </a:xfrm>
            <a:prstGeom prst="roundRect">
              <a:avLst>
                <a:gd name="adj" fmla="val 59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416F3B4-ACF5-8F88-D8B3-9AE7E097466E}"/>
              </a:ext>
            </a:extLst>
          </p:cNvPr>
          <p:cNvSpPr/>
          <p:nvPr/>
        </p:nvSpPr>
        <p:spPr>
          <a:xfrm>
            <a:off x="1742168" y="1372202"/>
            <a:ext cx="8673738" cy="4914797"/>
          </a:xfrm>
          <a:prstGeom prst="rect">
            <a:avLst/>
          </a:prstGeom>
          <a:solidFill>
            <a:schemeClr val="bg1">
              <a:alpha val="3204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0145C0C-EC6E-6FE0-EB7A-D43CCF75D4E5}"/>
              </a:ext>
            </a:extLst>
          </p:cNvPr>
          <p:cNvSpPr/>
          <p:nvPr/>
        </p:nvSpPr>
        <p:spPr>
          <a:xfrm>
            <a:off x="3362942" y="2062719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CG.RS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Reasoning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5A22170-1AA4-4EEA-43CD-5FAE8D3E2746}"/>
              </a:ext>
            </a:extLst>
          </p:cNvPr>
          <p:cNvSpPr/>
          <p:nvPr/>
        </p:nvSpPr>
        <p:spPr>
          <a:xfrm>
            <a:off x="4763915" y="2062719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LA.RL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Reinforcement Learning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953A3F9-467B-EFC3-EA57-0FDCECB34A94}"/>
              </a:ext>
            </a:extLst>
          </p:cNvPr>
          <p:cNvSpPr/>
          <p:nvPr/>
        </p:nvSpPr>
        <p:spPr>
          <a:xfrm>
            <a:off x="6164888" y="2062719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AE.TX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Task Execution &amp; Implementation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E758F6-135C-0B63-C0FF-234D64E539FA}"/>
              </a:ext>
            </a:extLst>
          </p:cNvPr>
          <p:cNvSpPr/>
          <p:nvPr/>
        </p:nvSpPr>
        <p:spPr>
          <a:xfrm>
            <a:off x="1961969" y="2663458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PK.OB 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Environmental 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Sensing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3152AF2-5D34-2B37-2800-24F982D5795A}"/>
              </a:ext>
            </a:extLst>
          </p:cNvPr>
          <p:cNvSpPr/>
          <p:nvPr/>
        </p:nvSpPr>
        <p:spPr>
          <a:xfrm>
            <a:off x="3362942" y="2663458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CG.DC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Decision Making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DB40431-6D16-5BFC-3985-2BA57201319B}"/>
              </a:ext>
            </a:extLst>
          </p:cNvPr>
          <p:cNvSpPr/>
          <p:nvPr/>
        </p:nvSpPr>
        <p:spPr>
          <a:xfrm>
            <a:off x="4763915" y="2663458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LA.AD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Self-Optimization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8E8BF38-D70A-B9C1-E578-030A1C5EC054}"/>
              </a:ext>
            </a:extLst>
          </p:cNvPr>
          <p:cNvSpPr/>
          <p:nvPr/>
        </p:nvSpPr>
        <p:spPr>
          <a:xfrm>
            <a:off x="6164888" y="2663458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AE.TL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Tool Usage &amp; API Integration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F91FAFEE-D83B-57BC-57A6-FBD1FE31D05D}"/>
              </a:ext>
            </a:extLst>
          </p:cNvPr>
          <p:cNvSpPr/>
          <p:nvPr/>
        </p:nvSpPr>
        <p:spPr>
          <a:xfrm>
            <a:off x="1961969" y="3264197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PK.KB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Knowledge Access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23631A3-97AD-2E3C-07B1-BB9C0447D507}"/>
              </a:ext>
            </a:extLst>
          </p:cNvPr>
          <p:cNvSpPr/>
          <p:nvPr/>
        </p:nvSpPr>
        <p:spPr>
          <a:xfrm>
            <a:off x="3362942" y="3264197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CG.PS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Problem Solving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229FFC8-E238-7A2A-654D-F00B1DEA76B7}"/>
              </a:ext>
            </a:extLst>
          </p:cNvPr>
          <p:cNvSpPr/>
          <p:nvPr/>
        </p:nvSpPr>
        <p:spPr>
          <a:xfrm>
            <a:off x="4763915" y="3264197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LA.SL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Supervised Learning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423BF93-AA7E-486C-05FE-C82869115316}"/>
              </a:ext>
            </a:extLst>
          </p:cNvPr>
          <p:cNvSpPr/>
          <p:nvPr/>
        </p:nvSpPr>
        <p:spPr>
          <a:xfrm>
            <a:off x="6164888" y="3264197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AE.CG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Code Generation &amp; Execution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26E1838-FA89-3661-C6F4-3348F0D5AF06}"/>
              </a:ext>
            </a:extLst>
          </p:cNvPr>
          <p:cNvSpPr/>
          <p:nvPr/>
        </p:nvSpPr>
        <p:spPr>
          <a:xfrm>
            <a:off x="7565861" y="2671668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C.HL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Human-in-Loop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4F70670-225A-C28A-1B91-CB66A19FF5F1}"/>
              </a:ext>
            </a:extLst>
          </p:cNvPr>
          <p:cNvSpPr/>
          <p:nvPr/>
        </p:nvSpPr>
        <p:spPr>
          <a:xfrm>
            <a:off x="8966834" y="2671668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IC.SI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Industrial Integration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712749-D94D-C38F-C921-68069C0AC7ED}"/>
              </a:ext>
            </a:extLst>
          </p:cNvPr>
          <p:cNvSpPr/>
          <p:nvPr/>
        </p:nvSpPr>
        <p:spPr>
          <a:xfrm>
            <a:off x="1961969" y="3864936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PK.CX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Context &amp; Memory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A86ED8A-D301-9FF3-DFC9-DB4CA98EB21A}"/>
              </a:ext>
            </a:extLst>
          </p:cNvPr>
          <p:cNvSpPr/>
          <p:nvPr/>
        </p:nvSpPr>
        <p:spPr>
          <a:xfrm>
            <a:off x="3362942" y="3864936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CG.PP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Formal Planning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E616140-CB2B-710D-ACF7-EB083EC9310D}"/>
              </a:ext>
            </a:extLst>
          </p:cNvPr>
          <p:cNvSpPr/>
          <p:nvPr/>
        </p:nvSpPr>
        <p:spPr>
          <a:xfrm>
            <a:off x="4763915" y="3864936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LA.VM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Vector Memory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8D71072-9D17-EE26-2239-07D6FAE8C316}"/>
              </a:ext>
            </a:extLst>
          </p:cNvPr>
          <p:cNvSpPr/>
          <p:nvPr/>
        </p:nvSpPr>
        <p:spPr>
          <a:xfrm>
            <a:off x="6164888" y="3864936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AE.CX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Content Creation &amp; Generation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3BD6F5CB-C793-993F-9F52-6A6A63AFB087}"/>
              </a:ext>
            </a:extLst>
          </p:cNvPr>
          <p:cNvSpPr/>
          <p:nvPr/>
        </p:nvSpPr>
        <p:spPr>
          <a:xfrm>
            <a:off x="7565861" y="3272407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IC.AC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Agent Communication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4F9E9F-CC3A-02F5-FF9C-A21E658BD5A7}"/>
              </a:ext>
            </a:extLst>
          </p:cNvPr>
          <p:cNvSpPr/>
          <p:nvPr/>
        </p:nvSpPr>
        <p:spPr>
          <a:xfrm>
            <a:off x="8966834" y="3272407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IC.ES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Enterprise Integration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3FD4B14-4D8D-5F5D-F38E-402AA9AA1170}"/>
              </a:ext>
            </a:extLst>
          </p:cNvPr>
          <p:cNvSpPr/>
          <p:nvPr/>
        </p:nvSpPr>
        <p:spPr>
          <a:xfrm>
            <a:off x="1961969" y="4465675"/>
            <a:ext cx="1353312" cy="548640"/>
          </a:xfrm>
          <a:prstGeom prst="roundRect">
            <a:avLst/>
          </a:prstGeom>
          <a:solidFill>
            <a:srgbClr val="D1DCEB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13386D"/>
                </a:solidFill>
              </a:rPr>
              <a:t>PK.MF</a:t>
            </a:r>
          </a:p>
          <a:p>
            <a:pPr algn="ctr"/>
            <a:r>
              <a:rPr lang="en-US" sz="1000" dirty="0">
                <a:solidFill>
                  <a:srgbClr val="13386D"/>
                </a:solidFill>
              </a:rPr>
              <a:t>Multi-Modal Fusion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1CA6D0D-7A33-8933-4633-133044E9E39E}"/>
              </a:ext>
            </a:extLst>
          </p:cNvPr>
          <p:cNvSpPr/>
          <p:nvPr/>
        </p:nvSpPr>
        <p:spPr>
          <a:xfrm>
            <a:off x="3362942" y="4465675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CG.PA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Plan Adaptation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418A78D-EAF2-E8CB-592A-52827BF0E936}"/>
              </a:ext>
            </a:extLst>
          </p:cNvPr>
          <p:cNvSpPr/>
          <p:nvPr/>
        </p:nvSpPr>
        <p:spPr>
          <a:xfrm>
            <a:off x="4763915" y="4465675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LA.MS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Memory Scoring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8FC21BD-EA79-4B13-9915-1FAC89A83F62}"/>
              </a:ext>
            </a:extLst>
          </p:cNvPr>
          <p:cNvSpPr/>
          <p:nvPr/>
        </p:nvSpPr>
        <p:spPr>
          <a:xfrm>
            <a:off x="6164888" y="4465675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AE.TM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Tool Lifecycle Management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F0D08B9-919A-ABF4-0DE2-F9E249C41DD3}"/>
              </a:ext>
            </a:extLst>
          </p:cNvPr>
          <p:cNvSpPr/>
          <p:nvPr/>
        </p:nvSpPr>
        <p:spPr>
          <a:xfrm>
            <a:off x="7565861" y="387314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IC.CL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Collaboration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6CC74E9-3B00-FE97-D67D-A82BB37DC2DB}"/>
              </a:ext>
            </a:extLst>
          </p:cNvPr>
          <p:cNvSpPr/>
          <p:nvPr/>
        </p:nvSpPr>
        <p:spPr>
          <a:xfrm>
            <a:off x="8966834" y="387314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IC.MB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Message Brokers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EDE2EF2-8F3C-346E-C0C9-259D00A7DC39}"/>
              </a:ext>
            </a:extLst>
          </p:cNvPr>
          <p:cNvSpPr/>
          <p:nvPr/>
        </p:nvSpPr>
        <p:spPr>
          <a:xfrm>
            <a:off x="1961969" y="506641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GS.DL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Deployment Management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F00EEF9-D8A5-D4D6-3662-CCD1C2DE5935}"/>
              </a:ext>
            </a:extLst>
          </p:cNvPr>
          <p:cNvSpPr/>
          <p:nvPr/>
        </p:nvSpPr>
        <p:spPr>
          <a:xfrm>
            <a:off x="3362942" y="506641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GS.MO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Monitoring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29A3D4F-01D9-EFBD-A652-8413D86EC4E3}"/>
              </a:ext>
            </a:extLst>
          </p:cNvPr>
          <p:cNvSpPr/>
          <p:nvPr/>
        </p:nvSpPr>
        <p:spPr>
          <a:xfrm>
            <a:off x="4763915" y="506641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GS.EV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Evaluation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BFD0166-EA44-4FA6-C246-304E4F3B81AA}"/>
              </a:ext>
            </a:extLst>
          </p:cNvPr>
          <p:cNvSpPr/>
          <p:nvPr/>
        </p:nvSpPr>
        <p:spPr>
          <a:xfrm>
            <a:off x="6164888" y="5066414"/>
            <a:ext cx="1353312" cy="548640"/>
          </a:xfrm>
          <a:prstGeom prst="roundRect">
            <a:avLst/>
          </a:prstGeom>
          <a:solidFill>
            <a:srgbClr val="EEEEEE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04040"/>
                </a:solidFill>
              </a:rPr>
              <a:t>AE.MC</a:t>
            </a:r>
          </a:p>
          <a:p>
            <a:pPr algn="ctr"/>
            <a:r>
              <a:rPr lang="en-US" sz="1000" dirty="0">
                <a:solidFill>
                  <a:srgbClr val="404040"/>
                </a:solidFill>
              </a:rPr>
              <a:t>MCP Integration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9C97CC2-E3D9-2A1B-F405-7A3A16995E46}"/>
              </a:ext>
            </a:extLst>
          </p:cNvPr>
          <p:cNvSpPr/>
          <p:nvPr/>
        </p:nvSpPr>
        <p:spPr>
          <a:xfrm>
            <a:off x="7565861" y="4473885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IC.RB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Role Behavior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FAE092E-EBA2-D0BD-9F33-24CBB5DA8650}"/>
              </a:ext>
            </a:extLst>
          </p:cNvPr>
          <p:cNvSpPr/>
          <p:nvPr/>
        </p:nvSpPr>
        <p:spPr>
          <a:xfrm>
            <a:off x="8966834" y="4473885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IC.DS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Distributed Coordination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B139B58-DD70-F111-C3C7-5ADC6459E000}"/>
              </a:ext>
            </a:extLst>
          </p:cNvPr>
          <p:cNvSpPr/>
          <p:nvPr/>
        </p:nvSpPr>
        <p:spPr>
          <a:xfrm>
            <a:off x="1961969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GS.SC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Scaling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11B5881-4765-2F25-2AA6-4A84F2690CCA}"/>
              </a:ext>
            </a:extLst>
          </p:cNvPr>
          <p:cNvSpPr/>
          <p:nvPr/>
        </p:nvSpPr>
        <p:spPr>
          <a:xfrm>
            <a:off x="3362942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GS.SF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Safety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803C3F35-56C0-0272-685A-1DF34933C38B}"/>
              </a:ext>
            </a:extLst>
          </p:cNvPr>
          <p:cNvSpPr/>
          <p:nvPr/>
        </p:nvSpPr>
        <p:spPr>
          <a:xfrm>
            <a:off x="4763915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GS.SE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Security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3DE1D23-7B9E-0C51-6C33-20941F6ABEDB}"/>
              </a:ext>
            </a:extLst>
          </p:cNvPr>
          <p:cNvSpPr/>
          <p:nvPr/>
        </p:nvSpPr>
        <p:spPr>
          <a:xfrm>
            <a:off x="6164888" y="5674830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GS.EX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Explainability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0187077-2BC0-EBE1-AA85-F4AC3155E251}"/>
              </a:ext>
            </a:extLst>
          </p:cNvPr>
          <p:cNvSpPr/>
          <p:nvPr/>
        </p:nvSpPr>
        <p:spPr>
          <a:xfrm>
            <a:off x="7565861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GS.RL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Reliability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E70507F-231B-7735-5527-9754546C2C76}"/>
              </a:ext>
            </a:extLst>
          </p:cNvPr>
          <p:cNvSpPr/>
          <p:nvPr/>
        </p:nvSpPr>
        <p:spPr>
          <a:xfrm>
            <a:off x="8966834" y="5667153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GS.TC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Trust Management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C0D22E44-FEF6-021D-0D12-D29FDCD235BC}"/>
              </a:ext>
            </a:extLst>
          </p:cNvPr>
          <p:cNvSpPr/>
          <p:nvPr/>
        </p:nvSpPr>
        <p:spPr>
          <a:xfrm>
            <a:off x="3362942" y="1467726"/>
            <a:ext cx="1353312" cy="548640"/>
          </a:xfrm>
          <a:prstGeom prst="roundRect">
            <a:avLst/>
          </a:prstGeom>
          <a:solidFill>
            <a:srgbClr val="FAEB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945911"/>
                </a:solidFill>
              </a:rPr>
              <a:t>CG.PL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Planning &amp; </a:t>
            </a:r>
          </a:p>
          <a:p>
            <a:pPr algn="ctr"/>
            <a:r>
              <a:rPr lang="en-US" sz="1000" dirty="0">
                <a:solidFill>
                  <a:srgbClr val="945911"/>
                </a:solidFill>
              </a:rPr>
              <a:t>Decomposition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788815B-6275-A4B7-69C1-2B90A49959F4}"/>
              </a:ext>
            </a:extLst>
          </p:cNvPr>
          <p:cNvSpPr/>
          <p:nvPr/>
        </p:nvSpPr>
        <p:spPr>
          <a:xfrm>
            <a:off x="4763915" y="1467726"/>
            <a:ext cx="1353312" cy="548640"/>
          </a:xfrm>
          <a:prstGeom prst="roundRect">
            <a:avLst/>
          </a:prstGeom>
          <a:solidFill>
            <a:srgbClr val="E3DDEC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4E3D6F"/>
                </a:solidFill>
              </a:rPr>
              <a:t>LA.MM</a:t>
            </a:r>
          </a:p>
          <a:p>
            <a:pPr algn="ctr"/>
            <a:r>
              <a:rPr lang="en-US" sz="1000" dirty="0">
                <a:solidFill>
                  <a:srgbClr val="4E3D6F"/>
                </a:solidFill>
              </a:rPr>
              <a:t>Memory Management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CCDD216-5C4D-3160-DDB6-2D97DD9ACC5F}"/>
              </a:ext>
            </a:extLst>
          </p:cNvPr>
          <p:cNvSpPr/>
          <p:nvPr/>
        </p:nvSpPr>
        <p:spPr>
          <a:xfrm>
            <a:off x="7565861" y="2070929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IC.DM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Dialogue Management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763F937-6538-2BC8-2B6D-F7E081C4FF10}"/>
              </a:ext>
            </a:extLst>
          </p:cNvPr>
          <p:cNvSpPr/>
          <p:nvPr/>
        </p:nvSpPr>
        <p:spPr>
          <a:xfrm>
            <a:off x="8966834" y="2070929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IC.CF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Conflict Resolution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DE16998-2885-9900-D5BD-BF8B2AAF6EC9}"/>
              </a:ext>
            </a:extLst>
          </p:cNvPr>
          <p:cNvSpPr/>
          <p:nvPr/>
        </p:nvSpPr>
        <p:spPr>
          <a:xfrm>
            <a:off x="7565861" y="146772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IC.NL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Natural Language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C95B9F1A-EE69-13AB-7EA9-D85380355E70}"/>
              </a:ext>
            </a:extLst>
          </p:cNvPr>
          <p:cNvSpPr/>
          <p:nvPr/>
        </p:nvSpPr>
        <p:spPr>
          <a:xfrm>
            <a:off x="8966834" y="1467726"/>
            <a:ext cx="1353312" cy="548640"/>
          </a:xfrm>
          <a:prstGeom prst="roundRect">
            <a:avLst/>
          </a:prstGeom>
          <a:solidFill>
            <a:srgbClr val="D5E4E1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295548"/>
                </a:solidFill>
              </a:rPr>
              <a:t>IC.CS</a:t>
            </a:r>
          </a:p>
          <a:p>
            <a:pPr algn="ctr"/>
            <a:r>
              <a:rPr lang="en-US" sz="1000" dirty="0">
                <a:solidFill>
                  <a:srgbClr val="295548"/>
                </a:solidFill>
              </a:rPr>
              <a:t>Consensus Protocols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017E388-327B-D1CE-03F7-D00C9D64DDF8}"/>
              </a:ext>
            </a:extLst>
          </p:cNvPr>
          <p:cNvGrpSpPr/>
          <p:nvPr/>
        </p:nvGrpSpPr>
        <p:grpSpPr>
          <a:xfrm>
            <a:off x="1185358" y="6262420"/>
            <a:ext cx="1730703" cy="246221"/>
            <a:chOff x="503779" y="6339975"/>
            <a:chExt cx="1730703" cy="24622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D4BF299-9134-E7E5-75E6-F327B07B3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3779" y="6396639"/>
              <a:ext cx="144000" cy="144000"/>
            </a:xfrm>
            <a:prstGeom prst="ellipse">
              <a:avLst/>
            </a:prstGeom>
            <a:solidFill>
              <a:srgbClr val="D0DCEA"/>
            </a:solidFill>
            <a:ln w="28575">
              <a:solidFill>
                <a:srgbClr val="1338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4BAAD7-26F8-6B55-57C6-8078CC33EEBE}"/>
                </a:ext>
              </a:extLst>
            </p:cNvPr>
            <p:cNvSpPr txBox="1"/>
            <p:nvPr/>
          </p:nvSpPr>
          <p:spPr>
            <a:xfrm>
              <a:off x="655204" y="6339975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Perception &amp; Knowledge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3619C1-5C9A-CA84-7BC7-5A1712AE6B5B}"/>
              </a:ext>
            </a:extLst>
          </p:cNvPr>
          <p:cNvGrpSpPr/>
          <p:nvPr/>
        </p:nvGrpSpPr>
        <p:grpSpPr>
          <a:xfrm>
            <a:off x="2990212" y="6264745"/>
            <a:ext cx="1639333" cy="246221"/>
            <a:chOff x="1982175" y="6339975"/>
            <a:chExt cx="1639333" cy="246221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8FAA79B-9C7B-1A90-91AD-D1DAFA6325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2175" y="6396639"/>
              <a:ext cx="144000" cy="144000"/>
            </a:xfrm>
            <a:prstGeom prst="ellipse">
              <a:avLst/>
            </a:prstGeom>
            <a:solidFill>
              <a:srgbClr val="FAEAD5"/>
            </a:solidFill>
            <a:ln w="28575">
              <a:solidFill>
                <a:srgbClr val="9459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04F613C-E48D-32CF-EE17-3810D53DE4AC}"/>
                </a:ext>
              </a:extLst>
            </p:cNvPr>
            <p:cNvSpPr txBox="1"/>
            <p:nvPr/>
          </p:nvSpPr>
          <p:spPr>
            <a:xfrm>
              <a:off x="2133600" y="6339975"/>
              <a:ext cx="14879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Cognition &amp; Reasoning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C9CFBD-BA41-FD57-0EEA-31F29EE4FBF1}"/>
              </a:ext>
            </a:extLst>
          </p:cNvPr>
          <p:cNvGrpSpPr/>
          <p:nvPr/>
        </p:nvGrpSpPr>
        <p:grpSpPr>
          <a:xfrm>
            <a:off x="7730562" y="6262420"/>
            <a:ext cx="1838105" cy="246221"/>
            <a:chOff x="3277575" y="6339975"/>
            <a:chExt cx="1838105" cy="246221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1B337CB-1249-E374-7F22-13B9B1EB8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7575" y="6396639"/>
              <a:ext cx="144000" cy="144000"/>
            </a:xfrm>
            <a:prstGeom prst="ellipse">
              <a:avLst/>
            </a:prstGeom>
            <a:solidFill>
              <a:srgbClr val="EEEEEE"/>
            </a:solid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F6A1BDD-212C-A5AF-E438-60A002887B2C}"/>
                </a:ext>
              </a:extLst>
            </p:cNvPr>
            <p:cNvSpPr txBox="1"/>
            <p:nvPr/>
          </p:nvSpPr>
          <p:spPr>
            <a:xfrm>
              <a:off x="3429000" y="6339975"/>
              <a:ext cx="16866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Interaction &amp; Collaboration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F3AD29-B10A-8085-D134-5B3F70047D39}"/>
              </a:ext>
            </a:extLst>
          </p:cNvPr>
          <p:cNvGrpSpPr/>
          <p:nvPr/>
        </p:nvGrpSpPr>
        <p:grpSpPr>
          <a:xfrm>
            <a:off x="4648751" y="6262420"/>
            <a:ext cx="1594449" cy="246221"/>
            <a:chOff x="4725375" y="6339975"/>
            <a:chExt cx="1594449" cy="246221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BF892F6-146D-7A7B-A2A7-F34635093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5375" y="6396639"/>
              <a:ext cx="144000" cy="144000"/>
            </a:xfrm>
            <a:prstGeom prst="ellipse">
              <a:avLst/>
            </a:prstGeom>
            <a:solidFill>
              <a:srgbClr val="E2DDEC"/>
            </a:solidFill>
            <a:ln w="28575">
              <a:solidFill>
                <a:srgbClr val="4E3D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D50A051-B5F5-34D8-37FC-7CB145802B5D}"/>
                </a:ext>
              </a:extLst>
            </p:cNvPr>
            <p:cNvSpPr txBox="1"/>
            <p:nvPr/>
          </p:nvSpPr>
          <p:spPr>
            <a:xfrm>
              <a:off x="4876800" y="6339975"/>
              <a:ext cx="14430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Learning &amp; Adaptation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FED91A6-66B4-5380-A91E-3966A8E3EE97}"/>
              </a:ext>
            </a:extLst>
          </p:cNvPr>
          <p:cNvGrpSpPr/>
          <p:nvPr/>
        </p:nvGrpSpPr>
        <p:grpSpPr>
          <a:xfrm>
            <a:off x="9576092" y="6262419"/>
            <a:ext cx="1546359" cy="246221"/>
            <a:chOff x="6173175" y="6339975"/>
            <a:chExt cx="1546359" cy="24622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06ACB79-AC97-C124-BAC2-B5883388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5" y="6396639"/>
              <a:ext cx="144000" cy="144000"/>
            </a:xfrm>
            <a:prstGeom prst="ellipse">
              <a:avLst/>
            </a:prstGeom>
            <a:solidFill>
              <a:srgbClr val="EDD8D5"/>
            </a:solidFill>
            <a:ln w="28575">
              <a:solidFill>
                <a:srgbClr val="792D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41D7A75-9C68-0748-28D1-F50ECE5E353C}"/>
                </a:ext>
              </a:extLst>
            </p:cNvPr>
            <p:cNvSpPr txBox="1"/>
            <p:nvPr/>
          </p:nvSpPr>
          <p:spPr>
            <a:xfrm>
              <a:off x="6324600" y="6339975"/>
              <a:ext cx="1394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Governance &amp; Safety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EE36AF9-56FF-A4F4-546E-5AD70BB52AC4}"/>
              </a:ext>
            </a:extLst>
          </p:cNvPr>
          <p:cNvGrpSpPr/>
          <p:nvPr/>
        </p:nvGrpSpPr>
        <p:grpSpPr>
          <a:xfrm>
            <a:off x="6243200" y="6262420"/>
            <a:ext cx="1440560" cy="246221"/>
            <a:chOff x="7697175" y="6339975"/>
            <a:chExt cx="1440560" cy="246221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634085A-3771-B719-44AE-85859ECC3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175" y="6396639"/>
              <a:ext cx="144000" cy="144000"/>
            </a:xfrm>
            <a:prstGeom prst="ellipse">
              <a:avLst/>
            </a:prstGeom>
            <a:solidFill>
              <a:srgbClr val="D5E4E0"/>
            </a:solidFill>
            <a:ln w="28575">
              <a:solidFill>
                <a:srgbClr val="2955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2749C9B-3DBA-769B-C4CE-47CC8024AA63}"/>
                </a:ext>
              </a:extLst>
            </p:cNvPr>
            <p:cNvSpPr txBox="1"/>
            <p:nvPr/>
          </p:nvSpPr>
          <p:spPr>
            <a:xfrm>
              <a:off x="7848600" y="6339975"/>
              <a:ext cx="12891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Action &amp; Execution</a:t>
              </a:r>
            </a:p>
          </p:txBody>
        </p:sp>
      </p:grp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60E6EB9-EC6E-50C0-B635-F0BD5F0D3000}"/>
              </a:ext>
            </a:extLst>
          </p:cNvPr>
          <p:cNvSpPr/>
          <p:nvPr/>
        </p:nvSpPr>
        <p:spPr>
          <a:xfrm>
            <a:off x="7565861" y="507462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GS.ET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Ethics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DF1478C7-4C27-D4BA-C203-A15BE7D357DA}"/>
              </a:ext>
            </a:extLst>
          </p:cNvPr>
          <p:cNvSpPr/>
          <p:nvPr/>
        </p:nvSpPr>
        <p:spPr>
          <a:xfrm>
            <a:off x="8966834" y="5074624"/>
            <a:ext cx="1353312" cy="548640"/>
          </a:xfrm>
          <a:prstGeom prst="roundRect">
            <a:avLst/>
          </a:prstGeom>
          <a:solidFill>
            <a:srgbClr val="EDD9D5"/>
          </a:solidFill>
          <a:ln w="7147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792D21"/>
                </a:solidFill>
              </a:rPr>
              <a:t>GS.PR</a:t>
            </a:r>
          </a:p>
          <a:p>
            <a:pPr algn="ctr"/>
            <a:r>
              <a:rPr lang="en-US" sz="1000" dirty="0">
                <a:solidFill>
                  <a:srgbClr val="792D21"/>
                </a:solidFill>
              </a:rPr>
              <a:t>Privacy</a:t>
            </a:r>
          </a:p>
        </p:txBody>
      </p:sp>
    </p:spTree>
    <p:extLst>
      <p:ext uri="{BB962C8B-B14F-4D97-AF65-F5344CB8AC3E}">
        <p14:creationId xmlns:p14="http://schemas.microsoft.com/office/powerpoint/2010/main" val="281606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9456-226C-DF3E-E9A3-03B2EE3D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81EFC42-836A-E586-8DC7-5168088AA61A}"/>
              </a:ext>
            </a:extLst>
          </p:cNvPr>
          <p:cNvSpPr txBox="1">
            <a:spLocks/>
          </p:cNvSpPr>
          <p:nvPr/>
        </p:nvSpPr>
        <p:spPr>
          <a:xfrm>
            <a:off x="457200" y="462237"/>
            <a:ext cx="11422284" cy="1031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r>
              <a:rPr lang="en-US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AIA CPT – AI Agent Maturity Levels</a:t>
            </a:r>
            <a:endParaRPr lang="en-US" sz="3600" b="1" dirty="0">
              <a:solidFill>
                <a:srgbClr val="FF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FA086-D83B-9861-AFD1-21AC028B0F4C}"/>
              </a:ext>
            </a:extLst>
          </p:cNvPr>
          <p:cNvSpPr txBox="1"/>
          <p:nvPr/>
        </p:nvSpPr>
        <p:spPr>
          <a:xfrm>
            <a:off x="515936" y="1538974"/>
            <a:ext cx="111601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0: Static Automation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Pre-programmed responses with no learning or adaptation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Traditional rule-based Symbolic AI systems and basic automation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1: Conversational Agents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Natural language interaction with basic context management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Customer service chatbots, FAQ systems, voice assistants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2: Procedural Workflow Agents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Multi-step task execution with tool integration and role-based collaboration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Workflow automation, task orchestration, process management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sz="2000" b="1" i="0" dirty="0">
                <a:solidFill>
                  <a:schemeClr val="tx2"/>
                </a:solidFill>
                <a:effectLst/>
              </a:rPr>
              <a:t>Level 3: Cognitive Autonomous Agents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Self-directed planning, learning from experience, sophisticated reasoning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Research assistants, predictive systems, autonomous decision-making</a:t>
            </a:r>
          </a:p>
          <a:p>
            <a:pPr algn="l">
              <a:buNone/>
            </a:pPr>
            <a:endParaRPr lang="en-US" sz="1700" b="0" i="0" dirty="0">
              <a:solidFill>
                <a:schemeClr val="accent5"/>
              </a:solidFill>
              <a:effectLst/>
            </a:endParaRPr>
          </a:p>
          <a:p>
            <a:pPr algn="l">
              <a:buNone/>
            </a:pPr>
            <a:r>
              <a:rPr lang="en-US" b="1" i="0" dirty="0">
                <a:solidFill>
                  <a:schemeClr val="tx2"/>
                </a:solidFill>
                <a:effectLst/>
              </a:rPr>
              <a:t>Level 4: Multi-Agent Generative Systems (MAGS)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bg1">
                    <a:lumMod val="50000"/>
                  </a:schemeClr>
                </a:solidFill>
                <a:effectLst/>
              </a:rPr>
              <a:t>Collaborative intelligence with emergent behaviors and distributed coordination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1" dirty="0">
                <a:solidFill>
                  <a:schemeClr val="bg1">
                    <a:lumMod val="50000"/>
                  </a:schemeClr>
                </a:solidFill>
                <a:effectLst/>
              </a:rPr>
              <a:t>Industrial automation, smart city systems, complex orchestration</a:t>
            </a:r>
            <a:endParaRPr lang="en-US" sz="1400" b="0" i="0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94557BA-D790-067F-A763-E6DE84FACA73}"/>
              </a:ext>
            </a:extLst>
          </p:cNvPr>
          <p:cNvCxnSpPr/>
          <p:nvPr/>
        </p:nvCxnSpPr>
        <p:spPr>
          <a:xfrm>
            <a:off x="457200" y="3834927"/>
            <a:ext cx="11134060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11FF6-BB60-B503-FFEE-522BEBB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AIA CPT Development Workflow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F9675-76CF-F97F-E101-4E5F7B0D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© 2025 Digital Twin Consortium. 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4CED-2197-4611-BEC7-CE8D395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2FD2F-299D-4BE8-8383-C696E68D34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DD414-95B8-2926-D0C6-171AB12C3786}"/>
              </a:ext>
            </a:extLst>
          </p:cNvPr>
          <p:cNvSpPr/>
          <p:nvPr/>
        </p:nvSpPr>
        <p:spPr>
          <a:xfrm>
            <a:off x="930877" y="3139517"/>
            <a:ext cx="1787611" cy="774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Digital Twin Use Case Business Requirements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1E8A0-9D06-153A-BEFA-D5B5283D1908}"/>
              </a:ext>
            </a:extLst>
          </p:cNvPr>
          <p:cNvSpPr/>
          <p:nvPr/>
        </p:nvSpPr>
        <p:spPr>
          <a:xfrm>
            <a:off x="930877" y="3913875"/>
            <a:ext cx="1787611" cy="52928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</a:t>
            </a:r>
            <a:r>
              <a:rPr lang="en-US" sz="800" dirty="0">
                <a:solidFill>
                  <a:schemeClr val="tx1"/>
                </a:solidFill>
              </a:rPr>
              <a:t>- Digital Twin Business Requirements 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CCD0C1-54C5-420F-7376-89DE1492E1F7}"/>
              </a:ext>
            </a:extLst>
          </p:cNvPr>
          <p:cNvSpPr/>
          <p:nvPr/>
        </p:nvSpPr>
        <p:spPr>
          <a:xfrm>
            <a:off x="3777049" y="2125362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Identify Digital Twin Capabilities for the Use Case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9EF0E-6266-5DFB-6995-26238832800D}"/>
              </a:ext>
            </a:extLst>
          </p:cNvPr>
          <p:cNvSpPr/>
          <p:nvPr/>
        </p:nvSpPr>
        <p:spPr>
          <a:xfrm>
            <a:off x="3777049" y="2899720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</a:t>
            </a:r>
            <a:r>
              <a:rPr lang="en-US" sz="800" dirty="0">
                <a:solidFill>
                  <a:schemeClr val="tx1"/>
                </a:solidFill>
              </a:rPr>
              <a:t> - Digital Twin Capability Selector (In CPT GitHub)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30DB3-7092-D779-4683-0C8FE278665B}"/>
              </a:ext>
            </a:extLst>
          </p:cNvPr>
          <p:cNvSpPr/>
          <p:nvPr/>
        </p:nvSpPr>
        <p:spPr>
          <a:xfrm>
            <a:off x="6623221" y="2125362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Detail for Key Capabilities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879B4B-1C6D-5030-6206-00374032EE18}"/>
              </a:ext>
            </a:extLst>
          </p:cNvPr>
          <p:cNvSpPr/>
          <p:nvPr/>
        </p:nvSpPr>
        <p:spPr>
          <a:xfrm>
            <a:off x="6623221" y="2899720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</a:t>
            </a:r>
            <a:r>
              <a:rPr lang="en-US" sz="800" dirty="0">
                <a:solidFill>
                  <a:schemeClr val="tx1"/>
                </a:solidFill>
              </a:rPr>
              <a:t>- Capability Deep Dives (In CPT GitHub)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BF30E-59E5-5411-419C-B948567FACF5}"/>
              </a:ext>
            </a:extLst>
          </p:cNvPr>
          <p:cNvSpPr/>
          <p:nvPr/>
        </p:nvSpPr>
        <p:spPr>
          <a:xfrm>
            <a:off x="9469393" y="2125362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Custom CPTs by Industry or Application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97FA99-1900-C23D-2750-5C1B6A57CAF2}"/>
              </a:ext>
            </a:extLst>
          </p:cNvPr>
          <p:cNvSpPr/>
          <p:nvPr/>
        </p:nvSpPr>
        <p:spPr>
          <a:xfrm>
            <a:off x="9469393" y="2899720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Custom Prompts </a:t>
            </a:r>
            <a:r>
              <a:rPr lang="en-US" sz="800" dirty="0">
                <a:solidFill>
                  <a:schemeClr val="tx1"/>
                </a:solidFill>
              </a:rPr>
              <a:t>(In CPT GitHub)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8FF86F-0A7F-70B7-4694-5957360E62ED}"/>
              </a:ext>
            </a:extLst>
          </p:cNvPr>
          <p:cNvCxnSpPr/>
          <p:nvPr/>
        </p:nvCxnSpPr>
        <p:spPr>
          <a:xfrm>
            <a:off x="2713492" y="3298730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657570-D149-5FF1-5799-5323286086C8}"/>
              </a:ext>
            </a:extLst>
          </p:cNvPr>
          <p:cNvCxnSpPr/>
          <p:nvPr/>
        </p:nvCxnSpPr>
        <p:spPr>
          <a:xfrm>
            <a:off x="5564660" y="2899719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23536E-8E7B-22A8-79AB-3B8F627EAC89}"/>
              </a:ext>
            </a:extLst>
          </p:cNvPr>
          <p:cNvCxnSpPr/>
          <p:nvPr/>
        </p:nvCxnSpPr>
        <p:spPr>
          <a:xfrm>
            <a:off x="8410832" y="2899719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4E28BC3-5E5B-517A-EB5F-8F183C7EFCD7}"/>
              </a:ext>
            </a:extLst>
          </p:cNvPr>
          <p:cNvSpPr/>
          <p:nvPr/>
        </p:nvSpPr>
        <p:spPr>
          <a:xfrm>
            <a:off x="6623221" y="4240855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Custom AIA CPTs for Use Case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DF4A77-8172-1C95-C44D-5D4B6C417AC8}"/>
              </a:ext>
            </a:extLst>
          </p:cNvPr>
          <p:cNvSpPr/>
          <p:nvPr/>
        </p:nvSpPr>
        <p:spPr>
          <a:xfrm>
            <a:off x="6623221" y="5015213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- </a:t>
            </a:r>
            <a:r>
              <a:rPr lang="en-US" sz="800" dirty="0">
                <a:solidFill>
                  <a:schemeClr val="tx1"/>
                </a:solidFill>
              </a:rPr>
              <a:t>AIA CPT Capability Mapping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F4C0BA-E7B0-47CE-4779-C40DE7D34CCE}"/>
              </a:ext>
            </a:extLst>
          </p:cNvPr>
          <p:cNvSpPr/>
          <p:nvPr/>
        </p:nvSpPr>
        <p:spPr>
          <a:xfrm>
            <a:off x="9469393" y="4240855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Custom CPTs for Use Case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39674-1797-9ADD-9B2D-4500EB47E99B}"/>
              </a:ext>
            </a:extLst>
          </p:cNvPr>
          <p:cNvSpPr/>
          <p:nvPr/>
        </p:nvSpPr>
        <p:spPr>
          <a:xfrm>
            <a:off x="9469393" y="5015213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Custom Prompts </a:t>
            </a:r>
            <a:r>
              <a:rPr lang="en-US" sz="800" dirty="0">
                <a:solidFill>
                  <a:schemeClr val="tx1"/>
                </a:solidFill>
              </a:rPr>
              <a:t>(</a:t>
            </a:r>
            <a:r>
              <a:rPr lang="en-US" sz="800" dirty="0" err="1">
                <a:solidFill>
                  <a:schemeClr val="tx1"/>
                </a:solidFill>
              </a:rPr>
              <a:t>Github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1FFF26-63B6-ADF9-0D6A-5EC66B06E002}"/>
              </a:ext>
            </a:extLst>
          </p:cNvPr>
          <p:cNvCxnSpPr/>
          <p:nvPr/>
        </p:nvCxnSpPr>
        <p:spPr>
          <a:xfrm>
            <a:off x="8410832" y="5015212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D6C7CE9-5BED-B2DF-3001-FC7D93521590}"/>
              </a:ext>
            </a:extLst>
          </p:cNvPr>
          <p:cNvCxnSpPr>
            <a:cxnSpLocks/>
          </p:cNvCxnSpPr>
          <p:nvPr/>
        </p:nvCxnSpPr>
        <p:spPr>
          <a:xfrm flipV="1">
            <a:off x="5559666" y="5015212"/>
            <a:ext cx="1058561" cy="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BBFE40-BA93-3B2C-3325-B599749277E9}"/>
              </a:ext>
            </a:extLst>
          </p:cNvPr>
          <p:cNvSpPr/>
          <p:nvPr/>
        </p:nvSpPr>
        <p:spPr>
          <a:xfrm>
            <a:off x="3772053" y="4240854"/>
            <a:ext cx="1787611" cy="774357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Generate Agent or Agent Team Configuration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B4EB6-BFAD-D247-28DB-296EE9F56907}"/>
              </a:ext>
            </a:extLst>
          </p:cNvPr>
          <p:cNvSpPr/>
          <p:nvPr/>
        </p:nvSpPr>
        <p:spPr>
          <a:xfrm>
            <a:off x="3772053" y="5015212"/>
            <a:ext cx="1787611" cy="52928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>
                <a:solidFill>
                  <a:schemeClr val="tx1"/>
                </a:solidFill>
              </a:rPr>
              <a:t>Prompt </a:t>
            </a:r>
            <a:r>
              <a:rPr lang="en-US" sz="800" dirty="0">
                <a:solidFill>
                  <a:schemeClr val="tx1"/>
                </a:solidFill>
              </a:rPr>
              <a:t>- Team Design Generation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37D231-5C01-F7EC-5D4F-DD7D95C5B846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4665858" y="3429000"/>
            <a:ext cx="1" cy="81185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6C1C17E-E5BF-32B1-3E74-21BCF9C9925F}"/>
              </a:ext>
            </a:extLst>
          </p:cNvPr>
          <p:cNvCxnSpPr/>
          <p:nvPr/>
        </p:nvCxnSpPr>
        <p:spPr>
          <a:xfrm>
            <a:off x="8853055" y="1945178"/>
            <a:ext cx="0" cy="423949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FB2C65D-3058-A518-DFE2-3BFA18A1373F}"/>
              </a:ext>
            </a:extLst>
          </p:cNvPr>
          <p:cNvSpPr txBox="1"/>
          <p:nvPr/>
        </p:nvSpPr>
        <p:spPr>
          <a:xfrm>
            <a:off x="7517280" y="5789569"/>
            <a:ext cx="11579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Core Process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032096-2B15-715F-B257-1BDCF859EF08}"/>
              </a:ext>
            </a:extLst>
          </p:cNvPr>
          <p:cNvSpPr txBox="1"/>
          <p:nvPr/>
        </p:nvSpPr>
        <p:spPr>
          <a:xfrm>
            <a:off x="9130708" y="5789569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Optional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5AB6AD6-8EA3-688C-3816-6261A1263158}"/>
              </a:ext>
            </a:extLst>
          </p:cNvPr>
          <p:cNvCxnSpPr>
            <a:cxnSpLocks/>
          </p:cNvCxnSpPr>
          <p:nvPr/>
        </p:nvCxnSpPr>
        <p:spPr>
          <a:xfrm>
            <a:off x="2713492" y="4348905"/>
            <a:ext cx="1058561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D9A8D54-A024-13E9-499A-302478135030}"/>
              </a:ext>
            </a:extLst>
          </p:cNvPr>
          <p:cNvSpPr txBox="1"/>
          <p:nvPr/>
        </p:nvSpPr>
        <p:spPr>
          <a:xfrm>
            <a:off x="820112" y="2301925"/>
            <a:ext cx="2009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Digital Twin CPT Stream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179DF55-B2F7-9A2C-3E45-DF02A27D54F1}"/>
              </a:ext>
            </a:extLst>
          </p:cNvPr>
          <p:cNvSpPr txBox="1"/>
          <p:nvPr/>
        </p:nvSpPr>
        <p:spPr>
          <a:xfrm>
            <a:off x="955965" y="4979350"/>
            <a:ext cx="1752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AI Agent CPT Stream</a:t>
            </a:r>
          </a:p>
        </p:txBody>
      </p:sp>
    </p:spTree>
    <p:extLst>
      <p:ext uri="{BB962C8B-B14F-4D97-AF65-F5344CB8AC3E}">
        <p14:creationId xmlns:p14="http://schemas.microsoft.com/office/powerpoint/2010/main" val="346744233"/>
      </p:ext>
    </p:extLst>
  </p:cSld>
  <p:clrMapOvr>
    <a:masterClrMapping/>
  </p:clrMapOvr>
</p:sld>
</file>

<file path=ppt/theme/theme1.xml><?xml version="1.0" encoding="utf-8"?>
<a:theme xmlns:a="http://schemas.openxmlformats.org/drawingml/2006/main" name="DTC Theme 2022">
  <a:themeElements>
    <a:clrScheme name="DTC">
      <a:dk1>
        <a:srgbClr val="2B3031"/>
      </a:dk1>
      <a:lt1>
        <a:sysClr val="window" lastClr="FFFFFF"/>
      </a:lt1>
      <a:dk2>
        <a:srgbClr val="034EA2"/>
      </a:dk2>
      <a:lt2>
        <a:srgbClr val="E8EEF0"/>
      </a:lt2>
      <a:accent1>
        <a:srgbClr val="034EA2"/>
      </a:accent1>
      <a:accent2>
        <a:srgbClr val="F8961D"/>
      </a:accent2>
      <a:accent3>
        <a:srgbClr val="939598"/>
      </a:accent3>
      <a:accent4>
        <a:srgbClr val="70C4E7"/>
      </a:accent4>
      <a:accent5>
        <a:srgbClr val="F05124"/>
      </a:accent5>
      <a:accent6>
        <a:srgbClr val="97C93C"/>
      </a:accent6>
      <a:hlink>
        <a:srgbClr val="034EA2"/>
      </a:hlink>
      <a:folHlink>
        <a:srgbClr val="7554A3"/>
      </a:folHlink>
    </a:clrScheme>
    <a:fontScheme name="DTC Font">
      <a:majorFont>
        <a:latin typeface="Open Sans Ligh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TC-PowerPoint-Template-2023.potx" id="{43F7D805-8DFC-4DD5-9A0F-803CC22EE61A}" vid="{8FB06921-6164-4AF1-9716-F39C3B7366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C39B9AFDE39A48A6934C866B7852F2" ma:contentTypeVersion="18" ma:contentTypeDescription="Create a new document." ma:contentTypeScope="" ma:versionID="1ca448d2a85f2c7252f5cca7cb608eb6">
  <xsd:schema xmlns:xsd="http://www.w3.org/2001/XMLSchema" xmlns:xs="http://www.w3.org/2001/XMLSchema" xmlns:p="http://schemas.microsoft.com/office/2006/metadata/properties" xmlns:ns2="29abf683-7702-4755-bd31-6c5e22d45ede" xmlns:ns3="8208bc11-0260-472f-a845-58241026eb6c" targetNamespace="http://schemas.microsoft.com/office/2006/metadata/properties" ma:root="true" ma:fieldsID="d8e8dba92e66c9710e07bed84055061b" ns2:_="" ns3:_="">
    <xsd:import namespace="29abf683-7702-4755-bd31-6c5e22d45ede"/>
    <xsd:import namespace="8208bc11-0260-472f-a845-58241026eb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abf683-7702-4755-bd31-6c5e22d45e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e8543eb-8fe0-4244-b0ba-a8dce782be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8bc11-0260-472f-a845-58241026eb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5cfc1b3-02d5-4f30-951d-ab59db19d7f2}" ma:internalName="TaxCatchAll" ma:showField="CatchAllData" ma:web="8208bc11-0260-472f-a845-58241026eb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8CA2F8-8AD9-40A3-B855-9E9FC935FD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43DC58-83B9-40C3-B753-2B35C6A441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abf683-7702-4755-bd31-6c5e22d45ede"/>
    <ds:schemaRef ds:uri="8208bc11-0260-472f-a845-58241026eb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183695d-bb12-4ebf-8539-e422da05c75a}" enabled="1" method="Standard" siteId="{67d61595-6249-4ce8-b75a-a4389468f5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21529</TotalTime>
  <Words>1045</Words>
  <Application>Microsoft Macintosh PowerPoint</Application>
  <PresentationFormat>Widescreen</PresentationFormat>
  <Paragraphs>341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Open Sans</vt:lpstr>
      <vt:lpstr>Open Sans bold</vt:lpstr>
      <vt:lpstr>DTC Theme 2022</vt:lpstr>
      <vt:lpstr>Digital Twins  Capabilities Periodic Table</vt:lpstr>
      <vt:lpstr>Digital Twin Capabilities Periodic Table v1.2</vt:lpstr>
      <vt:lpstr>PowerPoint Presentation</vt:lpstr>
      <vt:lpstr>AI Agent Capabilities Periodic Table (AIA CPT)</vt:lpstr>
      <vt:lpstr>PowerPoint Presentation</vt:lpstr>
      <vt:lpstr>PowerPoint Presentation</vt:lpstr>
      <vt:lpstr>PowerPoint Presentation</vt:lpstr>
      <vt:lpstr>Typical AIA CPT Development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seanwy</dc:creator>
  <cp:lastModifiedBy>Pieter van Schalkwyk</cp:lastModifiedBy>
  <cp:revision>35</cp:revision>
  <cp:lastPrinted>2025-06-07T18:36:44Z</cp:lastPrinted>
  <dcterms:created xsi:type="dcterms:W3CDTF">2022-09-24T22:33:42Z</dcterms:created>
  <dcterms:modified xsi:type="dcterms:W3CDTF">2025-06-09T00:58:17Z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83695d-bb12-4ebf-8539-e422da05c75a_Enabled">
    <vt:lpwstr>true</vt:lpwstr>
  </property>
  <property fmtid="{D5CDD505-2E9C-101B-9397-08002B2CF9AE}" pid="3" name="MSIP_Label_7183695d-bb12-4ebf-8539-e422da05c75a_SetDate">
    <vt:lpwstr>2023-09-24T21:58:01Z</vt:lpwstr>
  </property>
  <property fmtid="{D5CDD505-2E9C-101B-9397-08002B2CF9AE}" pid="4" name="MSIP_Label_7183695d-bb12-4ebf-8539-e422da05c75a_Method">
    <vt:lpwstr>Standard</vt:lpwstr>
  </property>
  <property fmtid="{D5CDD505-2E9C-101B-9397-08002B2CF9AE}" pid="5" name="MSIP_Label_7183695d-bb12-4ebf-8539-e422da05c75a_Name">
    <vt:lpwstr>[Protected]</vt:lpwstr>
  </property>
  <property fmtid="{D5CDD505-2E9C-101B-9397-08002B2CF9AE}" pid="6" name="MSIP_Label_7183695d-bb12-4ebf-8539-e422da05c75a_SiteId">
    <vt:lpwstr>67d61595-6249-4ce8-b75a-a4389468f5c6</vt:lpwstr>
  </property>
  <property fmtid="{D5CDD505-2E9C-101B-9397-08002B2CF9AE}" pid="7" name="MSIP_Label_7183695d-bb12-4ebf-8539-e422da05c75a_ActionId">
    <vt:lpwstr>b5e70110-a859-48b9-9a70-195979ebc266</vt:lpwstr>
  </property>
  <property fmtid="{D5CDD505-2E9C-101B-9397-08002B2CF9AE}" pid="8" name="MSIP_Label_7183695d-bb12-4ebf-8539-e422da05c75a_ContentBits">
    <vt:lpwstr>0</vt:lpwstr>
  </property>
</Properties>
</file>