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</p:sldMasterIdLst>
  <p:sldIdLst>
    <p:sldId id="625" r:id="rId3"/>
    <p:sldId id="10306" r:id="rId4"/>
    <p:sldId id="10298" r:id="rId5"/>
    <p:sldId id="10300" r:id="rId6"/>
    <p:sldId id="10305" r:id="rId7"/>
    <p:sldId id="256" r:id="rId8"/>
    <p:sldId id="10302" r:id="rId9"/>
    <p:sldId id="10303" r:id="rId10"/>
    <p:sldId id="10301" r:id="rId11"/>
    <p:sldId id="10299" r:id="rId12"/>
    <p:sldId id="10304" r:id="rId13"/>
    <p:sldId id="10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15916-A917-4DCF-8C84-7EB717DF7915}" v="136" dt="2021-03-05T21:29:4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B04-1B81-4485-9D16-5E107561A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F5D8-478C-493F-AE80-A1E0CB71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C002-84FA-4581-84F4-78657DF5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0057F-F545-4124-B869-FEE50277A6C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807E-DB8D-4480-A85B-599BBA9C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5C6A-6D7B-4CA4-A77F-ECF094B8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73B96-7265-46E4-949D-DCB93236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602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61AD11D-63D7-4763-A80B-DDB59C13D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36" name="Date Placeholder 35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/>
          <a:p>
            <a:fld id="{6BF04978-D66A-441D-AAA4-8DA7AE7C797C}" type="datetime1">
              <a:rPr lang="en-US" smtClean="0"/>
              <a:t>3/5/2021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 userDrawn="1"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65EE2-5635-4C5D-8131-361B9802D922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6519-DD0B-4374-8217-6D6F8CC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62A37-01F5-45C4-82F5-49C70BA04B38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E22E8B-D220-416C-95A4-73AFE090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57709D6-DEC3-41F8-8E5B-526AAA18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67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02A70AB-C5E0-4182-A412-7EBB0125D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5" name="Date Placeholder 35">
            <a:extLst>
              <a:ext uri="{FF2B5EF4-FFF2-40B4-BE49-F238E27FC236}">
                <a16:creationId xmlns:a16="http://schemas.microsoft.com/office/drawing/2014/main" id="{B1F121D8-051A-4F4C-8623-98F1260A1C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44A6C12-8802-481D-B329-FC58F760DE11}" type="datetime1">
              <a:rPr lang="en-US" smtClean="0"/>
              <a:t>3/5/2021</a:t>
            </a:fld>
            <a:endParaRPr lang="en-US"/>
          </a:p>
        </p:txBody>
      </p:sp>
      <p:sp>
        <p:nvSpPr>
          <p:cNvPr id="26" name="Footer Placeholder 36">
            <a:extLst>
              <a:ext uri="{FF2B5EF4-FFF2-40B4-BE49-F238E27FC236}">
                <a16:creationId xmlns:a16="http://schemas.microsoft.com/office/drawing/2014/main" id="{1186F3A4-02DF-438F-A96D-5A616B66F4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37">
            <a:extLst>
              <a:ext uri="{FF2B5EF4-FFF2-40B4-BE49-F238E27FC236}">
                <a16:creationId xmlns:a16="http://schemas.microsoft.com/office/drawing/2014/main" id="{26D0D916-9988-4506-B1D2-26E3A5CCB7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46629B-6672-4286-BBEA-840A6FEB26A3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B3FB89-5D9E-417F-A1E7-0A30E7CE1CD1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6B16A2E2-2E87-4BDD-9654-AFD356C4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07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95743" y="278648"/>
            <a:ext cx="1058839" cy="1469212"/>
            <a:chOff x="295743" y="278648"/>
            <a:chExt cx="1058839" cy="1469212"/>
          </a:xfrm>
        </p:grpSpPr>
        <p:sp>
          <p:nvSpPr>
            <p:cNvPr id="5" name="Oval 4"/>
            <p:cNvSpPr/>
            <p:nvPr userDrawn="1"/>
          </p:nvSpPr>
          <p:spPr>
            <a:xfrm rot="21430362">
              <a:off x="295743" y="1385061"/>
              <a:ext cx="362799" cy="362799"/>
            </a:xfrm>
            <a:prstGeom prst="ellipse">
              <a:avLst/>
            </a:prstGeom>
            <a:solidFill>
              <a:srgbClr val="F8961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 userDrawn="1"/>
          </p:nvSpPr>
          <p:spPr>
            <a:xfrm rot="21030870">
              <a:off x="446702" y="1120454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 rot="21030870">
              <a:off x="554603" y="861630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 rot="21030870">
              <a:off x="723951" y="613612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 rot="21030870">
              <a:off x="939994" y="415759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 rot="21030870">
              <a:off x="1216373" y="278648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rot="10800000">
            <a:off x="10752161" y="5069700"/>
            <a:ext cx="1058839" cy="1469212"/>
            <a:chOff x="295743" y="278648"/>
            <a:chExt cx="1058839" cy="1469212"/>
          </a:xfrm>
        </p:grpSpPr>
        <p:sp>
          <p:nvSpPr>
            <p:cNvPr id="13" name="Oval 12"/>
            <p:cNvSpPr/>
            <p:nvPr userDrawn="1"/>
          </p:nvSpPr>
          <p:spPr>
            <a:xfrm rot="21430362">
              <a:off x="295743" y="1385061"/>
              <a:ext cx="362799" cy="362799"/>
            </a:xfrm>
            <a:prstGeom prst="ellipse">
              <a:avLst/>
            </a:prstGeom>
            <a:solidFill>
              <a:srgbClr val="F8961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 rot="21030870">
              <a:off x="446702" y="1120454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 rot="21030870">
              <a:off x="554603" y="861630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 rot="21030870">
              <a:off x="723951" y="613612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>
            <a:xfrm rot="21030870">
              <a:off x="939994" y="415759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 userDrawn="1"/>
          </p:nvSpPr>
          <p:spPr>
            <a:xfrm rot="21030870">
              <a:off x="1216373" y="278648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69618F3F-2ABF-4459-9284-29700F0258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78285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02A70AB-C5E0-4182-A412-7EBB0125D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5" name="Date Placeholder 35">
            <a:extLst>
              <a:ext uri="{FF2B5EF4-FFF2-40B4-BE49-F238E27FC236}">
                <a16:creationId xmlns:a16="http://schemas.microsoft.com/office/drawing/2014/main" id="{B1F121D8-051A-4F4C-8623-98F1260A1C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9D4424-898E-4C95-B84F-5235E02059BA}" type="datetime1">
              <a:rPr lang="en-US" smtClean="0"/>
              <a:t>3/5/2021</a:t>
            </a:fld>
            <a:endParaRPr lang="en-US"/>
          </a:p>
        </p:txBody>
      </p:sp>
      <p:sp>
        <p:nvSpPr>
          <p:cNvPr id="26" name="Footer Placeholder 36">
            <a:extLst>
              <a:ext uri="{FF2B5EF4-FFF2-40B4-BE49-F238E27FC236}">
                <a16:creationId xmlns:a16="http://schemas.microsoft.com/office/drawing/2014/main" id="{1186F3A4-02DF-438F-A96D-5A616B66F4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37">
            <a:extLst>
              <a:ext uri="{FF2B5EF4-FFF2-40B4-BE49-F238E27FC236}">
                <a16:creationId xmlns:a16="http://schemas.microsoft.com/office/drawing/2014/main" id="{26D0D916-9988-4506-B1D2-26E3A5CCB7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73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Blue_with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7FD18C-E25E-43A2-9CAD-6DEC223C2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3" name="Slide Number Placeholder 37">
            <a:extLst>
              <a:ext uri="{FF2B5EF4-FFF2-40B4-BE49-F238E27FC236}">
                <a16:creationId xmlns:a16="http://schemas.microsoft.com/office/drawing/2014/main" id="{1E9C6EF1-F1DE-473D-AC0B-94E59E3AE5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5">
            <a:extLst>
              <a:ext uri="{FF2B5EF4-FFF2-40B4-BE49-F238E27FC236}">
                <a16:creationId xmlns:a16="http://schemas.microsoft.com/office/drawing/2014/main" id="{2CA6F28B-C080-48F0-8D75-94208B11E04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31BDA9A-DF2E-49C1-95A2-4F5F4AA1116C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36">
            <a:extLst>
              <a:ext uri="{FF2B5EF4-FFF2-40B4-BE49-F238E27FC236}">
                <a16:creationId xmlns:a16="http://schemas.microsoft.com/office/drawing/2014/main" id="{69397C78-A924-4CC3-B931-B736F5C07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5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93486" y="124835"/>
            <a:ext cx="11177405" cy="1014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SLIDE</a:t>
            </a:r>
          </a:p>
        </p:txBody>
      </p:sp>
    </p:spTree>
    <p:extLst>
      <p:ext uri="{BB962C8B-B14F-4D97-AF65-F5344CB8AC3E}">
        <p14:creationId xmlns:p14="http://schemas.microsoft.com/office/powerpoint/2010/main" val="295514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98522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1454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912374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31471777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3573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117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838200" y="869568"/>
            <a:ext cx="798369" cy="798369"/>
          </a:xfrm>
          <a:prstGeom prst="ellipse">
            <a:avLst/>
          </a:prstGeom>
          <a:solidFill>
            <a:srgbClr val="00C45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9784" y="3296098"/>
            <a:ext cx="453127" cy="453127"/>
          </a:xfrm>
          <a:prstGeom prst="ellipse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8006" y="1409612"/>
            <a:ext cx="2151485" cy="2151485"/>
          </a:xfrm>
          <a:prstGeom prst="ellipse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0007316" y="3075143"/>
            <a:ext cx="927969" cy="927969"/>
          </a:xfrm>
          <a:prstGeom prst="ellipse">
            <a:avLst/>
          </a:prstGeom>
          <a:solidFill>
            <a:schemeClr val="accent2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10007316" y="2790662"/>
            <a:ext cx="2186006" cy="3789321"/>
          </a:xfrm>
          <a:custGeom>
            <a:avLst/>
            <a:gdLst>
              <a:gd name="connsiteX0" fmla="*/ 372517 w 2795044"/>
              <a:gd name="connsiteY0" fmla="*/ 0 h 4845054"/>
              <a:gd name="connsiteX1" fmla="*/ 2795044 w 2795044"/>
              <a:gd name="connsiteY1" fmla="*/ 2422527 h 4845054"/>
              <a:gd name="connsiteX2" fmla="*/ 372517 w 2795044"/>
              <a:gd name="connsiteY2" fmla="*/ 4845054 h 4845054"/>
              <a:gd name="connsiteX3" fmla="*/ 124828 w 2795044"/>
              <a:gd name="connsiteY3" fmla="*/ 4832547 h 4845054"/>
              <a:gd name="connsiteX4" fmla="*/ 0 w 2795044"/>
              <a:gd name="connsiteY4" fmla="*/ 4813496 h 4845054"/>
              <a:gd name="connsiteX5" fmla="*/ 0 w 2795044"/>
              <a:gd name="connsiteY5" fmla="*/ 31558 h 4845054"/>
              <a:gd name="connsiteX6" fmla="*/ 124828 w 2795044"/>
              <a:gd name="connsiteY6" fmla="*/ 12507 h 4845054"/>
              <a:gd name="connsiteX7" fmla="*/ 372517 w 2795044"/>
              <a:gd name="connsiteY7" fmla="*/ 0 h 484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5044" h="4845054">
                <a:moveTo>
                  <a:pt x="372517" y="0"/>
                </a:moveTo>
                <a:cubicBezTo>
                  <a:pt x="1710442" y="0"/>
                  <a:pt x="2795044" y="1084602"/>
                  <a:pt x="2795044" y="2422527"/>
                </a:cubicBezTo>
                <a:cubicBezTo>
                  <a:pt x="2795044" y="3760452"/>
                  <a:pt x="1710442" y="4845054"/>
                  <a:pt x="372517" y="4845054"/>
                </a:cubicBezTo>
                <a:cubicBezTo>
                  <a:pt x="288897" y="4845054"/>
                  <a:pt x="206266" y="4840818"/>
                  <a:pt x="124828" y="4832547"/>
                </a:cubicBezTo>
                <a:lnTo>
                  <a:pt x="0" y="4813496"/>
                </a:lnTo>
                <a:lnTo>
                  <a:pt x="0" y="31558"/>
                </a:lnTo>
                <a:lnTo>
                  <a:pt x="124828" y="12507"/>
                </a:lnTo>
                <a:cubicBezTo>
                  <a:pt x="206266" y="4237"/>
                  <a:pt x="288897" y="0"/>
                  <a:pt x="372517" y="0"/>
                </a:cubicBezTo>
                <a:close/>
              </a:path>
            </a:pathLst>
          </a:custGeom>
          <a:solidFill>
            <a:srgbClr val="326FB4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0955042" y="5680502"/>
            <a:ext cx="611654" cy="611654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9618604" y="4844787"/>
            <a:ext cx="1735196" cy="1735196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078FF-B56D-488A-B93D-8C50531D031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426886" y="2953883"/>
            <a:ext cx="9144000" cy="1303596"/>
          </a:xfrm>
        </p:spPr>
        <p:txBody>
          <a:bodyPr anchor="ctr"/>
          <a:lstStyle>
            <a:lvl1pPr algn="ctr">
              <a:defRPr sz="60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1E494-4736-4125-A498-B42E1E98C495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5057750"/>
            <a:ext cx="9144000" cy="456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55207"/>
            <a:ext cx="5486400" cy="167495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256256" y="1086534"/>
            <a:ext cx="1186508" cy="1186508"/>
          </a:xfrm>
          <a:prstGeom prst="ellipse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61AD11D-63D7-4763-A80B-DDB59C13D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7BE2-6929-463D-9A0E-27E9460EA21E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1pPr>
              <a:buClr>
                <a:srgbClr val="F7941D"/>
              </a:buClr>
              <a:buSzPct val="100000"/>
              <a:defRPr/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Date Placeholder 35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/>
          <a:p>
            <a:fld id="{E86231B4-8799-4095-A9F6-88F13DCCFFE2}" type="datetime1">
              <a:rPr lang="en-US" smtClean="0"/>
              <a:t>3/5/2021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 userDrawn="1"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65EE2-5635-4C5D-8131-361B9802D922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6519-DD0B-4374-8217-6D6F8CC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62A37-01F5-45C4-82F5-49C70BA04B38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85715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65528-1CB3-436D-BB16-1DD1A82B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0B96C-5600-4F30-B2E5-48AD4116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794E-6D1B-4566-A546-EF2F0A7B0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C1EE-673C-4BF7-B8EE-4F142CE073E2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11E-2B9C-415D-B821-8DAD7C7F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706F-717A-4858-B886-4D5755F5E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8FA9-F386-4A12-B482-464C32C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67438A-69E2-421F-A4FC-56B91D2BDA98}"/>
              </a:ext>
            </a:extLst>
          </p:cNvPr>
          <p:cNvSpPr/>
          <p:nvPr/>
        </p:nvSpPr>
        <p:spPr>
          <a:xfrm>
            <a:off x="450376" y="750627"/>
            <a:ext cx="9141557" cy="5970848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38F39-C86E-496B-8D52-DDCF6D1D914E}"/>
              </a:ext>
            </a:extLst>
          </p:cNvPr>
          <p:cNvSpPr/>
          <p:nvPr/>
        </p:nvSpPr>
        <p:spPr>
          <a:xfrm>
            <a:off x="2474673" y="1515129"/>
            <a:ext cx="5761920" cy="2131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Representation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83C3A0-2B93-4136-A55A-2B529BF50D52}"/>
              </a:ext>
            </a:extLst>
          </p:cNvPr>
          <p:cNvSpPr/>
          <p:nvPr/>
        </p:nvSpPr>
        <p:spPr>
          <a:xfrm>
            <a:off x="4627063" y="2405574"/>
            <a:ext cx="1685859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Representations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CA2335-B7B3-4379-98D7-67CEE1C4CA21}"/>
              </a:ext>
            </a:extLst>
          </p:cNvPr>
          <p:cNvSpPr/>
          <p:nvPr/>
        </p:nvSpPr>
        <p:spPr>
          <a:xfrm>
            <a:off x="2949345" y="2405574"/>
            <a:ext cx="1535438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Stored Representations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4B2DC-0DED-4626-A4B0-7070EE3378DD}"/>
              </a:ext>
            </a:extLst>
          </p:cNvPr>
          <p:cNvSpPr/>
          <p:nvPr/>
        </p:nvSpPr>
        <p:spPr>
          <a:xfrm>
            <a:off x="2947959" y="1860897"/>
            <a:ext cx="4816577" cy="441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Integrated Representation /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BE7F-89FC-4F5E-9513-F49FC7F301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58FA9-F386-4A12-B482-464C32CE57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23A28-FBE7-4B5B-B1D0-BE30439E6BD4}"/>
              </a:ext>
            </a:extLst>
          </p:cNvPr>
          <p:cNvGrpSpPr/>
          <p:nvPr/>
        </p:nvGrpSpPr>
        <p:grpSpPr>
          <a:xfrm>
            <a:off x="1879214" y="164422"/>
            <a:ext cx="7018924" cy="740853"/>
            <a:chOff x="4487168" y="1106121"/>
            <a:chExt cx="4410970" cy="7408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5AB748-2ECE-4302-9C07-CDCCC25B2600}"/>
                </a:ext>
              </a:extLst>
            </p:cNvPr>
            <p:cNvSpPr/>
            <p:nvPr/>
          </p:nvSpPr>
          <p:spPr>
            <a:xfrm>
              <a:off x="4487168" y="1106121"/>
              <a:ext cx="4410970" cy="32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2B25B-9FC9-46AF-A849-C4F62FC7D4EB}"/>
                </a:ext>
              </a:extLst>
            </p:cNvPr>
            <p:cNvSpPr/>
            <p:nvPr/>
          </p:nvSpPr>
          <p:spPr>
            <a:xfrm>
              <a:off x="6937498" y="1519295"/>
              <a:ext cx="1960640" cy="32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 Services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D7BB0-AE0F-47B9-8203-FC32C09095E7}"/>
                </a:ext>
              </a:extLst>
            </p:cNvPr>
            <p:cNvSpPr/>
            <p:nvPr/>
          </p:nvSpPr>
          <p:spPr>
            <a:xfrm>
              <a:off x="4487168" y="1519295"/>
              <a:ext cx="1225165" cy="327679"/>
            </a:xfrm>
            <a:prstGeom prst="rect">
              <a:avLst/>
            </a:prstGeom>
            <a:solidFill>
              <a:srgbClr val="80A6D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Visualisation / Render Services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1B8919-DD7F-4926-BDC3-CF0B1CB38B5C}"/>
                </a:ext>
              </a:extLst>
            </p:cNvPr>
            <p:cNvSpPr/>
            <p:nvPr/>
          </p:nvSpPr>
          <p:spPr>
            <a:xfrm>
              <a:off x="5712333" y="1519295"/>
              <a:ext cx="1225165" cy="327679"/>
            </a:xfrm>
            <a:prstGeom prst="rect">
              <a:avLst/>
            </a:prstGeom>
            <a:solidFill>
              <a:srgbClr val="80A6D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A2354-4D10-4743-8FDA-185F8C885B26}"/>
              </a:ext>
            </a:extLst>
          </p:cNvPr>
          <p:cNvSpPr/>
          <p:nvPr/>
        </p:nvSpPr>
        <p:spPr>
          <a:xfrm>
            <a:off x="1026695" y="3790405"/>
            <a:ext cx="7890322" cy="1968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IT/OT Platform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FFF78-E205-485F-922D-A8A00DDFDCA6}"/>
              </a:ext>
            </a:extLst>
          </p:cNvPr>
          <p:cNvGrpSpPr/>
          <p:nvPr/>
        </p:nvGrpSpPr>
        <p:grpSpPr>
          <a:xfrm rot="16200000">
            <a:off x="4630321" y="1784130"/>
            <a:ext cx="789567" cy="8958379"/>
            <a:chOff x="10193670" y="1662545"/>
            <a:chExt cx="945667" cy="42311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5C0E68-DE14-4A5E-BE0F-DB41D89498FD}"/>
                </a:ext>
              </a:extLst>
            </p:cNvPr>
            <p:cNvSpPr/>
            <p:nvPr/>
          </p:nvSpPr>
          <p:spPr>
            <a:xfrm>
              <a:off x="10193670" y="1662545"/>
              <a:ext cx="945667" cy="4231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Security, Trust, &amp; Governance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7B2A09-CD6D-4FCA-9552-50A85E5E105B}"/>
                </a:ext>
              </a:extLst>
            </p:cNvPr>
            <p:cNvGrpSpPr/>
            <p:nvPr/>
          </p:nvGrpSpPr>
          <p:grpSpPr>
            <a:xfrm>
              <a:off x="10271543" y="1735927"/>
              <a:ext cx="377422" cy="4099608"/>
              <a:chOff x="9423138" y="1738230"/>
              <a:chExt cx="465763" cy="567663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953B080-507D-4B47-9761-1AFD11E5F7F9}"/>
                  </a:ext>
                </a:extLst>
              </p:cNvPr>
              <p:cNvSpPr/>
              <p:nvPr/>
            </p:nvSpPr>
            <p:spPr>
              <a:xfrm>
                <a:off x="9423141" y="1738230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Privacy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6E8F0A-AEF7-4B33-B07F-0E8AB5FA8D8D}"/>
                  </a:ext>
                </a:extLst>
              </p:cNvPr>
              <p:cNvSpPr/>
              <p:nvPr/>
            </p:nvSpPr>
            <p:spPr>
              <a:xfrm>
                <a:off x="9423138" y="2889477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Security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817AD0B-3858-4D52-B830-4E347657EF84}"/>
                  </a:ext>
                </a:extLst>
              </p:cNvPr>
              <p:cNvSpPr/>
              <p:nvPr/>
            </p:nvSpPr>
            <p:spPr>
              <a:xfrm>
                <a:off x="9423147" y="4040725"/>
                <a:ext cx="465754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Safety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4450DB-3FD6-4ACD-B458-42AC322F2773}"/>
                  </a:ext>
                </a:extLst>
              </p:cNvPr>
              <p:cNvSpPr/>
              <p:nvPr/>
            </p:nvSpPr>
            <p:spPr>
              <a:xfrm>
                <a:off x="9423147" y="5191970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Resilience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461CC2F-18BC-4C03-9A3B-1464F010DC2A}"/>
                  </a:ext>
                </a:extLst>
              </p:cNvPr>
              <p:cNvSpPr/>
              <p:nvPr/>
            </p:nvSpPr>
            <p:spPr>
              <a:xfrm>
                <a:off x="9423147" y="6343218"/>
                <a:ext cx="465754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Reliability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E45B613-1EF4-4A46-85A9-004BD8195BBB}"/>
              </a:ext>
            </a:extLst>
          </p:cNvPr>
          <p:cNvSpPr/>
          <p:nvPr/>
        </p:nvSpPr>
        <p:spPr>
          <a:xfrm>
            <a:off x="11355775" y="164422"/>
            <a:ext cx="670482" cy="6050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World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A41D5AD-2954-48B0-B887-56710B16443F}"/>
              </a:ext>
            </a:extLst>
          </p:cNvPr>
          <p:cNvSpPr/>
          <p:nvPr/>
        </p:nvSpPr>
        <p:spPr>
          <a:xfrm rot="16200000">
            <a:off x="4833681" y="-1906008"/>
            <a:ext cx="1109991" cy="7018922"/>
          </a:xfrm>
          <a:custGeom>
            <a:avLst/>
            <a:gdLst>
              <a:gd name="connsiteX0" fmla="*/ 1109991 w 1109991"/>
              <a:gd name="connsiteY0" fmla="*/ 4083293 h 4410972"/>
              <a:gd name="connsiteX1" fmla="*/ 1109991 w 1109991"/>
              <a:gd name="connsiteY1" fmla="*/ 4410972 h 4410972"/>
              <a:gd name="connsiteX2" fmla="*/ 1109990 w 1109991"/>
              <a:gd name="connsiteY2" fmla="*/ 4410972 h 4410972"/>
              <a:gd name="connsiteX3" fmla="*/ 782311 w 1109991"/>
              <a:gd name="connsiteY3" fmla="*/ 4410972 h 4410972"/>
              <a:gd name="connsiteX4" fmla="*/ 0 w 1109991"/>
              <a:gd name="connsiteY4" fmla="*/ 4410972 h 4410972"/>
              <a:gd name="connsiteX5" fmla="*/ 0 w 1109991"/>
              <a:gd name="connsiteY5" fmla="*/ 4083293 h 4410972"/>
              <a:gd name="connsiteX6" fmla="*/ 782311 w 1109991"/>
              <a:gd name="connsiteY6" fmla="*/ 4083293 h 4410972"/>
              <a:gd name="connsiteX7" fmla="*/ 782311 w 1109991"/>
              <a:gd name="connsiteY7" fmla="*/ 327680 h 4410972"/>
              <a:gd name="connsiteX8" fmla="*/ 8840 w 1109991"/>
              <a:gd name="connsiteY8" fmla="*/ 327680 h 4410972"/>
              <a:gd name="connsiteX9" fmla="*/ 8840 w 1109991"/>
              <a:gd name="connsiteY9" fmla="*/ 1 h 4410972"/>
              <a:gd name="connsiteX10" fmla="*/ 782311 w 1109991"/>
              <a:gd name="connsiteY10" fmla="*/ 1 h 4410972"/>
              <a:gd name="connsiteX11" fmla="*/ 782311 w 1109991"/>
              <a:gd name="connsiteY11" fmla="*/ 0 h 4410972"/>
              <a:gd name="connsiteX12" fmla="*/ 1109990 w 1109991"/>
              <a:gd name="connsiteY12" fmla="*/ 0 h 4410972"/>
              <a:gd name="connsiteX13" fmla="*/ 1109990 w 1109991"/>
              <a:gd name="connsiteY13" fmla="*/ 4083293 h 441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9991" h="4410972">
                <a:moveTo>
                  <a:pt x="1109991" y="4083293"/>
                </a:moveTo>
                <a:lnTo>
                  <a:pt x="1109991" y="4410972"/>
                </a:lnTo>
                <a:lnTo>
                  <a:pt x="1109990" y="4410972"/>
                </a:lnTo>
                <a:lnTo>
                  <a:pt x="782311" y="4410972"/>
                </a:lnTo>
                <a:lnTo>
                  <a:pt x="0" y="4410972"/>
                </a:lnTo>
                <a:lnTo>
                  <a:pt x="0" y="4083293"/>
                </a:lnTo>
                <a:lnTo>
                  <a:pt x="782311" y="4083293"/>
                </a:lnTo>
                <a:lnTo>
                  <a:pt x="782311" y="327680"/>
                </a:lnTo>
                <a:lnTo>
                  <a:pt x="8840" y="327680"/>
                </a:lnTo>
                <a:lnTo>
                  <a:pt x="8840" y="1"/>
                </a:lnTo>
                <a:lnTo>
                  <a:pt x="782311" y="1"/>
                </a:lnTo>
                <a:lnTo>
                  <a:pt x="782311" y="0"/>
                </a:lnTo>
                <a:lnTo>
                  <a:pt x="1109990" y="0"/>
                </a:lnTo>
                <a:lnTo>
                  <a:pt x="1109990" y="408329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Service Interfaces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D4FA0A54-A3FD-43B4-8EDC-75F5B9859E55}"/>
              </a:ext>
            </a:extLst>
          </p:cNvPr>
          <p:cNvSpPr/>
          <p:nvPr/>
        </p:nvSpPr>
        <p:spPr>
          <a:xfrm>
            <a:off x="9790082" y="5713155"/>
            <a:ext cx="1215298" cy="847532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bIns="180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“External”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359331-5133-446B-8629-1B675071321E}"/>
              </a:ext>
            </a:extLst>
          </p:cNvPr>
          <p:cNvSpPr/>
          <p:nvPr/>
        </p:nvSpPr>
        <p:spPr>
          <a:xfrm>
            <a:off x="9320721" y="1048458"/>
            <a:ext cx="1682383" cy="3731612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accent3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Synchronisation Mechanisms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5ADD71-9F90-40A3-839C-9F1710C343D3}"/>
              </a:ext>
            </a:extLst>
          </p:cNvPr>
          <p:cNvSpPr/>
          <p:nvPr/>
        </p:nvSpPr>
        <p:spPr>
          <a:xfrm rot="16200000">
            <a:off x="1633335" y="2447164"/>
            <a:ext cx="1673871" cy="50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Interfaces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B26436-CB27-42B5-B379-FC6F41692B5A}"/>
              </a:ext>
            </a:extLst>
          </p:cNvPr>
          <p:cNvSpPr/>
          <p:nvPr/>
        </p:nvSpPr>
        <p:spPr>
          <a:xfrm rot="5400000">
            <a:off x="7404067" y="2447167"/>
            <a:ext cx="1673870" cy="50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Interfaces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DC79B1-C53B-4EE8-AF21-4A0C223880EB}"/>
              </a:ext>
            </a:extLst>
          </p:cNvPr>
          <p:cNvGrpSpPr/>
          <p:nvPr/>
        </p:nvGrpSpPr>
        <p:grpSpPr>
          <a:xfrm>
            <a:off x="8491672" y="1789787"/>
            <a:ext cx="2860604" cy="3923368"/>
            <a:chOff x="8491672" y="2212872"/>
            <a:chExt cx="2860604" cy="392336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D61261-8DC7-447E-A32C-E3ED66B0CD30}"/>
                </a:ext>
              </a:extLst>
            </p:cNvPr>
            <p:cNvCxnSpPr>
              <a:cxnSpLocks/>
              <a:stCxn id="20" idx="1"/>
              <a:endCxn id="21" idx="1"/>
            </p:cNvCxnSpPr>
            <p:nvPr/>
          </p:nvCxnSpPr>
          <p:spPr>
            <a:xfrm rot="16200000" flipH="1">
              <a:off x="9663725" y="5402234"/>
              <a:ext cx="1230520" cy="2374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A4E8AAD-3E00-439D-BE25-A466CFCDBA2E}"/>
                </a:ext>
              </a:extLst>
            </p:cNvPr>
            <p:cNvGrpSpPr/>
            <p:nvPr/>
          </p:nvGrpSpPr>
          <p:grpSpPr>
            <a:xfrm>
              <a:off x="8491672" y="2212872"/>
              <a:ext cx="2860604" cy="2692848"/>
              <a:chOff x="8491672" y="2212872"/>
              <a:chExt cx="2860604" cy="269284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6113A7C-2E1C-4F63-8DCD-C4B76588050B}"/>
                  </a:ext>
                </a:extLst>
              </p:cNvPr>
              <p:cNvSpPr/>
              <p:nvPr/>
            </p:nvSpPr>
            <p:spPr>
              <a:xfrm rot="16200000">
                <a:off x="9550741" y="2185365"/>
                <a:ext cx="1218996" cy="135533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Real-World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Synchronization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Mechanisms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D8F0EC8-6EAF-496C-90B3-EEFE26B82F2E}"/>
                  </a:ext>
                </a:extLst>
              </p:cNvPr>
              <p:cNvSpPr/>
              <p:nvPr/>
            </p:nvSpPr>
            <p:spPr>
              <a:xfrm rot="16200000">
                <a:off x="9551765" y="3619576"/>
                <a:ext cx="1216948" cy="135534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Interoperability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B9F51AE-91E6-4471-A499-FF631221A7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83073" y="2212872"/>
                <a:ext cx="420182" cy="1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DCC3CAD-5DE8-4E8F-B455-93F648AD716F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10837909" y="2863035"/>
                <a:ext cx="514367" cy="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D6B7A66-3383-4856-B32B-29858D5FDF2D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 flipH="1">
                <a:off x="8491672" y="3113386"/>
                <a:ext cx="803468" cy="753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676110-E803-492C-9A10-12A96CC1735F}"/>
              </a:ext>
            </a:extLst>
          </p:cNvPr>
          <p:cNvGrpSpPr/>
          <p:nvPr/>
        </p:nvGrpSpPr>
        <p:grpSpPr>
          <a:xfrm>
            <a:off x="1879213" y="4147248"/>
            <a:ext cx="6878606" cy="1542071"/>
            <a:chOff x="1879213" y="4147248"/>
            <a:chExt cx="6878606" cy="154207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644935-83B4-4183-9548-BB6E767C2F0C}"/>
                </a:ext>
              </a:extLst>
            </p:cNvPr>
            <p:cNvSpPr/>
            <p:nvPr/>
          </p:nvSpPr>
          <p:spPr>
            <a:xfrm>
              <a:off x="2461585" y="4147248"/>
              <a:ext cx="5775008" cy="3224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Software Platform / Tooling Stack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2557BC1-AA9B-4C33-AFFC-585E34D0EA7B}"/>
                </a:ext>
              </a:extLst>
            </p:cNvPr>
            <p:cNvSpPr/>
            <p:nvPr/>
          </p:nvSpPr>
          <p:spPr>
            <a:xfrm>
              <a:off x="1879213" y="4960345"/>
              <a:ext cx="6878606" cy="32242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Orchestration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0DCE9E4-661C-41A9-BA34-BEEC4043670A}"/>
                </a:ext>
              </a:extLst>
            </p:cNvPr>
            <p:cNvGrpSpPr/>
            <p:nvPr/>
          </p:nvGrpSpPr>
          <p:grpSpPr>
            <a:xfrm>
              <a:off x="1879213" y="5366894"/>
              <a:ext cx="6878606" cy="322425"/>
              <a:chOff x="150538" y="6620027"/>
              <a:chExt cx="6180560" cy="468000"/>
            </a:xfrm>
            <a:solidFill>
              <a:srgbClr val="92D050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9F2594-A2CC-45B7-BD9A-D1D6E9DF5929}"/>
                  </a:ext>
                </a:extLst>
              </p:cNvPr>
              <p:cNvSpPr/>
              <p:nvPr/>
            </p:nvSpPr>
            <p:spPr>
              <a:xfrm>
                <a:off x="15053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C673C3-135A-493B-97A8-BCF0E1629404}"/>
                  </a:ext>
                </a:extLst>
              </p:cNvPr>
              <p:cNvSpPr/>
              <p:nvPr/>
            </p:nvSpPr>
            <p:spPr>
              <a:xfrm>
                <a:off x="225081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Networking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80FA1A-80DB-4B2D-BAEE-185A1F264D5E}"/>
                  </a:ext>
                </a:extLst>
              </p:cNvPr>
              <p:cNvSpPr/>
              <p:nvPr/>
            </p:nvSpPr>
            <p:spPr>
              <a:xfrm>
                <a:off x="435109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Storage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2A04C0-AE94-4DA2-A764-A4087A6152FD}"/>
                </a:ext>
              </a:extLst>
            </p:cNvPr>
            <p:cNvSpPr/>
            <p:nvPr/>
          </p:nvSpPr>
          <p:spPr>
            <a:xfrm>
              <a:off x="1879213" y="4553796"/>
              <a:ext cx="6873201" cy="32242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Platform APIs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B2AE10-3C13-4AE6-8568-A5D090B95602}"/>
              </a:ext>
            </a:extLst>
          </p:cNvPr>
          <p:cNvSpPr/>
          <p:nvPr/>
        </p:nvSpPr>
        <p:spPr>
          <a:xfrm rot="16200000">
            <a:off x="-1035286" y="2936669"/>
            <a:ext cx="5111724" cy="3935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&amp; Automation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0544E-2EA4-4B3D-B387-6D5F86827D67}"/>
              </a:ext>
            </a:extLst>
          </p:cNvPr>
          <p:cNvSpPr/>
          <p:nvPr/>
        </p:nvSpPr>
        <p:spPr>
          <a:xfrm>
            <a:off x="6385539" y="2405574"/>
            <a:ext cx="1378997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(Structured/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Unstructured)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자유형: 도형 23">
            <a:extLst>
              <a:ext uri="{FF2B5EF4-FFF2-40B4-BE49-F238E27FC236}">
                <a16:creationId xmlns:a16="http://schemas.microsoft.com/office/drawing/2014/main" id="{638AC854-B9E1-4D3D-96FF-B9994012CEC8}"/>
              </a:ext>
            </a:extLst>
          </p:cNvPr>
          <p:cNvSpPr/>
          <p:nvPr/>
        </p:nvSpPr>
        <p:spPr>
          <a:xfrm>
            <a:off x="5316504" y="3113817"/>
            <a:ext cx="265567" cy="266194"/>
          </a:xfrm>
          <a:custGeom>
            <a:avLst/>
            <a:gdLst>
              <a:gd name="connsiteX0" fmla="*/ 1702614 w 1792010"/>
              <a:gd name="connsiteY0" fmla="*/ 878442 h 1796239"/>
              <a:gd name="connsiteX1" fmla="*/ 1710060 w 1792010"/>
              <a:gd name="connsiteY1" fmla="*/ 883022 h 1796239"/>
              <a:gd name="connsiteX2" fmla="*/ 1702614 w 1792010"/>
              <a:gd name="connsiteY2" fmla="*/ 881183 h 1796239"/>
              <a:gd name="connsiteX3" fmla="*/ 896004 w 1792010"/>
              <a:gd name="connsiteY3" fmla="*/ 384279 h 1796239"/>
              <a:gd name="connsiteX4" fmla="*/ 379479 w 1792010"/>
              <a:gd name="connsiteY4" fmla="*/ 900804 h 1796239"/>
              <a:gd name="connsiteX5" fmla="*/ 896004 w 1792010"/>
              <a:gd name="connsiteY5" fmla="*/ 1417329 h 1796239"/>
              <a:gd name="connsiteX6" fmla="*/ 1412529 w 1792010"/>
              <a:gd name="connsiteY6" fmla="*/ 900804 h 1796239"/>
              <a:gd name="connsiteX7" fmla="*/ 896004 w 1792010"/>
              <a:gd name="connsiteY7" fmla="*/ 384279 h 1796239"/>
              <a:gd name="connsiteX8" fmla="*/ 998892 w 1792010"/>
              <a:gd name="connsiteY8" fmla="*/ 0 h 1796239"/>
              <a:gd name="connsiteX9" fmla="*/ 1263685 w 1792010"/>
              <a:gd name="connsiteY9" fmla="*/ 70112 h 1796239"/>
              <a:gd name="connsiteX10" fmla="*/ 1259890 w 1792010"/>
              <a:gd name="connsiteY10" fmla="*/ 292970 h 1796239"/>
              <a:gd name="connsiteX11" fmla="*/ 1252964 w 1792010"/>
              <a:gd name="connsiteY11" fmla="*/ 291136 h 1796239"/>
              <a:gd name="connsiteX12" fmla="*/ 1403555 w 1792010"/>
              <a:gd name="connsiteY12" fmla="*/ 406648 h 1796239"/>
              <a:gd name="connsiteX13" fmla="*/ 1604328 w 1792010"/>
              <a:gd name="connsiteY13" fmla="*/ 357315 h 1796239"/>
              <a:gd name="connsiteX14" fmla="*/ 1733027 w 1792010"/>
              <a:gd name="connsiteY14" fmla="*/ 596499 h 1796239"/>
              <a:gd name="connsiteX15" fmla="*/ 1589970 w 1792010"/>
              <a:gd name="connsiteY15" fmla="*/ 723947 h 1796239"/>
              <a:gd name="connsiteX16" fmla="*/ 1613321 w 1792010"/>
              <a:gd name="connsiteY16" fmla="*/ 924788 h 1796239"/>
              <a:gd name="connsiteX17" fmla="*/ 1792010 w 1792010"/>
              <a:gd name="connsiteY17" fmla="*/ 1022811 h 1796239"/>
              <a:gd name="connsiteX18" fmla="*/ 1721058 w 1792010"/>
              <a:gd name="connsiteY18" fmla="*/ 1284473 h 1796239"/>
              <a:gd name="connsiteX19" fmla="*/ 1504230 w 1792010"/>
              <a:gd name="connsiteY19" fmla="*/ 1280870 h 1796239"/>
              <a:gd name="connsiteX20" fmla="*/ 1406384 w 1792010"/>
              <a:gd name="connsiteY20" fmla="*/ 1403402 h 1796239"/>
              <a:gd name="connsiteX21" fmla="*/ 1477592 w 1792010"/>
              <a:gd name="connsiteY21" fmla="*/ 1587057 h 1796239"/>
              <a:gd name="connsiteX22" fmla="*/ 1253035 w 1792010"/>
              <a:gd name="connsiteY22" fmla="*/ 1742435 h 1796239"/>
              <a:gd name="connsiteX23" fmla="*/ 1163834 w 1792010"/>
              <a:gd name="connsiteY23" fmla="*/ 1665910 h 1796239"/>
              <a:gd name="connsiteX24" fmla="*/ 1163667 w 1792010"/>
              <a:gd name="connsiteY24" fmla="*/ 1666097 h 1796239"/>
              <a:gd name="connsiteX25" fmla="*/ 1144343 w 1792010"/>
              <a:gd name="connsiteY25" fmla="*/ 1649188 h 1796239"/>
              <a:gd name="connsiteX26" fmla="*/ 1082710 w 1792010"/>
              <a:gd name="connsiteY26" fmla="*/ 1596313 h 1796239"/>
              <a:gd name="connsiteX27" fmla="*/ 1083384 w 1792010"/>
              <a:gd name="connsiteY27" fmla="*/ 1595846 h 1796239"/>
              <a:gd name="connsiteX28" fmla="*/ 1076108 w 1792010"/>
              <a:gd name="connsiteY28" fmla="*/ 1589478 h 1796239"/>
              <a:gd name="connsiteX29" fmla="*/ 898869 w 1792010"/>
              <a:gd name="connsiteY29" fmla="*/ 1612479 h 1796239"/>
              <a:gd name="connsiteX30" fmla="*/ 795635 w 1792010"/>
              <a:gd name="connsiteY30" fmla="*/ 1796239 h 1796239"/>
              <a:gd name="connsiteX31" fmla="*/ 530840 w 1792010"/>
              <a:gd name="connsiteY31" fmla="*/ 1726127 h 1796239"/>
              <a:gd name="connsiteX32" fmla="*/ 534419 w 1792010"/>
              <a:gd name="connsiteY32" fmla="*/ 1515981 h 1796239"/>
              <a:gd name="connsiteX33" fmla="*/ 384791 w 1792010"/>
              <a:gd name="connsiteY33" fmla="*/ 1400008 h 1796239"/>
              <a:gd name="connsiteX34" fmla="*/ 388223 w 1792010"/>
              <a:gd name="connsiteY34" fmla="*/ 1407281 h 1796239"/>
              <a:gd name="connsiteX35" fmla="*/ 166784 w 1792010"/>
              <a:gd name="connsiteY35" fmla="*/ 1449671 h 1796239"/>
              <a:gd name="connsiteX36" fmla="*/ 50929 w 1792010"/>
              <a:gd name="connsiteY36" fmla="*/ 1204159 h 1796239"/>
              <a:gd name="connsiteX37" fmla="*/ 200689 w 1792010"/>
              <a:gd name="connsiteY37" fmla="*/ 1084166 h 1796239"/>
              <a:gd name="connsiteX38" fmla="*/ 176341 w 1792010"/>
              <a:gd name="connsiteY38" fmla="*/ 904529 h 1796239"/>
              <a:gd name="connsiteX39" fmla="*/ 0 w 1792010"/>
              <a:gd name="connsiteY39" fmla="*/ 807794 h 1796239"/>
              <a:gd name="connsiteX40" fmla="*/ 70951 w 1792010"/>
              <a:gd name="connsiteY40" fmla="*/ 546132 h 1796239"/>
              <a:gd name="connsiteX41" fmla="*/ 273028 w 1792010"/>
              <a:gd name="connsiteY41" fmla="*/ 549491 h 1796239"/>
              <a:gd name="connsiteX42" fmla="*/ 370996 w 1792010"/>
              <a:gd name="connsiteY42" fmla="*/ 419078 h 1796239"/>
              <a:gd name="connsiteX43" fmla="*/ 303314 w 1792010"/>
              <a:gd name="connsiteY43" fmla="*/ 212794 h 1796239"/>
              <a:gd name="connsiteX44" fmla="*/ 535794 w 1792010"/>
              <a:gd name="connsiteY44" fmla="*/ 69242 h 1796239"/>
              <a:gd name="connsiteX45" fmla="*/ 698144 w 1792010"/>
              <a:gd name="connsiteY45" fmla="*/ 223973 h 1796239"/>
              <a:gd name="connsiteX46" fmla="*/ 696512 w 1792010"/>
              <a:gd name="connsiteY46" fmla="*/ 224981 h 1796239"/>
              <a:gd name="connsiteX47" fmla="*/ 896341 w 1792010"/>
              <a:gd name="connsiteY47" fmla="*/ 196709 h 1796239"/>
              <a:gd name="connsiteX48" fmla="*/ 889414 w 1792010"/>
              <a:gd name="connsiteY48" fmla="*/ 194876 h 179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5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6" grpId="0" animBg="1"/>
      <p:bldP spid="49" grpId="0" animBg="1"/>
      <p:bldP spid="50" grpId="0" animBg="1"/>
      <p:bldP spid="16" grpId="0" animBg="1"/>
      <p:bldP spid="47" grpId="0" animBg="1"/>
      <p:bldP spid="48" grpId="0" animBg="1"/>
      <p:bldP spid="21" grpId="0" animBg="1"/>
      <p:bldP spid="53" grpId="0" animBg="1"/>
      <p:bldP spid="54" grpId="0" animBg="1"/>
      <p:bldP spid="55" grpId="0" animBg="1"/>
      <p:bldP spid="8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0538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1026368" y="1390327"/>
            <a:ext cx="4405250" cy="957614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 structure and datatypes of data, labeled with names of universals)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2335184" y="2740301"/>
            <a:ext cx="214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431618" y="1869134"/>
            <a:ext cx="1299160" cy="104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>
            <a:off x="5317733" y="1554739"/>
            <a:ext cx="120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3228993" y="2347941"/>
            <a:ext cx="0" cy="250929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15663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>
            <a:off x="5440982" y="529647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</p:cNvCxnSpPr>
          <p:nvPr/>
        </p:nvCxnSpPr>
        <p:spPr>
          <a:xfrm>
            <a:off x="4981720" y="5635030"/>
            <a:ext cx="214017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1476266" y="4857232"/>
            <a:ext cx="3505454" cy="13759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(Structured data representing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 in the domain of interest)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2686552"/>
            <a:ext cx="11006" cy="2753196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A7F7A6B-C6A6-42B8-8D82-59D2B01F014D}"/>
              </a:ext>
            </a:extLst>
          </p:cNvPr>
          <p:cNvSpPr/>
          <p:nvPr/>
        </p:nvSpPr>
        <p:spPr>
          <a:xfrm>
            <a:off x="913583" y="1117518"/>
            <a:ext cx="2090980" cy="306467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F80221E-1BB7-45A6-929D-9C5B80642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76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  <p:bldP spid="28" grpId="0"/>
      <p:bldP spid="33" grpId="0"/>
      <p:bldP spid="40" grpId="0"/>
      <p:bldP spid="44" grpId="0"/>
      <p:bldP spid="20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30878" y="4773750"/>
            <a:ext cx="203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geometry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Financial Representation</a:t>
            </a:r>
          </a:p>
          <a:p>
            <a:pPr lvl="0"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58968">
            <a:off x="3202907" y="543761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financial aspects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50EF9DAC-253D-410E-9580-9BF547804261}"/>
              </a:ext>
            </a:extLst>
          </p:cNvPr>
          <p:cNvSpPr/>
          <p:nvPr/>
        </p:nvSpPr>
        <p:spPr>
          <a:xfrm>
            <a:off x="137095" y="2354983"/>
            <a:ext cx="2090980" cy="306467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7121231A-0C25-4F36-B415-A9211E314AD0}"/>
              </a:ext>
            </a:extLst>
          </p:cNvPr>
          <p:cNvSpPr/>
          <p:nvPr/>
        </p:nvSpPr>
        <p:spPr>
          <a:xfrm>
            <a:off x="4438869" y="1749918"/>
            <a:ext cx="2090980" cy="306467"/>
          </a:xfrm>
          <a:prstGeom prst="wedgeRoundRectCallout">
            <a:avLst>
              <a:gd name="adj1" fmla="val -32904"/>
              <a:gd name="adj2" fmla="val 10527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</p:spTree>
    <p:extLst>
      <p:ext uri="{BB962C8B-B14F-4D97-AF65-F5344CB8AC3E}">
        <p14:creationId xmlns:p14="http://schemas.microsoft.com/office/powerpoint/2010/main" val="1725501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7" grpId="0"/>
      <p:bldP spid="62" grpId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54121" y="4773750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geometry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Financial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58968">
            <a:off x="3202907" y="543761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financial aspects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1705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id="{73BF85EF-5881-4EED-AB91-80006F2D0C75}"/>
              </a:ext>
            </a:extLst>
          </p:cNvPr>
          <p:cNvSpPr/>
          <p:nvPr/>
        </p:nvSpPr>
        <p:spPr>
          <a:xfrm>
            <a:off x="2933700" y="1718826"/>
            <a:ext cx="4581525" cy="1357944"/>
          </a:xfrm>
          <a:prstGeom prst="can">
            <a:avLst>
              <a:gd name="adj" fmla="val 2010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Structured Information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 databases, CAD/CAM, BIM, GIS,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Point Clouds, IoT streams and history, etc.)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3C53E-F9D1-49CE-A742-3156C605884B}"/>
              </a:ext>
            </a:extLst>
          </p:cNvPr>
          <p:cNvSpPr/>
          <p:nvPr/>
        </p:nvSpPr>
        <p:spPr>
          <a:xfrm>
            <a:off x="7758847" y="1865248"/>
            <a:ext cx="3435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representing attributes of and states of entities and processes at one or more times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5078DD-3B97-474F-ACCA-301467A867D4}"/>
              </a:ext>
            </a:extLst>
          </p:cNvPr>
          <p:cNvSpPr/>
          <p:nvPr/>
        </p:nvSpPr>
        <p:spPr>
          <a:xfrm>
            <a:off x="2440858" y="4432363"/>
            <a:ext cx="1562924" cy="108662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6AC86-C074-4945-B7F0-FAFB86039A76}"/>
              </a:ext>
            </a:extLst>
          </p:cNvPr>
          <p:cNvSpPr/>
          <p:nvPr/>
        </p:nvSpPr>
        <p:spPr>
          <a:xfrm>
            <a:off x="3933083" y="1338046"/>
            <a:ext cx="258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0C221-DE6D-4C7C-BDBC-8F3A716852B2}"/>
              </a:ext>
            </a:extLst>
          </p:cNvPr>
          <p:cNvSpPr/>
          <p:nvPr/>
        </p:nvSpPr>
        <p:spPr>
          <a:xfrm>
            <a:off x="3490654" y="356990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Computational representation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자유형: 도형 23">
            <a:extLst>
              <a:ext uri="{FF2B5EF4-FFF2-40B4-BE49-F238E27FC236}">
                <a16:creationId xmlns:a16="http://schemas.microsoft.com/office/drawing/2014/main" id="{8C8EF0A5-DCD2-48BA-9A4F-A807816954DE}"/>
              </a:ext>
            </a:extLst>
          </p:cNvPr>
          <p:cNvSpPr/>
          <p:nvPr/>
        </p:nvSpPr>
        <p:spPr>
          <a:xfrm>
            <a:off x="4249842" y="3998756"/>
            <a:ext cx="1949240" cy="1953840"/>
          </a:xfrm>
          <a:custGeom>
            <a:avLst/>
            <a:gdLst>
              <a:gd name="connsiteX0" fmla="*/ 1702614 w 1792010"/>
              <a:gd name="connsiteY0" fmla="*/ 878442 h 1796239"/>
              <a:gd name="connsiteX1" fmla="*/ 1710060 w 1792010"/>
              <a:gd name="connsiteY1" fmla="*/ 883022 h 1796239"/>
              <a:gd name="connsiteX2" fmla="*/ 1702614 w 1792010"/>
              <a:gd name="connsiteY2" fmla="*/ 881183 h 1796239"/>
              <a:gd name="connsiteX3" fmla="*/ 896004 w 1792010"/>
              <a:gd name="connsiteY3" fmla="*/ 384279 h 1796239"/>
              <a:gd name="connsiteX4" fmla="*/ 379479 w 1792010"/>
              <a:gd name="connsiteY4" fmla="*/ 900804 h 1796239"/>
              <a:gd name="connsiteX5" fmla="*/ 896004 w 1792010"/>
              <a:gd name="connsiteY5" fmla="*/ 1417329 h 1796239"/>
              <a:gd name="connsiteX6" fmla="*/ 1412529 w 1792010"/>
              <a:gd name="connsiteY6" fmla="*/ 900804 h 1796239"/>
              <a:gd name="connsiteX7" fmla="*/ 896004 w 1792010"/>
              <a:gd name="connsiteY7" fmla="*/ 384279 h 1796239"/>
              <a:gd name="connsiteX8" fmla="*/ 998892 w 1792010"/>
              <a:gd name="connsiteY8" fmla="*/ 0 h 1796239"/>
              <a:gd name="connsiteX9" fmla="*/ 1263685 w 1792010"/>
              <a:gd name="connsiteY9" fmla="*/ 70112 h 1796239"/>
              <a:gd name="connsiteX10" fmla="*/ 1259890 w 1792010"/>
              <a:gd name="connsiteY10" fmla="*/ 292970 h 1796239"/>
              <a:gd name="connsiteX11" fmla="*/ 1252964 w 1792010"/>
              <a:gd name="connsiteY11" fmla="*/ 291136 h 1796239"/>
              <a:gd name="connsiteX12" fmla="*/ 1403555 w 1792010"/>
              <a:gd name="connsiteY12" fmla="*/ 406648 h 1796239"/>
              <a:gd name="connsiteX13" fmla="*/ 1604328 w 1792010"/>
              <a:gd name="connsiteY13" fmla="*/ 357315 h 1796239"/>
              <a:gd name="connsiteX14" fmla="*/ 1733027 w 1792010"/>
              <a:gd name="connsiteY14" fmla="*/ 596499 h 1796239"/>
              <a:gd name="connsiteX15" fmla="*/ 1589970 w 1792010"/>
              <a:gd name="connsiteY15" fmla="*/ 723947 h 1796239"/>
              <a:gd name="connsiteX16" fmla="*/ 1613321 w 1792010"/>
              <a:gd name="connsiteY16" fmla="*/ 924788 h 1796239"/>
              <a:gd name="connsiteX17" fmla="*/ 1792010 w 1792010"/>
              <a:gd name="connsiteY17" fmla="*/ 1022811 h 1796239"/>
              <a:gd name="connsiteX18" fmla="*/ 1721058 w 1792010"/>
              <a:gd name="connsiteY18" fmla="*/ 1284473 h 1796239"/>
              <a:gd name="connsiteX19" fmla="*/ 1504230 w 1792010"/>
              <a:gd name="connsiteY19" fmla="*/ 1280870 h 1796239"/>
              <a:gd name="connsiteX20" fmla="*/ 1406384 w 1792010"/>
              <a:gd name="connsiteY20" fmla="*/ 1403402 h 1796239"/>
              <a:gd name="connsiteX21" fmla="*/ 1477592 w 1792010"/>
              <a:gd name="connsiteY21" fmla="*/ 1587057 h 1796239"/>
              <a:gd name="connsiteX22" fmla="*/ 1253035 w 1792010"/>
              <a:gd name="connsiteY22" fmla="*/ 1742435 h 1796239"/>
              <a:gd name="connsiteX23" fmla="*/ 1163834 w 1792010"/>
              <a:gd name="connsiteY23" fmla="*/ 1665910 h 1796239"/>
              <a:gd name="connsiteX24" fmla="*/ 1163667 w 1792010"/>
              <a:gd name="connsiteY24" fmla="*/ 1666097 h 1796239"/>
              <a:gd name="connsiteX25" fmla="*/ 1144343 w 1792010"/>
              <a:gd name="connsiteY25" fmla="*/ 1649188 h 1796239"/>
              <a:gd name="connsiteX26" fmla="*/ 1082710 w 1792010"/>
              <a:gd name="connsiteY26" fmla="*/ 1596313 h 1796239"/>
              <a:gd name="connsiteX27" fmla="*/ 1083384 w 1792010"/>
              <a:gd name="connsiteY27" fmla="*/ 1595846 h 1796239"/>
              <a:gd name="connsiteX28" fmla="*/ 1076108 w 1792010"/>
              <a:gd name="connsiteY28" fmla="*/ 1589478 h 1796239"/>
              <a:gd name="connsiteX29" fmla="*/ 898869 w 1792010"/>
              <a:gd name="connsiteY29" fmla="*/ 1612479 h 1796239"/>
              <a:gd name="connsiteX30" fmla="*/ 795635 w 1792010"/>
              <a:gd name="connsiteY30" fmla="*/ 1796239 h 1796239"/>
              <a:gd name="connsiteX31" fmla="*/ 530840 w 1792010"/>
              <a:gd name="connsiteY31" fmla="*/ 1726127 h 1796239"/>
              <a:gd name="connsiteX32" fmla="*/ 534419 w 1792010"/>
              <a:gd name="connsiteY32" fmla="*/ 1515981 h 1796239"/>
              <a:gd name="connsiteX33" fmla="*/ 384791 w 1792010"/>
              <a:gd name="connsiteY33" fmla="*/ 1400008 h 1796239"/>
              <a:gd name="connsiteX34" fmla="*/ 388223 w 1792010"/>
              <a:gd name="connsiteY34" fmla="*/ 1407281 h 1796239"/>
              <a:gd name="connsiteX35" fmla="*/ 166784 w 1792010"/>
              <a:gd name="connsiteY35" fmla="*/ 1449671 h 1796239"/>
              <a:gd name="connsiteX36" fmla="*/ 50929 w 1792010"/>
              <a:gd name="connsiteY36" fmla="*/ 1204159 h 1796239"/>
              <a:gd name="connsiteX37" fmla="*/ 200689 w 1792010"/>
              <a:gd name="connsiteY37" fmla="*/ 1084166 h 1796239"/>
              <a:gd name="connsiteX38" fmla="*/ 176341 w 1792010"/>
              <a:gd name="connsiteY38" fmla="*/ 904529 h 1796239"/>
              <a:gd name="connsiteX39" fmla="*/ 0 w 1792010"/>
              <a:gd name="connsiteY39" fmla="*/ 807794 h 1796239"/>
              <a:gd name="connsiteX40" fmla="*/ 70951 w 1792010"/>
              <a:gd name="connsiteY40" fmla="*/ 546132 h 1796239"/>
              <a:gd name="connsiteX41" fmla="*/ 273028 w 1792010"/>
              <a:gd name="connsiteY41" fmla="*/ 549491 h 1796239"/>
              <a:gd name="connsiteX42" fmla="*/ 370996 w 1792010"/>
              <a:gd name="connsiteY42" fmla="*/ 419078 h 1796239"/>
              <a:gd name="connsiteX43" fmla="*/ 303314 w 1792010"/>
              <a:gd name="connsiteY43" fmla="*/ 212794 h 1796239"/>
              <a:gd name="connsiteX44" fmla="*/ 535794 w 1792010"/>
              <a:gd name="connsiteY44" fmla="*/ 69242 h 1796239"/>
              <a:gd name="connsiteX45" fmla="*/ 698144 w 1792010"/>
              <a:gd name="connsiteY45" fmla="*/ 223973 h 1796239"/>
              <a:gd name="connsiteX46" fmla="*/ 696512 w 1792010"/>
              <a:gd name="connsiteY46" fmla="*/ 224981 h 1796239"/>
              <a:gd name="connsiteX47" fmla="*/ 896341 w 1792010"/>
              <a:gd name="connsiteY47" fmla="*/ 196709 h 1796239"/>
              <a:gd name="connsiteX48" fmla="*/ 889414 w 1792010"/>
              <a:gd name="connsiteY48" fmla="*/ 194876 h 179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rPr>
              <a:t>Algorithm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D67422E-AAFF-4F2D-9C39-52C9FFA0482E}"/>
              </a:ext>
            </a:extLst>
          </p:cNvPr>
          <p:cNvSpPr/>
          <p:nvPr/>
        </p:nvSpPr>
        <p:spPr>
          <a:xfrm>
            <a:off x="6300004" y="4682047"/>
            <a:ext cx="1568203" cy="587258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“Outputs”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3C8149B-1E49-4F95-A632-40F2002E70FD}"/>
              </a:ext>
            </a:extLst>
          </p:cNvPr>
          <p:cNvSpPr/>
          <p:nvPr/>
        </p:nvSpPr>
        <p:spPr>
          <a:xfrm>
            <a:off x="4058206" y="5994734"/>
            <a:ext cx="2332513" cy="593813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“Reference Data”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7B43B-963D-4E6C-AF3B-C8FD7AB78F44}"/>
              </a:ext>
            </a:extLst>
          </p:cNvPr>
          <p:cNvSpPr/>
          <p:nvPr/>
        </p:nvSpPr>
        <p:spPr>
          <a:xfrm>
            <a:off x="7980625" y="4791010"/>
            <a:ext cx="2677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Representing processes as a function of time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800EACE-32E8-4ACD-A4E6-E3B3B2B5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86" y="274468"/>
            <a:ext cx="11177405" cy="1014223"/>
          </a:xfrm>
        </p:spPr>
        <p:txBody>
          <a:bodyPr/>
          <a:lstStyle/>
          <a:p>
            <a:pPr algn="ctr"/>
            <a:r>
              <a:rPr lang="en-US" dirty="0"/>
              <a:t>Two categories of </a:t>
            </a:r>
            <a:r>
              <a:rPr lang="en-US" b="1" dirty="0"/>
              <a:t>digital representations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146F6AC2-CC4F-42CA-A1B4-0F9A443B8D9E}"/>
              </a:ext>
            </a:extLst>
          </p:cNvPr>
          <p:cNvSpPr/>
          <p:nvPr/>
        </p:nvSpPr>
        <p:spPr>
          <a:xfrm>
            <a:off x="2005095" y="4666331"/>
            <a:ext cx="1568203" cy="587258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“inputs”</a:t>
            </a:r>
          </a:p>
        </p:txBody>
      </p:sp>
    </p:spTree>
    <p:extLst>
      <p:ext uri="{BB962C8B-B14F-4D97-AF65-F5344CB8AC3E}">
        <p14:creationId xmlns:p14="http://schemas.microsoft.com/office/powerpoint/2010/main" val="1556119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8" grpId="0" animBg="1"/>
      <p:bldP spid="4" grpId="0"/>
      <p:bldP spid="7" grpId="0"/>
      <p:bldP spid="11" grpId="0" animBg="1"/>
      <p:bldP spid="14" grpId="0" animBg="1"/>
      <p:bldP spid="15" grpId="0" animBg="1"/>
      <p:bldP spid="16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1026368" y="2038027"/>
            <a:ext cx="4405250" cy="957614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 structure and datatypes of data, labeled with names of universals)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2335184" y="3749951"/>
            <a:ext cx="214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431618" y="2516834"/>
            <a:ext cx="1299160" cy="104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>
            <a:off x="5317733" y="2202439"/>
            <a:ext cx="120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3228993" y="2995641"/>
            <a:ext cx="0" cy="186159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>
            <a:off x="5440982" y="529647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</p:cNvCxnSpPr>
          <p:nvPr/>
        </p:nvCxnSpPr>
        <p:spPr>
          <a:xfrm>
            <a:off x="4981720" y="5635030"/>
            <a:ext cx="214017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1476266" y="4857232"/>
            <a:ext cx="3505454" cy="13759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(Structured data representing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 in the domain of interest)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V="1">
            <a:off x="3228993" y="1664067"/>
            <a:ext cx="0" cy="3739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3215796" y="169606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5A51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F80221E-1BB7-45A6-929D-9C5B80642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7FD55F01-A29D-4891-AE55-263FE2B00964}"/>
              </a:ext>
            </a:extLst>
          </p:cNvPr>
          <p:cNvSpPr/>
          <p:nvPr/>
        </p:nvSpPr>
        <p:spPr>
          <a:xfrm>
            <a:off x="1492091" y="1771146"/>
            <a:ext cx="1091532" cy="408276"/>
          </a:xfrm>
          <a:prstGeom prst="wedgeRoundRectCallout">
            <a:avLst>
              <a:gd name="adj1" fmla="val 53274"/>
              <a:gd name="adj2" fmla="val 77564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</p:spTree>
    <p:extLst>
      <p:ext uri="{BB962C8B-B14F-4D97-AF65-F5344CB8AC3E}">
        <p14:creationId xmlns:p14="http://schemas.microsoft.com/office/powerpoint/2010/main" val="33390752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36489" y="4789138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 geometry of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Financial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81938">
            <a:off x="3225350" y="5453003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 financial aspects of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0877EAC2-EA86-4F9A-82C3-4D5C6D466F05}"/>
              </a:ext>
            </a:extLst>
          </p:cNvPr>
          <p:cNvSpPr/>
          <p:nvPr/>
        </p:nvSpPr>
        <p:spPr>
          <a:xfrm>
            <a:off x="928359" y="2257474"/>
            <a:ext cx="1091532" cy="408276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FEFD5202-BBE5-4E31-B10D-B3B3989E2AEB}"/>
              </a:ext>
            </a:extLst>
          </p:cNvPr>
          <p:cNvSpPr/>
          <p:nvPr/>
        </p:nvSpPr>
        <p:spPr>
          <a:xfrm>
            <a:off x="4971598" y="1715229"/>
            <a:ext cx="1091532" cy="408276"/>
          </a:xfrm>
          <a:prstGeom prst="wedgeRoundRectCallout">
            <a:avLst>
              <a:gd name="adj1" fmla="val -46206"/>
              <a:gd name="adj2" fmla="val 170884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</p:spTree>
    <p:extLst>
      <p:ext uri="{BB962C8B-B14F-4D97-AF65-F5344CB8AC3E}">
        <p14:creationId xmlns:p14="http://schemas.microsoft.com/office/powerpoint/2010/main" val="12781741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7848922-7A65-4A04-A799-922A2D5DA6E5}"/>
              </a:ext>
            </a:extLst>
          </p:cNvPr>
          <p:cNvSpPr/>
          <p:nvPr/>
        </p:nvSpPr>
        <p:spPr>
          <a:xfrm>
            <a:off x="2727158" y="1684421"/>
            <a:ext cx="4404009" cy="2887615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9050" cap="flat" cmpd="sng" algn="ctr">
            <a:solidFill>
              <a:srgbClr val="F7941D"/>
            </a:solidFill>
            <a:prstDash val="lgDash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F38923B2-559D-4E2C-B772-71CD80B140D2}"/>
              </a:ext>
            </a:extLst>
          </p:cNvPr>
          <p:cNvSpPr/>
          <p:nvPr/>
        </p:nvSpPr>
        <p:spPr>
          <a:xfrm>
            <a:off x="2979506" y="2921116"/>
            <a:ext cx="3804688" cy="501340"/>
          </a:xfrm>
          <a:prstGeom prst="can">
            <a:avLst/>
          </a:prstGeom>
          <a:solidFill>
            <a:srgbClr val="1D7B65">
              <a:lumMod val="20000"/>
              <a:lumOff val="80000"/>
            </a:srgbClr>
          </a:solidFill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Integration Representation / Functions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590E04-7216-4D5D-BE76-6F9BC74F07E0}"/>
              </a:ext>
            </a:extLst>
          </p:cNvPr>
          <p:cNvSpPr/>
          <p:nvPr/>
        </p:nvSpPr>
        <p:spPr>
          <a:xfrm rot="16200000">
            <a:off x="4733152" y="870073"/>
            <a:ext cx="297397" cy="3804689"/>
          </a:xfrm>
          <a:prstGeom prst="rect">
            <a:avLst/>
          </a:prstGeom>
          <a:solidFill>
            <a:srgbClr val="1D7B65">
              <a:lumMod val="40000"/>
              <a:lumOff val="60000"/>
            </a:srgbClr>
          </a:solidFill>
          <a:ln w="12700" cap="flat" cmpd="sng" algn="ctr">
            <a:solidFill>
              <a:srgbClr val="F7941D">
                <a:shade val="50000"/>
              </a:srgbClr>
            </a:solidFill>
            <a:prstDash val="dash"/>
            <a:miter lim="800000"/>
          </a:ln>
          <a:effectLst/>
        </p:spPr>
        <p:txBody>
          <a:bodyPr vert="vert"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>
                <a:solidFill>
                  <a:prstClr val="black"/>
                </a:solidFill>
                <a:latin typeface="Calibri" panose="020F0502020204030204"/>
              </a:rPr>
              <a:t>Integration Service 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Interface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D43E25-A00E-427B-8A7F-F392A6DD6E7A}"/>
              </a:ext>
            </a:extLst>
          </p:cNvPr>
          <p:cNvGrpSpPr/>
          <p:nvPr/>
        </p:nvGrpSpPr>
        <p:grpSpPr>
          <a:xfrm>
            <a:off x="2902330" y="3587309"/>
            <a:ext cx="3959041" cy="731722"/>
            <a:chOff x="1057487" y="3146151"/>
            <a:chExt cx="3959041" cy="731722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B871EAE9-35B3-4A64-93E9-9CDD1D505246}"/>
                </a:ext>
              </a:extLst>
            </p:cNvPr>
            <p:cNvSpPr/>
            <p:nvPr/>
          </p:nvSpPr>
          <p:spPr>
            <a:xfrm>
              <a:off x="3094853" y="3469597"/>
              <a:ext cx="1921675" cy="408276"/>
            </a:xfrm>
            <a:prstGeom prst="can">
              <a:avLst/>
            </a:prstGeom>
            <a:solidFill>
              <a:srgbClr val="F8CE1B">
                <a:lumMod val="40000"/>
                <a:lumOff val="60000"/>
              </a:srgbClr>
            </a:solidFill>
            <a:ln w="12700" cap="flat" cmpd="sng" algn="ctr">
              <a:solidFill>
                <a:srgbClr val="F8CE1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Stored Representation B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37F73C-F536-4024-B5CC-69FADCE110C9}"/>
                </a:ext>
              </a:extLst>
            </p:cNvPr>
            <p:cNvSpPr/>
            <p:nvPr/>
          </p:nvSpPr>
          <p:spPr>
            <a:xfrm>
              <a:off x="3131915" y="3146151"/>
              <a:ext cx="1847551" cy="309836"/>
            </a:xfrm>
            <a:prstGeom prst="rect">
              <a:avLst/>
            </a:prstGeom>
            <a:solidFill>
              <a:srgbClr val="F7941D"/>
            </a:solidFill>
            <a:ln w="12700" cap="flat" cmpd="sng" algn="ctr">
              <a:solidFill>
                <a:srgbClr val="F7941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Interface B</a:t>
              </a:r>
            </a:p>
          </p:txBody>
        </p:sp>
        <p:sp>
          <p:nvSpPr>
            <p:cNvPr id="58" name="Cylinder 57">
              <a:extLst>
                <a:ext uri="{FF2B5EF4-FFF2-40B4-BE49-F238E27FC236}">
                  <a16:creationId xmlns:a16="http://schemas.microsoft.com/office/drawing/2014/main" id="{36C55B25-F224-42A4-85EB-3B130885EAA6}"/>
                </a:ext>
              </a:extLst>
            </p:cNvPr>
            <p:cNvSpPr/>
            <p:nvPr/>
          </p:nvSpPr>
          <p:spPr>
            <a:xfrm>
              <a:off x="1057487" y="3469597"/>
              <a:ext cx="1921675" cy="408276"/>
            </a:xfrm>
            <a:prstGeom prst="can">
              <a:avLst/>
            </a:prstGeom>
            <a:solidFill>
              <a:srgbClr val="F8CE1B">
                <a:lumMod val="40000"/>
                <a:lumOff val="60000"/>
              </a:srgbClr>
            </a:solidFill>
            <a:ln w="12700" cap="flat" cmpd="sng" algn="ctr">
              <a:solidFill>
                <a:srgbClr val="F8CE1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Stored Representation 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F4343B-F5BF-46B2-9822-11FD2A1D943B}"/>
                </a:ext>
              </a:extLst>
            </p:cNvPr>
            <p:cNvSpPr/>
            <p:nvPr/>
          </p:nvSpPr>
          <p:spPr>
            <a:xfrm>
              <a:off x="1094549" y="3146151"/>
              <a:ext cx="1847551" cy="309836"/>
            </a:xfrm>
            <a:prstGeom prst="rect">
              <a:avLst/>
            </a:prstGeom>
            <a:solidFill>
              <a:srgbClr val="F7941D"/>
            </a:solidFill>
            <a:ln w="12700" cap="flat" cmpd="sng" algn="ctr">
              <a:solidFill>
                <a:srgbClr val="F7941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Interface A</a:t>
              </a: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FEFD5202-BBE5-4E31-B10D-B3B3989E2AEB}"/>
              </a:ext>
            </a:extLst>
          </p:cNvPr>
          <p:cNvSpPr/>
          <p:nvPr/>
        </p:nvSpPr>
        <p:spPr>
          <a:xfrm>
            <a:off x="7134820" y="3218318"/>
            <a:ext cx="1612044" cy="408276"/>
          </a:xfrm>
          <a:prstGeom prst="wedgeRoundRectCallout">
            <a:avLst>
              <a:gd name="adj1" fmla="val -77105"/>
              <a:gd name="adj2" fmla="val 58901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Reflects a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“logical” data model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BC25BD3-C421-46C2-A815-C4BB52DC9E1E}"/>
              </a:ext>
            </a:extLst>
          </p:cNvPr>
          <p:cNvSpPr/>
          <p:nvPr/>
        </p:nvSpPr>
        <p:spPr>
          <a:xfrm>
            <a:off x="7131166" y="3726669"/>
            <a:ext cx="1820779" cy="408276"/>
          </a:xfrm>
          <a:prstGeom prst="wedgeRoundRectCallout">
            <a:avLst>
              <a:gd name="adj1" fmla="val -71408"/>
              <a:gd name="adj2" fmla="val 45150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Structured by a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“persistence” data model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6102C1FC-0F4F-4D51-A8A2-929EA14A547F}"/>
              </a:ext>
            </a:extLst>
          </p:cNvPr>
          <p:cNvSpPr/>
          <p:nvPr/>
        </p:nvSpPr>
        <p:spPr>
          <a:xfrm>
            <a:off x="6926823" y="2005263"/>
            <a:ext cx="2714482" cy="617745"/>
          </a:xfrm>
          <a:prstGeom prst="wedgeRoundRectCallout">
            <a:avLst>
              <a:gd name="adj1" fmla="val -67812"/>
              <a:gd name="adj2" fmla="val 65070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Reflects a “conceptual” data 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compatible with the overall ontology,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e.g. using a data-modeling ontology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538761F0-8861-4753-A6DD-D9A990792B9F}"/>
              </a:ext>
            </a:extLst>
          </p:cNvPr>
          <p:cNvSpPr/>
          <p:nvPr/>
        </p:nvSpPr>
        <p:spPr>
          <a:xfrm>
            <a:off x="6870677" y="2673045"/>
            <a:ext cx="2898966" cy="495235"/>
          </a:xfrm>
          <a:prstGeom prst="wedgeRoundRectCallout">
            <a:avLst>
              <a:gd name="adj1" fmla="val -65349"/>
              <a:gd name="adj2" fmla="val 58872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Aggregates/federates data to a common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“conceptual” or “logical” data model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E8436282-E0EB-4DCD-BEB7-B023D94AF89F}"/>
              </a:ext>
            </a:extLst>
          </p:cNvPr>
          <p:cNvSpPr/>
          <p:nvPr/>
        </p:nvSpPr>
        <p:spPr>
          <a:xfrm>
            <a:off x="3490601" y="1889501"/>
            <a:ext cx="2456650" cy="465753"/>
          </a:xfrm>
          <a:prstGeom prst="wedgeRoundRectCallout">
            <a:avLst>
              <a:gd name="adj1" fmla="val -61963"/>
              <a:gd name="adj2" fmla="val -21147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Overall, should reflect an ontology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of the real-world domain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D1A510A-D7B0-4CD5-8A52-E60FC3C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Digital Twins</a:t>
            </a:r>
          </a:p>
        </p:txBody>
      </p:sp>
    </p:spTree>
    <p:extLst>
      <p:ext uri="{BB962C8B-B14F-4D97-AF65-F5344CB8AC3E}">
        <p14:creationId xmlns:p14="http://schemas.microsoft.com/office/powerpoint/2010/main" val="10933818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B2E6-8BE8-4507-B39D-C8E4DF177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88850-DF8B-448D-9F64-CC3673BF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281805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3774015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72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5147110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3450595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78388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536BEDD-9540-4453-82AD-A99043FCA825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95C5D-7A45-4BA0-8511-680BBCAECE29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693F6B-E5C0-4B06-BB34-DF38A02BC6B2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C25F09-7ADF-46E0-BEFC-3E9A2C135214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08603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EA2"/>
      </a:accent1>
      <a:accent2>
        <a:srgbClr val="F7941D"/>
      </a:accent2>
      <a:accent3>
        <a:srgbClr val="7554A3"/>
      </a:accent3>
      <a:accent4>
        <a:srgbClr val="F8CE1B"/>
      </a:accent4>
      <a:accent5>
        <a:srgbClr val="1D7B65"/>
      </a:accent5>
      <a:accent6>
        <a:srgbClr val="BB36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930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Body Slides Master</vt:lpstr>
      <vt:lpstr>1_Office Theme</vt:lpstr>
      <vt:lpstr>PowerPoint Presentation</vt:lpstr>
      <vt:lpstr>Two categories of digital representations</vt:lpstr>
      <vt:lpstr>PowerPoint Presentation</vt:lpstr>
      <vt:lpstr>PowerPoint Presentation</vt:lpstr>
      <vt:lpstr>Data Modeling in Digital Twins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2021-03-05T22:30:26Z</dcterms:created>
  <dcterms:modified xsi:type="dcterms:W3CDTF">2021-03-05T22:46:58Z</dcterms:modified>
</cp:coreProperties>
</file>