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5" r:id="rId7"/>
    <p:sldId id="262" r:id="rId8"/>
    <p:sldId id="263" r:id="rId9"/>
    <p:sldId id="264" r:id="rId10"/>
    <p:sldId id="266" r:id="rId11"/>
    <p:sldId id="267" r:id="rId12"/>
    <p:sldId id="270" r:id="rId13"/>
    <p:sldId id="269" r:id="rId14"/>
    <p:sldId id="271" r:id="rId15"/>
    <p:sldId id="272"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2" d="100"/>
          <a:sy n="122" d="100"/>
        </p:scale>
        <p:origin x="-131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zh-CN" altLang="en-US" smtClean="0"/>
              <a:t>单击此处编辑母版标题样式</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lumMod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Date Placeholder 3"/>
          <p:cNvSpPr>
            <a:spLocks noGrp="1"/>
          </p:cNvSpPr>
          <p:nvPr>
            <p:ph type="dt" sz="half" idx="10"/>
          </p:nvPr>
        </p:nvSpPr>
        <p:spPr/>
        <p:txBody>
          <a:bodyPr/>
          <a:lstStyle/>
          <a:p>
            <a:fld id="{FB99F570-DE04-4835-9944-B72E12D87DDB}" type="datetimeFigureOut">
              <a:rPr lang="zh-CN" altLang="en-US" smtClean="0"/>
              <a:t>2018/2/13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7B59C9-2F09-4158-83A0-BAEC7C7BC572}"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FB99F570-DE04-4835-9944-B72E12D87DDB}" type="datetimeFigureOut">
              <a:rPr lang="zh-CN" altLang="en-US" smtClean="0"/>
              <a:t>2018/2/13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7B59C9-2F09-4158-83A0-BAEC7C7BC57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FB99F570-DE04-4835-9944-B72E12D87DDB}" type="datetimeFigureOut">
              <a:rPr lang="zh-CN" altLang="en-US" smtClean="0"/>
              <a:t>2018/2/13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7B59C9-2F09-4158-83A0-BAEC7C7BC57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FB99F570-DE04-4835-9944-B72E12D87DDB}" type="datetimeFigureOut">
              <a:rPr lang="zh-CN" altLang="en-US" smtClean="0"/>
              <a:t>2018/2/13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7B59C9-2F09-4158-83A0-BAEC7C7BC57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zh-CN" altLang="en-US" smtClean="0"/>
              <a:t>单击此处编辑母版标题样式</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lumMod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B99F570-DE04-4835-9944-B72E12D87DDB}" type="datetimeFigureOut">
              <a:rPr lang="zh-CN" altLang="en-US" smtClean="0"/>
              <a:t>2018/2/13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7B59C9-2F09-4158-83A0-BAEC7C7BC57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B99F570-DE04-4835-9944-B72E12D87DDB}" type="datetimeFigureOut">
              <a:rPr lang="zh-CN" altLang="en-US" smtClean="0"/>
              <a:t>2018/2/13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37B59C9-2F09-4158-83A0-BAEC7C7BC57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348224" y="1812927"/>
            <a:ext cx="313249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5001474" y="1812927"/>
            <a:ext cx="31330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FB99F570-DE04-4835-9944-B72E12D87DDB}" type="datetimeFigureOut">
              <a:rPr lang="zh-CN" altLang="en-US" smtClean="0"/>
              <a:t>2018/2/13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37B59C9-2F09-4158-83A0-BAEC7C7BC57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FB99F570-DE04-4835-9944-B72E12D87DDB}" type="datetimeFigureOut">
              <a:rPr lang="zh-CN" altLang="en-US" smtClean="0"/>
              <a:t>2018/2/13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37B59C9-2F09-4158-83A0-BAEC7C7BC57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99F570-DE04-4835-9944-B72E12D87DDB}" type="datetimeFigureOut">
              <a:rPr lang="zh-CN" altLang="en-US" smtClean="0"/>
              <a:t>2018/2/13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37B59C9-2F09-4158-83A0-BAEC7C7BC57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zh-CN" altLang="en-US" smtClean="0"/>
              <a:t>单击此处编辑母版标题样式</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99F570-DE04-4835-9944-B72E12D87DDB}" type="datetimeFigureOut">
              <a:rPr lang="zh-CN" altLang="en-US" smtClean="0"/>
              <a:t>2018/2/13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37B59C9-2F09-4158-83A0-BAEC7C7BC57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99F570-DE04-4835-9944-B72E12D87DDB}" type="datetimeFigureOut">
              <a:rPr lang="zh-CN" altLang="en-US" smtClean="0"/>
              <a:t>2018/2/13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37B59C9-2F09-4158-83A0-BAEC7C7BC572}" type="slidenum">
              <a:rPr lang="zh-CN" altLang="en-US" smtClean="0"/>
              <a:t>‹#›</a:t>
            </a:fld>
            <a:endParaRPr lang="zh-CN" altLang="en-US"/>
          </a:p>
        </p:txBody>
      </p:sp>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a:lstStyle/>
          <a:p>
            <a:r>
              <a:rPr lang="zh-CN" altLang="en-US" smtClean="0"/>
              <a:t>单击图标添加图片</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19" name="Group 218"/>
          <p:cNvGrpSpPr/>
          <p:nvPr/>
        </p:nvGrpSpPr>
        <p:grpSpPr>
          <a:xfrm>
            <a:off x="6558164" y="66319"/>
            <a:ext cx="2575511" cy="6797067"/>
            <a:chOff x="6558164" y="66319"/>
            <a:chExt cx="2575511" cy="6797067"/>
          </a:xfrm>
        </p:grpSpPr>
        <p:grpSp>
          <p:nvGrpSpPr>
            <p:cNvPr id="220" name="Group 62"/>
            <p:cNvGrpSpPr/>
            <p:nvPr/>
          </p:nvGrpSpPr>
          <p:grpSpPr>
            <a:xfrm>
              <a:off x="6924386" y="66319"/>
              <a:ext cx="2173634" cy="6673398"/>
              <a:chOff x="6924386" y="66319"/>
              <a:chExt cx="2173634" cy="6673398"/>
            </a:xfrm>
          </p:grpSpPr>
          <p:grpSp>
            <p:nvGrpSpPr>
              <p:cNvPr id="224" name="Group 44"/>
              <p:cNvGrpSpPr/>
              <p:nvPr/>
            </p:nvGrpSpPr>
            <p:grpSpPr>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5" name="Group 50"/>
              <p:cNvGrpSpPr/>
              <p:nvPr/>
            </p:nvGrpSpPr>
            <p:grpSpPr>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endParaRPr lang="en-US"/>
                </a:p>
              </p:txBody>
            </p:sp>
            <p:sp>
              <p:nvSpPr>
                <p:cNvPr id="28" name="Freeform 53"/>
                <p:cNvSpPr>
                  <a:spLocks noChangeAspect="1"/>
                </p:cNvSpPr>
                <p:nvPr/>
              </p:nvSpPr>
              <p:spPr bwMode="auto">
                <a:xfrm rot="1160251">
                  <a:off x="8324628" y="3308607"/>
                  <a:ext cx="491754" cy="561254"/>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30" name="Freeform 53"/>
                <p:cNvSpPr>
                  <a:spLocks noChangeAspect="1"/>
                </p:cNvSpPr>
                <p:nvPr/>
              </p:nvSpPr>
              <p:spPr bwMode="auto">
                <a:xfrm rot="20991253">
                  <a:off x="8713407" y="888239"/>
                  <a:ext cx="384613" cy="438971"/>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226" name="Group 56"/>
              <p:cNvGrpSpPr/>
              <p:nvPr/>
            </p:nvGrpSpPr>
            <p:grpSpPr>
              <a:xfrm>
                <a:off x="7564131" y="154734"/>
                <a:ext cx="1470366" cy="5948886"/>
                <a:chOff x="7564131" y="154734"/>
                <a:chExt cx="1470366" cy="5948886"/>
              </a:xfrm>
            </p:grpSpPr>
            <p:sp>
              <p:nvSpPr>
                <p:cNvPr id="227" name="Freeform 69"/>
                <p:cNvSpPr>
                  <a:spLocks noChangeAspect="1" noEditPoints="1"/>
                </p:cNvSpPr>
                <p:nvPr/>
              </p:nvSpPr>
              <p:spPr bwMode="auto">
                <a:xfrm rot="474405">
                  <a:off x="8001987" y="4921668"/>
                  <a:ext cx="1032510" cy="1181952"/>
                </a:xfrm>
                <a:custGeom>
                  <a:avLst/>
                  <a:gdLst>
                    <a:gd name="T0" fmla="*/ 658 w 760"/>
                    <a:gd name="T1" fmla="*/ 586 h 870"/>
                    <a:gd name="T2" fmla="*/ 728 w 760"/>
                    <a:gd name="T3" fmla="*/ 526 h 870"/>
                    <a:gd name="T4" fmla="*/ 560 w 760"/>
                    <a:gd name="T5" fmla="*/ 466 h 870"/>
                    <a:gd name="T6" fmla="*/ 502 w 760"/>
                    <a:gd name="T7" fmla="*/ 436 h 870"/>
                    <a:gd name="T8" fmla="*/ 560 w 760"/>
                    <a:gd name="T9" fmla="*/ 406 h 870"/>
                    <a:gd name="T10" fmla="*/ 728 w 760"/>
                    <a:gd name="T11" fmla="*/ 346 h 870"/>
                    <a:gd name="T12" fmla="*/ 662 w 760"/>
                    <a:gd name="T13" fmla="*/ 286 h 870"/>
                    <a:gd name="T14" fmla="*/ 688 w 760"/>
                    <a:gd name="T15" fmla="*/ 272 h 870"/>
                    <a:gd name="T16" fmla="*/ 674 w 760"/>
                    <a:gd name="T17" fmla="*/ 256 h 870"/>
                    <a:gd name="T18" fmla="*/ 648 w 760"/>
                    <a:gd name="T19" fmla="*/ 270 h 870"/>
                    <a:gd name="T20" fmla="*/ 632 w 760"/>
                    <a:gd name="T21" fmla="*/ 178 h 870"/>
                    <a:gd name="T22" fmla="*/ 496 w 760"/>
                    <a:gd name="T23" fmla="*/ 296 h 870"/>
                    <a:gd name="T24" fmla="*/ 442 w 760"/>
                    <a:gd name="T25" fmla="*/ 336 h 870"/>
                    <a:gd name="T26" fmla="*/ 444 w 760"/>
                    <a:gd name="T27" fmla="*/ 266 h 870"/>
                    <a:gd name="T28" fmla="*/ 476 w 760"/>
                    <a:gd name="T29" fmla="*/ 90 h 870"/>
                    <a:gd name="T30" fmla="*/ 392 w 760"/>
                    <a:gd name="T31" fmla="*/ 116 h 870"/>
                    <a:gd name="T32" fmla="*/ 392 w 760"/>
                    <a:gd name="T33" fmla="*/ 86 h 870"/>
                    <a:gd name="T34" fmla="*/ 372 w 760"/>
                    <a:gd name="T35" fmla="*/ 90 h 870"/>
                    <a:gd name="T36" fmla="*/ 372 w 760"/>
                    <a:gd name="T37" fmla="*/ 120 h 870"/>
                    <a:gd name="T38" fmla="*/ 282 w 760"/>
                    <a:gd name="T39" fmla="*/ 90 h 870"/>
                    <a:gd name="T40" fmla="*/ 316 w 760"/>
                    <a:gd name="T41" fmla="*/ 266 h 870"/>
                    <a:gd name="T42" fmla="*/ 322 w 760"/>
                    <a:gd name="T43" fmla="*/ 336 h 870"/>
                    <a:gd name="T44" fmla="*/ 264 w 760"/>
                    <a:gd name="T45" fmla="*/ 296 h 870"/>
                    <a:gd name="T46" fmla="*/ 128 w 760"/>
                    <a:gd name="T47" fmla="*/ 178 h 870"/>
                    <a:gd name="T48" fmla="*/ 110 w 760"/>
                    <a:gd name="T49" fmla="*/ 266 h 870"/>
                    <a:gd name="T50" fmla="*/ 84 w 760"/>
                    <a:gd name="T51" fmla="*/ 252 h 870"/>
                    <a:gd name="T52" fmla="*/ 76 w 760"/>
                    <a:gd name="T53" fmla="*/ 270 h 870"/>
                    <a:gd name="T54" fmla="*/ 102 w 760"/>
                    <a:gd name="T55" fmla="*/ 286 h 870"/>
                    <a:gd name="T56" fmla="*/ 30 w 760"/>
                    <a:gd name="T57" fmla="*/ 346 h 870"/>
                    <a:gd name="T58" fmla="*/ 200 w 760"/>
                    <a:gd name="T59" fmla="*/ 406 h 870"/>
                    <a:gd name="T60" fmla="*/ 262 w 760"/>
                    <a:gd name="T61" fmla="*/ 436 h 870"/>
                    <a:gd name="T62" fmla="*/ 200 w 760"/>
                    <a:gd name="T63" fmla="*/ 466 h 870"/>
                    <a:gd name="T64" fmla="*/ 30 w 760"/>
                    <a:gd name="T65" fmla="*/ 526 h 870"/>
                    <a:gd name="T66" fmla="*/ 98 w 760"/>
                    <a:gd name="T67" fmla="*/ 586 h 870"/>
                    <a:gd name="T68" fmla="*/ 72 w 760"/>
                    <a:gd name="T69" fmla="*/ 600 h 870"/>
                    <a:gd name="T70" fmla="*/ 84 w 760"/>
                    <a:gd name="T71" fmla="*/ 616 h 870"/>
                    <a:gd name="T72" fmla="*/ 110 w 760"/>
                    <a:gd name="T73" fmla="*/ 602 h 870"/>
                    <a:gd name="T74" fmla="*/ 128 w 760"/>
                    <a:gd name="T75" fmla="*/ 694 h 870"/>
                    <a:gd name="T76" fmla="*/ 264 w 760"/>
                    <a:gd name="T77" fmla="*/ 576 h 870"/>
                    <a:gd name="T78" fmla="*/ 322 w 760"/>
                    <a:gd name="T79" fmla="*/ 536 h 870"/>
                    <a:gd name="T80" fmla="*/ 316 w 760"/>
                    <a:gd name="T81" fmla="*/ 606 h 870"/>
                    <a:gd name="T82" fmla="*/ 282 w 760"/>
                    <a:gd name="T83" fmla="*/ 782 h 870"/>
                    <a:gd name="T84" fmla="*/ 368 w 760"/>
                    <a:gd name="T85" fmla="*/ 754 h 870"/>
                    <a:gd name="T86" fmla="*/ 368 w 760"/>
                    <a:gd name="T87" fmla="*/ 784 h 870"/>
                    <a:gd name="T88" fmla="*/ 388 w 760"/>
                    <a:gd name="T89" fmla="*/ 780 h 870"/>
                    <a:gd name="T90" fmla="*/ 388 w 760"/>
                    <a:gd name="T91" fmla="*/ 752 h 870"/>
                    <a:gd name="T92" fmla="*/ 476 w 760"/>
                    <a:gd name="T93" fmla="*/ 782 h 870"/>
                    <a:gd name="T94" fmla="*/ 444 w 760"/>
                    <a:gd name="T95" fmla="*/ 606 h 870"/>
                    <a:gd name="T96" fmla="*/ 442 w 760"/>
                    <a:gd name="T97" fmla="*/ 536 h 870"/>
                    <a:gd name="T98" fmla="*/ 496 w 760"/>
                    <a:gd name="T99" fmla="*/ 576 h 870"/>
                    <a:gd name="T100" fmla="*/ 632 w 760"/>
                    <a:gd name="T101" fmla="*/ 694 h 870"/>
                    <a:gd name="T102" fmla="*/ 650 w 760"/>
                    <a:gd name="T103" fmla="*/ 606 h 870"/>
                    <a:gd name="T104" fmla="*/ 676 w 760"/>
                    <a:gd name="T105" fmla="*/ 620 h 870"/>
                    <a:gd name="T106" fmla="*/ 682 w 760"/>
                    <a:gd name="T107" fmla="*/ 602 h 870"/>
                    <a:gd name="T108" fmla="*/ 346 w 760"/>
                    <a:gd name="T109" fmla="*/ 496 h 870"/>
                    <a:gd name="T110" fmla="*/ 418 w 760"/>
                    <a:gd name="T111" fmla="*/ 376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73"/>
                <p:cNvSpPr>
                  <a:spLocks noChangeAspect="1" noEditPoints="1"/>
                </p:cNvSpPr>
                <p:nvPr/>
              </p:nvSpPr>
              <p:spPr bwMode="auto">
                <a:xfrm rot="20414437">
                  <a:off x="7564131" y="154734"/>
                  <a:ext cx="722936" cy="825205"/>
                </a:xfrm>
                <a:custGeom>
                  <a:avLst/>
                  <a:gdLst>
                    <a:gd name="T0" fmla="*/ 678 w 820"/>
                    <a:gd name="T1" fmla="*/ 610 h 936"/>
                    <a:gd name="T2" fmla="*/ 656 w 820"/>
                    <a:gd name="T3" fmla="*/ 598 h 936"/>
                    <a:gd name="T4" fmla="*/ 514 w 820"/>
                    <a:gd name="T5" fmla="*/ 512 h 936"/>
                    <a:gd name="T6" fmla="*/ 522 w 820"/>
                    <a:gd name="T7" fmla="*/ 468 h 936"/>
                    <a:gd name="T8" fmla="*/ 564 w 820"/>
                    <a:gd name="T9" fmla="*/ 414 h 936"/>
                    <a:gd name="T10" fmla="*/ 684 w 820"/>
                    <a:gd name="T11" fmla="*/ 324 h 936"/>
                    <a:gd name="T12" fmla="*/ 736 w 820"/>
                    <a:gd name="T13" fmla="*/ 292 h 936"/>
                    <a:gd name="T14" fmla="*/ 744 w 820"/>
                    <a:gd name="T15" fmla="*/ 196 h 936"/>
                    <a:gd name="T16" fmla="*/ 696 w 820"/>
                    <a:gd name="T17" fmla="*/ 198 h 936"/>
                    <a:gd name="T18" fmla="*/ 536 w 820"/>
                    <a:gd name="T19" fmla="*/ 364 h 936"/>
                    <a:gd name="T20" fmla="*/ 486 w 820"/>
                    <a:gd name="T21" fmla="*/ 384 h 936"/>
                    <a:gd name="T22" fmla="*/ 428 w 820"/>
                    <a:gd name="T23" fmla="*/ 356 h 936"/>
                    <a:gd name="T24" fmla="*/ 508 w 820"/>
                    <a:gd name="T25" fmla="*/ 92 h 936"/>
                    <a:gd name="T26" fmla="*/ 486 w 820"/>
                    <a:gd name="T27" fmla="*/ 50 h 936"/>
                    <a:gd name="T28" fmla="*/ 404 w 820"/>
                    <a:gd name="T29" fmla="*/ 0 h 936"/>
                    <a:gd name="T30" fmla="*/ 402 w 820"/>
                    <a:gd name="T31" fmla="*/ 120 h 936"/>
                    <a:gd name="T32" fmla="*/ 400 w 820"/>
                    <a:gd name="T33" fmla="*/ 184 h 936"/>
                    <a:gd name="T34" fmla="*/ 398 w 820"/>
                    <a:gd name="T35" fmla="*/ 356 h 936"/>
                    <a:gd name="T36" fmla="*/ 340 w 820"/>
                    <a:gd name="T37" fmla="*/ 382 h 936"/>
                    <a:gd name="T38" fmla="*/ 168 w 820"/>
                    <a:gd name="T39" fmla="*/ 312 h 936"/>
                    <a:gd name="T40" fmla="*/ 112 w 820"/>
                    <a:gd name="T41" fmla="*/ 280 h 936"/>
                    <a:gd name="T42" fmla="*/ 10 w 820"/>
                    <a:gd name="T43" fmla="*/ 224 h 936"/>
                    <a:gd name="T44" fmla="*/ 10 w 820"/>
                    <a:gd name="T45" fmla="*/ 324 h 936"/>
                    <a:gd name="T46" fmla="*/ 36 w 820"/>
                    <a:gd name="T47" fmla="*/ 364 h 936"/>
                    <a:gd name="T48" fmla="*/ 266 w 820"/>
                    <a:gd name="T49" fmla="*/ 398 h 936"/>
                    <a:gd name="T50" fmla="*/ 302 w 820"/>
                    <a:gd name="T51" fmla="*/ 468 h 936"/>
                    <a:gd name="T52" fmla="*/ 264 w 820"/>
                    <a:gd name="T53" fmla="*/ 532 h 936"/>
                    <a:gd name="T54" fmla="*/ 34 w 820"/>
                    <a:gd name="T55" fmla="*/ 580 h 936"/>
                    <a:gd name="T56" fmla="*/ 8 w 820"/>
                    <a:gd name="T57" fmla="*/ 620 h 936"/>
                    <a:gd name="T58" fmla="*/ 96 w 820"/>
                    <a:gd name="T59" fmla="*/ 658 h 936"/>
                    <a:gd name="T60" fmla="*/ 152 w 820"/>
                    <a:gd name="T61" fmla="*/ 628 h 936"/>
                    <a:gd name="T62" fmla="*/ 174 w 820"/>
                    <a:gd name="T63" fmla="*/ 616 h 936"/>
                    <a:gd name="T64" fmla="*/ 324 w 820"/>
                    <a:gd name="T65" fmla="*/ 532 h 936"/>
                    <a:gd name="T66" fmla="*/ 392 w 820"/>
                    <a:gd name="T67" fmla="*/ 574 h 936"/>
                    <a:gd name="T68" fmla="*/ 312 w 820"/>
                    <a:gd name="T69" fmla="*/ 842 h 936"/>
                    <a:gd name="T70" fmla="*/ 334 w 820"/>
                    <a:gd name="T71" fmla="*/ 884 h 936"/>
                    <a:gd name="T72" fmla="*/ 416 w 820"/>
                    <a:gd name="T73" fmla="*/ 936 h 936"/>
                    <a:gd name="T74" fmla="*/ 420 w 820"/>
                    <a:gd name="T75" fmla="*/ 814 h 936"/>
                    <a:gd name="T76" fmla="*/ 420 w 820"/>
                    <a:gd name="T77" fmla="*/ 750 h 936"/>
                    <a:gd name="T78" fmla="*/ 424 w 820"/>
                    <a:gd name="T79" fmla="*/ 576 h 936"/>
                    <a:gd name="T80" fmla="*/ 482 w 820"/>
                    <a:gd name="T81" fmla="*/ 552 h 936"/>
                    <a:gd name="T82" fmla="*/ 652 w 820"/>
                    <a:gd name="T83" fmla="*/ 622 h 936"/>
                    <a:gd name="T84" fmla="*/ 708 w 820"/>
                    <a:gd name="T85" fmla="*/ 654 h 936"/>
                    <a:gd name="T86" fmla="*/ 812 w 820"/>
                    <a:gd name="T87" fmla="*/ 710 h 936"/>
                    <a:gd name="T88" fmla="*/ 412 w 820"/>
                    <a:gd name="T89" fmla="*/ 546 h 936"/>
                    <a:gd name="T90" fmla="*/ 368 w 820"/>
                    <a:gd name="T91" fmla="*/ 532 h 936"/>
                    <a:gd name="T92" fmla="*/ 336 w 820"/>
                    <a:gd name="T93" fmla="*/ 482 h 936"/>
                    <a:gd name="T94" fmla="*/ 340 w 820"/>
                    <a:gd name="T95" fmla="*/ 436 h 936"/>
                    <a:gd name="T96" fmla="*/ 382 w 820"/>
                    <a:gd name="T97" fmla="*/ 394 h 936"/>
                    <a:gd name="T98" fmla="*/ 428 w 820"/>
                    <a:gd name="T99" fmla="*/ 390 h 936"/>
                    <a:gd name="T100" fmla="*/ 478 w 820"/>
                    <a:gd name="T101" fmla="*/ 424 h 936"/>
                    <a:gd name="T102" fmla="*/ 490 w 820"/>
                    <a:gd name="T103" fmla="*/ 468 h 936"/>
                    <a:gd name="T104" fmla="*/ 468 w 820"/>
                    <a:gd name="T105" fmla="*/ 522 h 936"/>
                    <a:gd name="T106" fmla="*/ 412 w 820"/>
                    <a:gd name="T107" fmla="*/ 54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14" y="512"/>
                      </a:lnTo>
                      <a:lnTo>
                        <a:pt x="520" y="490"/>
                      </a:lnTo>
                      <a:lnTo>
                        <a:pt x="522" y="478"/>
                      </a:lnTo>
                      <a:lnTo>
                        <a:pt x="522" y="46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10" y="424"/>
                      </a:lnTo>
                      <a:lnTo>
                        <a:pt x="304" y="446"/>
                      </a:lnTo>
                      <a:lnTo>
                        <a:pt x="302" y="468"/>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4" y="468"/>
                      </a:lnTo>
                      <a:lnTo>
                        <a:pt x="336" y="452"/>
                      </a:lnTo>
                      <a:lnTo>
                        <a:pt x="340" y="436"/>
                      </a:lnTo>
                      <a:lnTo>
                        <a:pt x="348" y="424"/>
                      </a:lnTo>
                      <a:lnTo>
                        <a:pt x="358" y="412"/>
                      </a:lnTo>
                      <a:lnTo>
                        <a:pt x="368" y="402"/>
                      </a:lnTo>
                      <a:lnTo>
                        <a:pt x="382" y="394"/>
                      </a:lnTo>
                      <a:lnTo>
                        <a:pt x="396" y="390"/>
                      </a:lnTo>
                      <a:lnTo>
                        <a:pt x="412" y="388"/>
                      </a:lnTo>
                      <a:lnTo>
                        <a:pt x="412" y="388"/>
                      </a:lnTo>
                      <a:lnTo>
                        <a:pt x="428" y="390"/>
                      </a:lnTo>
                      <a:lnTo>
                        <a:pt x="442" y="394"/>
                      </a:lnTo>
                      <a:lnTo>
                        <a:pt x="456" y="402"/>
                      </a:lnTo>
                      <a:lnTo>
                        <a:pt x="468" y="412"/>
                      </a:lnTo>
                      <a:lnTo>
                        <a:pt x="478" y="424"/>
                      </a:lnTo>
                      <a:lnTo>
                        <a:pt x="484" y="436"/>
                      </a:lnTo>
                      <a:lnTo>
                        <a:pt x="490" y="452"/>
                      </a:lnTo>
                      <a:lnTo>
                        <a:pt x="490" y="468"/>
                      </a:lnTo>
                      <a:lnTo>
                        <a:pt x="490" y="468"/>
                      </a:lnTo>
                      <a:lnTo>
                        <a:pt x="490" y="482"/>
                      </a:lnTo>
                      <a:lnTo>
                        <a:pt x="484" y="498"/>
                      </a:lnTo>
                      <a:lnTo>
                        <a:pt x="478" y="510"/>
                      </a:lnTo>
                      <a:lnTo>
                        <a:pt x="468" y="522"/>
                      </a:lnTo>
                      <a:lnTo>
                        <a:pt x="456" y="532"/>
                      </a:lnTo>
                      <a:lnTo>
                        <a:pt x="442" y="540"/>
                      </a:lnTo>
                      <a:lnTo>
                        <a:pt x="428" y="544"/>
                      </a:lnTo>
                      <a:lnTo>
                        <a:pt x="412" y="546"/>
                      </a:lnTo>
                      <a:lnTo>
                        <a:pt x="412" y="54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77"/>
                <p:cNvSpPr>
                  <a:spLocks noChangeAspect="1" noEditPoints="1"/>
                </p:cNvSpPr>
                <p:nvPr/>
              </p:nvSpPr>
              <p:spPr bwMode="auto">
                <a:xfrm rot="20957513">
                  <a:off x="7869058" y="3830515"/>
                  <a:ext cx="639682" cy="729516"/>
                </a:xfrm>
                <a:custGeom>
                  <a:avLst/>
                  <a:gdLst>
                    <a:gd name="T0" fmla="*/ 718 w 826"/>
                    <a:gd name="T1" fmla="*/ 634 h 942"/>
                    <a:gd name="T2" fmla="*/ 788 w 826"/>
                    <a:gd name="T3" fmla="*/ 570 h 942"/>
                    <a:gd name="T4" fmla="*/ 542 w 826"/>
                    <a:gd name="T5" fmla="*/ 472 h 942"/>
                    <a:gd name="T6" fmla="*/ 788 w 826"/>
                    <a:gd name="T7" fmla="*/ 376 h 942"/>
                    <a:gd name="T8" fmla="*/ 722 w 826"/>
                    <a:gd name="T9" fmla="*/ 314 h 942"/>
                    <a:gd name="T10" fmla="*/ 748 w 826"/>
                    <a:gd name="T11" fmla="*/ 298 h 942"/>
                    <a:gd name="T12" fmla="*/ 730 w 826"/>
                    <a:gd name="T13" fmla="*/ 276 h 942"/>
                    <a:gd name="T14" fmla="*/ 704 w 826"/>
                    <a:gd name="T15" fmla="*/ 290 h 942"/>
                    <a:gd name="T16" fmla="*/ 684 w 826"/>
                    <a:gd name="T17" fmla="*/ 196 h 942"/>
                    <a:gd name="T18" fmla="*/ 478 w 826"/>
                    <a:gd name="T19" fmla="*/ 360 h 942"/>
                    <a:gd name="T20" fmla="*/ 516 w 826"/>
                    <a:gd name="T21" fmla="*/ 100 h 942"/>
                    <a:gd name="T22" fmla="*/ 430 w 826"/>
                    <a:gd name="T23" fmla="*/ 124 h 942"/>
                    <a:gd name="T24" fmla="*/ 430 w 826"/>
                    <a:gd name="T25" fmla="*/ 94 h 942"/>
                    <a:gd name="T26" fmla="*/ 402 w 826"/>
                    <a:gd name="T27" fmla="*/ 98 h 942"/>
                    <a:gd name="T28" fmla="*/ 400 w 826"/>
                    <a:gd name="T29" fmla="*/ 128 h 942"/>
                    <a:gd name="T30" fmla="*/ 310 w 826"/>
                    <a:gd name="T31" fmla="*/ 100 h 942"/>
                    <a:gd name="T32" fmla="*/ 352 w 826"/>
                    <a:gd name="T33" fmla="*/ 360 h 942"/>
                    <a:gd name="T34" fmla="*/ 142 w 826"/>
                    <a:gd name="T35" fmla="*/ 196 h 942"/>
                    <a:gd name="T36" fmla="*/ 120 w 826"/>
                    <a:gd name="T37" fmla="*/ 284 h 942"/>
                    <a:gd name="T38" fmla="*/ 94 w 826"/>
                    <a:gd name="T39" fmla="*/ 270 h 942"/>
                    <a:gd name="T40" fmla="*/ 84 w 826"/>
                    <a:gd name="T41" fmla="*/ 296 h 942"/>
                    <a:gd name="T42" fmla="*/ 110 w 826"/>
                    <a:gd name="T43" fmla="*/ 312 h 942"/>
                    <a:gd name="T44" fmla="*/ 40 w 826"/>
                    <a:gd name="T45" fmla="*/ 376 h 942"/>
                    <a:gd name="T46" fmla="*/ 290 w 826"/>
                    <a:gd name="T47" fmla="*/ 472 h 942"/>
                    <a:gd name="T48" fmla="*/ 40 w 826"/>
                    <a:gd name="T49" fmla="*/ 570 h 942"/>
                    <a:gd name="T50" fmla="*/ 104 w 826"/>
                    <a:gd name="T51" fmla="*/ 632 h 942"/>
                    <a:gd name="T52" fmla="*/ 80 w 826"/>
                    <a:gd name="T53" fmla="*/ 648 h 942"/>
                    <a:gd name="T54" fmla="*/ 96 w 826"/>
                    <a:gd name="T55" fmla="*/ 670 h 942"/>
                    <a:gd name="T56" fmla="*/ 122 w 826"/>
                    <a:gd name="T57" fmla="*/ 656 h 942"/>
                    <a:gd name="T58" fmla="*/ 142 w 826"/>
                    <a:gd name="T59" fmla="*/ 748 h 942"/>
                    <a:gd name="T60" fmla="*/ 352 w 826"/>
                    <a:gd name="T61" fmla="*/ 584 h 942"/>
                    <a:gd name="T62" fmla="*/ 310 w 826"/>
                    <a:gd name="T63" fmla="*/ 846 h 942"/>
                    <a:gd name="T64" fmla="*/ 396 w 826"/>
                    <a:gd name="T65" fmla="*/ 820 h 942"/>
                    <a:gd name="T66" fmla="*/ 398 w 826"/>
                    <a:gd name="T67" fmla="*/ 850 h 942"/>
                    <a:gd name="T68" fmla="*/ 426 w 826"/>
                    <a:gd name="T69" fmla="*/ 846 h 942"/>
                    <a:gd name="T70" fmla="*/ 426 w 826"/>
                    <a:gd name="T71" fmla="*/ 816 h 942"/>
                    <a:gd name="T72" fmla="*/ 516 w 826"/>
                    <a:gd name="T73" fmla="*/ 844 h 942"/>
                    <a:gd name="T74" fmla="*/ 478 w 826"/>
                    <a:gd name="T75" fmla="*/ 584 h 942"/>
                    <a:gd name="T76" fmla="*/ 684 w 826"/>
                    <a:gd name="T77" fmla="*/ 748 h 942"/>
                    <a:gd name="T78" fmla="*/ 706 w 826"/>
                    <a:gd name="T79" fmla="*/ 660 h 942"/>
                    <a:gd name="T80" fmla="*/ 732 w 826"/>
                    <a:gd name="T81" fmla="*/ 674 h 942"/>
                    <a:gd name="T82" fmla="*/ 742 w 826"/>
                    <a:gd name="T83" fmla="*/ 648 h 942"/>
                    <a:gd name="T84" fmla="*/ 376 w 826"/>
                    <a:gd name="T85" fmla="*/ 544 h 942"/>
                    <a:gd name="T86" fmla="*/ 456 w 826"/>
                    <a:gd name="T87" fmla="*/ 40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a:solidFill>
                    <a:srgbClr val="FEFFFF">
                      <a:alpha val="26000"/>
                    </a:srgbClr>
                  </a:solidFill>
                </a:ln>
                <a:effectLst/>
                <a:extLst/>
              </p:spPr>
              <p:txBody>
                <a:bodyPr vert="horz" wrap="square" lIns="91440" tIns="45720" rIns="91440" bIns="45720" numCol="1" anchor="t" anchorCtr="0" compatLnSpc="1">
                  <a:prstTxWarp prst="textNoShape">
                    <a:avLst/>
                  </a:prstTxWarp>
                </a:bodyPr>
                <a:lstStyle/>
                <a:p>
                  <a:endParaRPr lang="en-US"/>
                </a:p>
              </p:txBody>
            </p:sp>
            <p:sp>
              <p:nvSpPr>
                <p:cNvPr id="230" name="Freeform 81"/>
                <p:cNvSpPr>
                  <a:spLocks noChangeAspect="1" noEditPoints="1"/>
                </p:cNvSpPr>
                <p:nvPr/>
              </p:nvSpPr>
              <p:spPr bwMode="auto">
                <a:xfrm rot="924218">
                  <a:off x="8027251" y="1799143"/>
                  <a:ext cx="766532" cy="869062"/>
                </a:xfrm>
                <a:custGeom>
                  <a:avLst/>
                  <a:gdLst>
                    <a:gd name="T0" fmla="*/ 546 w 628"/>
                    <a:gd name="T1" fmla="*/ 480 h 712"/>
                    <a:gd name="T2" fmla="*/ 598 w 628"/>
                    <a:gd name="T3" fmla="*/ 430 h 712"/>
                    <a:gd name="T4" fmla="*/ 400 w 628"/>
                    <a:gd name="T5" fmla="*/ 374 h 712"/>
                    <a:gd name="T6" fmla="*/ 402 w 628"/>
                    <a:gd name="T7" fmla="*/ 354 h 712"/>
                    <a:gd name="T8" fmla="*/ 508 w 628"/>
                    <a:gd name="T9" fmla="*/ 254 h 712"/>
                    <a:gd name="T10" fmla="*/ 524 w 628"/>
                    <a:gd name="T11" fmla="*/ 246 h 712"/>
                    <a:gd name="T12" fmla="*/ 620 w 628"/>
                    <a:gd name="T13" fmla="*/ 236 h 712"/>
                    <a:gd name="T14" fmla="*/ 620 w 628"/>
                    <a:gd name="T15" fmla="*/ 170 h 712"/>
                    <a:gd name="T16" fmla="*/ 558 w 628"/>
                    <a:gd name="T17" fmla="*/ 144 h 712"/>
                    <a:gd name="T18" fmla="*/ 532 w 628"/>
                    <a:gd name="T19" fmla="*/ 148 h 712"/>
                    <a:gd name="T20" fmla="*/ 450 w 628"/>
                    <a:gd name="T21" fmla="*/ 264 h 712"/>
                    <a:gd name="T22" fmla="*/ 360 w 628"/>
                    <a:gd name="T23" fmla="*/ 278 h 712"/>
                    <a:gd name="T24" fmla="*/ 324 w 628"/>
                    <a:gd name="T25" fmla="*/ 136 h 712"/>
                    <a:gd name="T26" fmla="*/ 324 w 628"/>
                    <a:gd name="T27" fmla="*/ 118 h 712"/>
                    <a:gd name="T28" fmla="*/ 366 w 628"/>
                    <a:gd name="T29" fmla="*/ 30 h 712"/>
                    <a:gd name="T30" fmla="*/ 308 w 628"/>
                    <a:gd name="T31" fmla="*/ 0 h 712"/>
                    <a:gd name="T32" fmla="*/ 254 w 628"/>
                    <a:gd name="T33" fmla="*/ 36 h 712"/>
                    <a:gd name="T34" fmla="*/ 244 w 628"/>
                    <a:gd name="T35" fmla="*/ 62 h 712"/>
                    <a:gd name="T36" fmla="*/ 304 w 628"/>
                    <a:gd name="T37" fmla="*/ 190 h 712"/>
                    <a:gd name="T38" fmla="*/ 272 w 628"/>
                    <a:gd name="T39" fmla="*/ 278 h 712"/>
                    <a:gd name="T40" fmla="*/ 130 w 628"/>
                    <a:gd name="T41" fmla="*/ 234 h 712"/>
                    <a:gd name="T42" fmla="*/ 114 w 628"/>
                    <a:gd name="T43" fmla="*/ 226 h 712"/>
                    <a:gd name="T44" fmla="*/ 58 w 628"/>
                    <a:gd name="T45" fmla="*/ 146 h 712"/>
                    <a:gd name="T46" fmla="*/ 0 w 628"/>
                    <a:gd name="T47" fmla="*/ 180 h 712"/>
                    <a:gd name="T48" fmla="*/ 8 w 628"/>
                    <a:gd name="T49" fmla="*/ 246 h 712"/>
                    <a:gd name="T50" fmla="*/ 26 w 628"/>
                    <a:gd name="T51" fmla="*/ 268 h 712"/>
                    <a:gd name="T52" fmla="*/ 166 w 628"/>
                    <a:gd name="T53" fmla="*/ 280 h 712"/>
                    <a:gd name="T54" fmla="*/ 228 w 628"/>
                    <a:gd name="T55" fmla="*/ 354 h 712"/>
                    <a:gd name="T56" fmla="*/ 162 w 628"/>
                    <a:gd name="T57" fmla="*/ 426 h 712"/>
                    <a:gd name="T58" fmla="*/ 26 w 628"/>
                    <a:gd name="T59" fmla="*/ 440 h 712"/>
                    <a:gd name="T60" fmla="*/ 8 w 628"/>
                    <a:gd name="T61" fmla="*/ 462 h 712"/>
                    <a:gd name="T62" fmla="*/ 0 w 628"/>
                    <a:gd name="T63" fmla="*/ 526 h 712"/>
                    <a:gd name="T64" fmla="*/ 58 w 628"/>
                    <a:gd name="T65" fmla="*/ 562 h 712"/>
                    <a:gd name="T66" fmla="*/ 114 w 628"/>
                    <a:gd name="T67" fmla="*/ 478 h 712"/>
                    <a:gd name="T68" fmla="*/ 132 w 628"/>
                    <a:gd name="T69" fmla="*/ 468 h 712"/>
                    <a:gd name="T70" fmla="*/ 256 w 628"/>
                    <a:gd name="T71" fmla="*/ 418 h 712"/>
                    <a:gd name="T72" fmla="*/ 300 w 628"/>
                    <a:gd name="T73" fmla="*/ 522 h 712"/>
                    <a:gd name="T74" fmla="*/ 244 w 628"/>
                    <a:gd name="T75" fmla="*/ 646 h 712"/>
                    <a:gd name="T76" fmla="*/ 254 w 628"/>
                    <a:gd name="T77" fmla="*/ 672 h 712"/>
                    <a:gd name="T78" fmla="*/ 304 w 628"/>
                    <a:gd name="T79" fmla="*/ 712 h 712"/>
                    <a:gd name="T80" fmla="*/ 366 w 628"/>
                    <a:gd name="T81" fmla="*/ 678 h 712"/>
                    <a:gd name="T82" fmla="*/ 322 w 628"/>
                    <a:gd name="T83" fmla="*/ 588 h 712"/>
                    <a:gd name="T84" fmla="*/ 322 w 628"/>
                    <a:gd name="T85" fmla="*/ 568 h 712"/>
                    <a:gd name="T86" fmla="*/ 340 w 628"/>
                    <a:gd name="T87" fmla="*/ 438 h 712"/>
                    <a:gd name="T88" fmla="*/ 452 w 628"/>
                    <a:gd name="T89" fmla="*/ 448 h 712"/>
                    <a:gd name="T90" fmla="*/ 532 w 628"/>
                    <a:gd name="T91" fmla="*/ 560 h 712"/>
                    <a:gd name="T92" fmla="*/ 558 w 628"/>
                    <a:gd name="T93" fmla="*/ 564 h 712"/>
                    <a:gd name="T94" fmla="*/ 618 w 628"/>
                    <a:gd name="T95" fmla="*/ 540 h 712"/>
                    <a:gd name="T96" fmla="*/ 620 w 628"/>
                    <a:gd name="T97" fmla="*/ 470 h 712"/>
                    <a:gd name="T98" fmla="*/ 304 w 628"/>
                    <a:gd name="T99" fmla="*/ 408 h 712"/>
                    <a:gd name="T100" fmla="*/ 276 w 628"/>
                    <a:gd name="T101" fmla="*/ 394 h 712"/>
                    <a:gd name="T102" fmla="*/ 260 w 628"/>
                    <a:gd name="T103" fmla="*/ 364 h 712"/>
                    <a:gd name="T104" fmla="*/ 260 w 628"/>
                    <a:gd name="T105" fmla="*/ 342 h 712"/>
                    <a:gd name="T106" fmla="*/ 276 w 628"/>
                    <a:gd name="T107" fmla="*/ 314 h 712"/>
                    <a:gd name="T108" fmla="*/ 304 w 628"/>
                    <a:gd name="T109" fmla="*/ 300 h 712"/>
                    <a:gd name="T110" fmla="*/ 326 w 628"/>
                    <a:gd name="T111" fmla="*/ 300 h 712"/>
                    <a:gd name="T112" fmla="*/ 354 w 628"/>
                    <a:gd name="T113" fmla="*/ 314 h 712"/>
                    <a:gd name="T114" fmla="*/ 370 w 628"/>
                    <a:gd name="T115" fmla="*/ 342 h 712"/>
                    <a:gd name="T116" fmla="*/ 370 w 628"/>
                    <a:gd name="T117" fmla="*/ 364 h 712"/>
                    <a:gd name="T118" fmla="*/ 354 w 628"/>
                    <a:gd name="T119" fmla="*/ 394 h 712"/>
                    <a:gd name="T120" fmla="*/ 326 w 628"/>
                    <a:gd name="T121" fmla="*/ 40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0" y="374"/>
                      </a:lnTo>
                      <a:lnTo>
                        <a:pt x="402" y="35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36"/>
                      </a:lnTo>
                      <a:lnTo>
                        <a:pt x="228" y="354"/>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54"/>
                      </a:lnTo>
                      <a:lnTo>
                        <a:pt x="260" y="342"/>
                      </a:lnTo>
                      <a:lnTo>
                        <a:pt x="264" y="332"/>
                      </a:lnTo>
                      <a:lnTo>
                        <a:pt x="268" y="322"/>
                      </a:lnTo>
                      <a:lnTo>
                        <a:pt x="276" y="314"/>
                      </a:lnTo>
                      <a:lnTo>
                        <a:pt x="284" y="308"/>
                      </a:lnTo>
                      <a:lnTo>
                        <a:pt x="294" y="302"/>
                      </a:lnTo>
                      <a:lnTo>
                        <a:pt x="304" y="300"/>
                      </a:lnTo>
                      <a:lnTo>
                        <a:pt x="314" y="298"/>
                      </a:lnTo>
                      <a:lnTo>
                        <a:pt x="314" y="298"/>
                      </a:lnTo>
                      <a:lnTo>
                        <a:pt x="326" y="300"/>
                      </a:lnTo>
                      <a:lnTo>
                        <a:pt x="336" y="302"/>
                      </a:lnTo>
                      <a:lnTo>
                        <a:pt x="346" y="308"/>
                      </a:lnTo>
                      <a:lnTo>
                        <a:pt x="354" y="314"/>
                      </a:lnTo>
                      <a:lnTo>
                        <a:pt x="362" y="322"/>
                      </a:lnTo>
                      <a:lnTo>
                        <a:pt x="366" y="332"/>
                      </a:lnTo>
                      <a:lnTo>
                        <a:pt x="370" y="342"/>
                      </a:lnTo>
                      <a:lnTo>
                        <a:pt x="370" y="354"/>
                      </a:lnTo>
                      <a:lnTo>
                        <a:pt x="370" y="354"/>
                      </a:lnTo>
                      <a:lnTo>
                        <a:pt x="370" y="364"/>
                      </a:lnTo>
                      <a:lnTo>
                        <a:pt x="366" y="376"/>
                      </a:lnTo>
                      <a:lnTo>
                        <a:pt x="362" y="384"/>
                      </a:lnTo>
                      <a:lnTo>
                        <a:pt x="354" y="394"/>
                      </a:lnTo>
                      <a:lnTo>
                        <a:pt x="346" y="400"/>
                      </a:lnTo>
                      <a:lnTo>
                        <a:pt x="336" y="406"/>
                      </a:lnTo>
                      <a:lnTo>
                        <a:pt x="326" y="408"/>
                      </a:lnTo>
                      <a:lnTo>
                        <a:pt x="314" y="410"/>
                      </a:lnTo>
                      <a:lnTo>
                        <a:pt x="314" y="41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23" name="Freeform 16"/>
            <p:cNvSpPr>
              <a:spLocks noChangeAspect="1"/>
            </p:cNvSpPr>
            <p:nvPr/>
          </p:nvSpPr>
          <p:spPr bwMode="auto">
            <a:xfrm>
              <a:off x="8126715" y="6307559"/>
              <a:ext cx="976330" cy="550441"/>
            </a:xfrm>
            <a:custGeom>
              <a:avLst/>
              <a:gdLst>
                <a:gd name="T0" fmla="*/ 962 w 972"/>
                <a:gd name="T1" fmla="*/ 344 h 548"/>
                <a:gd name="T2" fmla="*/ 860 w 972"/>
                <a:gd name="T3" fmla="*/ 232 h 548"/>
                <a:gd name="T4" fmla="*/ 972 w 972"/>
                <a:gd name="T5" fmla="*/ 210 h 548"/>
                <a:gd name="T6" fmla="*/ 954 w 972"/>
                <a:gd name="T7" fmla="*/ 122 h 548"/>
                <a:gd name="T8" fmla="*/ 854 w 972"/>
                <a:gd name="T9" fmla="*/ 200 h 548"/>
                <a:gd name="T10" fmla="*/ 834 w 972"/>
                <a:gd name="T11" fmla="*/ 98 h 548"/>
                <a:gd name="T12" fmla="*/ 742 w 972"/>
                <a:gd name="T13" fmla="*/ 320 h 548"/>
                <a:gd name="T14" fmla="*/ 714 w 972"/>
                <a:gd name="T15" fmla="*/ 122 h 548"/>
                <a:gd name="T16" fmla="*/ 636 w 972"/>
                <a:gd name="T17" fmla="*/ 434 h 548"/>
                <a:gd name="T18" fmla="*/ 614 w 972"/>
                <a:gd name="T19" fmla="*/ 422 h 548"/>
                <a:gd name="T20" fmla="*/ 576 w 972"/>
                <a:gd name="T21" fmla="*/ 412 h 548"/>
                <a:gd name="T22" fmla="*/ 552 w 972"/>
                <a:gd name="T23" fmla="*/ 412 h 548"/>
                <a:gd name="T24" fmla="*/ 502 w 972"/>
                <a:gd name="T25" fmla="*/ 312 h 548"/>
                <a:gd name="T26" fmla="*/ 588 w 972"/>
                <a:gd name="T27" fmla="*/ 100 h 548"/>
                <a:gd name="T28" fmla="*/ 440 w 972"/>
                <a:gd name="T29" fmla="*/ 132 h 548"/>
                <a:gd name="T30" fmla="*/ 478 w 972"/>
                <a:gd name="T31" fmla="*/ 24 h 548"/>
                <a:gd name="T32" fmla="*/ 394 w 972"/>
                <a:gd name="T33" fmla="*/ 0 h 548"/>
                <a:gd name="T34" fmla="*/ 410 w 972"/>
                <a:gd name="T35" fmla="*/ 124 h 548"/>
                <a:gd name="T36" fmla="*/ 312 w 972"/>
                <a:gd name="T37" fmla="*/ 88 h 548"/>
                <a:gd name="T38" fmla="*/ 458 w 972"/>
                <a:gd name="T39" fmla="*/ 278 h 548"/>
                <a:gd name="T40" fmla="*/ 272 w 972"/>
                <a:gd name="T41" fmla="*/ 204 h 548"/>
                <a:gd name="T42" fmla="*/ 502 w 972"/>
                <a:gd name="T43" fmla="*/ 426 h 548"/>
                <a:gd name="T44" fmla="*/ 490 w 972"/>
                <a:gd name="T45" fmla="*/ 432 h 548"/>
                <a:gd name="T46" fmla="*/ 470 w 972"/>
                <a:gd name="T47" fmla="*/ 448 h 548"/>
                <a:gd name="T48" fmla="*/ 452 w 972"/>
                <a:gd name="T49" fmla="*/ 468 h 548"/>
                <a:gd name="T50" fmla="*/ 440 w 972"/>
                <a:gd name="T51" fmla="*/ 490 h 548"/>
                <a:gd name="T52" fmla="*/ 332 w 972"/>
                <a:gd name="T53" fmla="*/ 482 h 548"/>
                <a:gd name="T54" fmla="*/ 190 w 972"/>
                <a:gd name="T55" fmla="*/ 302 h 548"/>
                <a:gd name="T56" fmla="*/ 142 w 972"/>
                <a:gd name="T57" fmla="*/ 446 h 548"/>
                <a:gd name="T58" fmla="*/ 70 w 972"/>
                <a:gd name="T59" fmla="*/ 360 h 548"/>
                <a:gd name="T60" fmla="*/ 2 w 972"/>
                <a:gd name="T61" fmla="*/ 420 h 548"/>
                <a:gd name="T62" fmla="*/ 0 w 972"/>
                <a:gd name="T63" fmla="*/ 440 h 548"/>
                <a:gd name="T64" fmla="*/ 34 w 972"/>
                <a:gd name="T65" fmla="*/ 526 h 548"/>
                <a:gd name="T66" fmla="*/ 142 w 972"/>
                <a:gd name="T67" fmla="*/ 472 h 548"/>
                <a:gd name="T68" fmla="*/ 214 w 972"/>
                <a:gd name="T69" fmla="*/ 548 h 548"/>
                <a:gd name="T70" fmla="*/ 310 w 972"/>
                <a:gd name="T71" fmla="*/ 512 h 548"/>
                <a:gd name="T72" fmla="*/ 428 w 972"/>
                <a:gd name="T73" fmla="*/ 538 h 548"/>
                <a:gd name="T74" fmla="*/ 464 w 972"/>
                <a:gd name="T75" fmla="*/ 548 h 548"/>
                <a:gd name="T76" fmla="*/ 466 w 972"/>
                <a:gd name="T77" fmla="*/ 532 h 548"/>
                <a:gd name="T78" fmla="*/ 474 w 972"/>
                <a:gd name="T79" fmla="*/ 504 h 548"/>
                <a:gd name="T80" fmla="*/ 492 w 972"/>
                <a:gd name="T81" fmla="*/ 478 h 548"/>
                <a:gd name="T82" fmla="*/ 516 w 972"/>
                <a:gd name="T83" fmla="*/ 460 h 548"/>
                <a:gd name="T84" fmla="*/ 532 w 972"/>
                <a:gd name="T85" fmla="*/ 454 h 548"/>
                <a:gd name="T86" fmla="*/ 570 w 972"/>
                <a:gd name="T87" fmla="*/ 450 h 548"/>
                <a:gd name="T88" fmla="*/ 606 w 972"/>
                <a:gd name="T89" fmla="*/ 460 h 548"/>
                <a:gd name="T90" fmla="*/ 634 w 972"/>
                <a:gd name="T91" fmla="*/ 482 h 548"/>
                <a:gd name="T92" fmla="*/ 654 w 972"/>
                <a:gd name="T93" fmla="*/ 516 h 548"/>
                <a:gd name="T94" fmla="*/ 658 w 972"/>
                <a:gd name="T95" fmla="*/ 532 h 548"/>
                <a:gd name="T96" fmla="*/ 696 w 972"/>
                <a:gd name="T97" fmla="*/ 548 h 548"/>
                <a:gd name="T98" fmla="*/ 694 w 972"/>
                <a:gd name="T99" fmla="*/ 526 h 548"/>
                <a:gd name="T100" fmla="*/ 690 w 972"/>
                <a:gd name="T101" fmla="*/ 504 h 548"/>
                <a:gd name="T102" fmla="*/ 680 w 972"/>
                <a:gd name="T103" fmla="*/ 480 h 548"/>
                <a:gd name="T104" fmla="*/ 664 w 972"/>
                <a:gd name="T105" fmla="*/ 458 h 548"/>
                <a:gd name="T106" fmla="*/ 962 w 972"/>
                <a:gd name="T107" fmla="*/ 36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8" y="538"/>
                  </a:lnTo>
                  <a:lnTo>
                    <a:pt x="426" y="548"/>
                  </a:lnTo>
                  <a:lnTo>
                    <a:pt x="464" y="548"/>
                  </a:lnTo>
                  <a:lnTo>
                    <a:pt x="464" y="548"/>
                  </a:lnTo>
                  <a:lnTo>
                    <a:pt x="466" y="532"/>
                  </a:lnTo>
                  <a:lnTo>
                    <a:pt x="468" y="518"/>
                  </a:lnTo>
                  <a:lnTo>
                    <a:pt x="474" y="504"/>
                  </a:lnTo>
                  <a:lnTo>
                    <a:pt x="482" y="490"/>
                  </a:lnTo>
                  <a:lnTo>
                    <a:pt x="492" y="478"/>
                  </a:lnTo>
                  <a:lnTo>
                    <a:pt x="504" y="468"/>
                  </a:lnTo>
                  <a:lnTo>
                    <a:pt x="516" y="460"/>
                  </a:lnTo>
                  <a:lnTo>
                    <a:pt x="532" y="454"/>
                  </a:lnTo>
                  <a:lnTo>
                    <a:pt x="532" y="454"/>
                  </a:lnTo>
                  <a:lnTo>
                    <a:pt x="550" y="450"/>
                  </a:lnTo>
                  <a:lnTo>
                    <a:pt x="570" y="450"/>
                  </a:lnTo>
                  <a:lnTo>
                    <a:pt x="588" y="454"/>
                  </a:lnTo>
                  <a:lnTo>
                    <a:pt x="606" y="460"/>
                  </a:lnTo>
                  <a:lnTo>
                    <a:pt x="622" y="470"/>
                  </a:lnTo>
                  <a:lnTo>
                    <a:pt x="634" y="482"/>
                  </a:lnTo>
                  <a:lnTo>
                    <a:pt x="646" y="498"/>
                  </a:lnTo>
                  <a:lnTo>
                    <a:pt x="654" y="516"/>
                  </a:lnTo>
                  <a:lnTo>
                    <a:pt x="654" y="516"/>
                  </a:lnTo>
                  <a:lnTo>
                    <a:pt x="658" y="532"/>
                  </a:lnTo>
                  <a:lnTo>
                    <a:pt x="658" y="548"/>
                  </a:lnTo>
                  <a:lnTo>
                    <a:pt x="696" y="548"/>
                  </a:lnTo>
                  <a:lnTo>
                    <a:pt x="696" y="548"/>
                  </a:lnTo>
                  <a:lnTo>
                    <a:pt x="694" y="526"/>
                  </a:lnTo>
                  <a:lnTo>
                    <a:pt x="690" y="504"/>
                  </a:lnTo>
                  <a:lnTo>
                    <a:pt x="690" y="504"/>
                  </a:lnTo>
                  <a:lnTo>
                    <a:pt x="686" y="492"/>
                  </a:lnTo>
                  <a:lnTo>
                    <a:pt x="680" y="480"/>
                  </a:lnTo>
                  <a:lnTo>
                    <a:pt x="672" y="470"/>
                  </a:lnTo>
                  <a:lnTo>
                    <a:pt x="664" y="458"/>
                  </a:lnTo>
                  <a:lnTo>
                    <a:pt x="736" y="376"/>
                  </a:lnTo>
                  <a:lnTo>
                    <a:pt x="962" y="360"/>
                  </a:lnTo>
                  <a:close/>
                </a:path>
              </a:pathLst>
            </a:custGeom>
            <a:solidFill>
              <a:srgbClr val="FEFFFF">
                <a:alpha val="7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FB99F570-DE04-4835-9944-B72E12D87DDB}" type="datetimeFigureOut">
              <a:rPr lang="zh-CN" altLang="en-US" smtClean="0"/>
              <a:t>2018/2/13</a:t>
            </a:fld>
            <a:endParaRPr lang="zh-CN" altLang="en-US"/>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B37B59C9-2F09-4158-83A0-BAEC7C7BC572}"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2400" dirty="0"/>
              <a:t>数字音频水印</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623017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优点</a:t>
            </a:r>
          </a:p>
        </p:txBody>
      </p:sp>
      <p:sp>
        <p:nvSpPr>
          <p:cNvPr id="3" name="内容占位符 2"/>
          <p:cNvSpPr>
            <a:spLocks noGrp="1"/>
          </p:cNvSpPr>
          <p:nvPr>
            <p:ph idx="1"/>
          </p:nvPr>
        </p:nvSpPr>
        <p:spPr/>
        <p:txBody>
          <a:bodyPr/>
          <a:lstStyle/>
          <a:p>
            <a:pPr>
              <a:buFont typeface="+mj-lt"/>
              <a:buAutoNum type="arabicPeriod"/>
            </a:pPr>
            <a:r>
              <a:rPr lang="en-US" altLang="zh-CN" dirty="0" smtClean="0"/>
              <a:t>APP</a:t>
            </a:r>
            <a:r>
              <a:rPr lang="zh-CN" altLang="en-US" dirty="0" smtClean="0"/>
              <a:t>互动模块检测端的</a:t>
            </a:r>
            <a:r>
              <a:rPr lang="en-US" altLang="zh-CN" dirty="0" smtClean="0"/>
              <a:t>SDK</a:t>
            </a:r>
            <a:r>
              <a:rPr lang="zh-CN" altLang="en-US" dirty="0" smtClean="0"/>
              <a:t>简单，而且不会出现识别错误的现象。</a:t>
            </a:r>
            <a:endParaRPr lang="en-US" altLang="zh-CN" dirty="0" smtClean="0"/>
          </a:p>
          <a:p>
            <a:pPr>
              <a:buFont typeface="+mj-lt"/>
              <a:buAutoNum type="arabicPeriod"/>
            </a:pPr>
            <a:r>
              <a:rPr lang="zh-CN" altLang="en-US" dirty="0"/>
              <a:t>电视</a:t>
            </a:r>
            <a:r>
              <a:rPr lang="zh-CN" altLang="en-US" dirty="0" smtClean="0"/>
              <a:t>台端的运营和系统维护也很简单，不用对音频做附加处理、存储和计算。</a:t>
            </a:r>
            <a:endParaRPr lang="en-US" altLang="zh-CN" dirty="0" smtClean="0"/>
          </a:p>
          <a:p>
            <a:pPr>
              <a:buFont typeface="+mj-lt"/>
              <a:buAutoNum type="arabicPeriod"/>
            </a:pPr>
            <a:r>
              <a:rPr lang="zh-CN" altLang="en-US" dirty="0" smtClean="0"/>
              <a:t>对于电视台端，水印码属于台内资源，可以做到和用户直接建立关联，能直接产生电视台的经济利益。</a:t>
            </a:r>
            <a:endParaRPr lang="zh-CN" altLang="en-US" dirty="0"/>
          </a:p>
        </p:txBody>
      </p:sp>
    </p:spTree>
    <p:extLst>
      <p:ext uri="{BB962C8B-B14F-4D97-AF65-F5344CB8AC3E}">
        <p14:creationId xmlns:p14="http://schemas.microsoft.com/office/powerpoint/2010/main" val="1553846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OUR AUDIO WATERMARKING</a:t>
            </a:r>
            <a:endParaRPr lang="zh-CN" altLang="en-US" dirty="0"/>
          </a:p>
        </p:txBody>
      </p:sp>
      <p:sp>
        <p:nvSpPr>
          <p:cNvPr id="3" name="内容占位符 2"/>
          <p:cNvSpPr>
            <a:spLocks noGrp="1"/>
          </p:cNvSpPr>
          <p:nvPr>
            <p:ph idx="1"/>
          </p:nvPr>
        </p:nvSpPr>
        <p:spPr/>
        <p:txBody>
          <a:bodyPr/>
          <a:lstStyle/>
          <a:p>
            <a:r>
              <a:rPr lang="zh-CN" altLang="en-US" dirty="0" smtClean="0"/>
              <a:t>互动电视中对音频中的水印的鲁棒性是最大的挑战。</a:t>
            </a:r>
            <a:endParaRPr lang="en-US" altLang="zh-CN" dirty="0" smtClean="0"/>
          </a:p>
          <a:p>
            <a:r>
              <a:rPr lang="zh-CN" altLang="en-US" dirty="0" smtClean="0"/>
              <a:t>水印加载在音频中需要做到不可感知，不影响音质。</a:t>
            </a:r>
            <a:endParaRPr lang="en-US" altLang="zh-CN" dirty="0" smtClean="0"/>
          </a:p>
          <a:p>
            <a:r>
              <a:rPr lang="zh-CN" altLang="en-US" dirty="0" smtClean="0"/>
              <a:t>加载在音频中的水印码在空气中传播衰减后，由手机的拾音器录制后仍然能检测出来，也就是水印有较强的鲁棒性，可抵抗传输和处理环节中的模拟干扰和重采样。</a:t>
            </a:r>
            <a:endParaRPr lang="en-US" altLang="zh-CN" dirty="0" smtClean="0"/>
          </a:p>
          <a:p>
            <a:pPr marL="0" indent="0">
              <a:buNone/>
            </a:pPr>
            <a:r>
              <a:rPr lang="zh-CN" altLang="en-US" dirty="0"/>
              <a:t>音频</a:t>
            </a:r>
            <a:r>
              <a:rPr lang="zh-CN" altLang="en-US" dirty="0" smtClean="0"/>
              <a:t>从电视机喇叭里播出，声波经过空气的衰减和吸收，能量会急剧降低。音频高低频率和在空气中的传播距离相关性很大，声波的低频分量传输距离远远大于高频分量。</a:t>
            </a:r>
            <a:endParaRPr lang="en-US" altLang="zh-CN" dirty="0" smtClean="0"/>
          </a:p>
          <a:p>
            <a:endParaRPr lang="zh-CN" altLang="en-US" dirty="0"/>
          </a:p>
        </p:txBody>
      </p:sp>
    </p:spTree>
    <p:extLst>
      <p:ext uri="{BB962C8B-B14F-4D97-AF65-F5344CB8AC3E}">
        <p14:creationId xmlns:p14="http://schemas.microsoft.com/office/powerpoint/2010/main" val="2171672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Our audio watermarking </a:t>
            </a:r>
            <a:endParaRPr lang="zh-CN" altLang="en-US" dirty="0"/>
          </a:p>
        </p:txBody>
      </p:sp>
      <p:sp>
        <p:nvSpPr>
          <p:cNvPr id="3" name="内容占位符 2"/>
          <p:cNvSpPr>
            <a:spLocks noGrp="1"/>
          </p:cNvSpPr>
          <p:nvPr>
            <p:ph idx="1"/>
          </p:nvPr>
        </p:nvSpPr>
        <p:spPr/>
        <p:txBody>
          <a:bodyPr/>
          <a:lstStyle/>
          <a:p>
            <a:r>
              <a:rPr lang="zh-CN" altLang="en-US" dirty="0"/>
              <a:t>我们认为用基于</a:t>
            </a:r>
            <a:r>
              <a:rPr lang="en-US" altLang="zh-CN" dirty="0" err="1"/>
              <a:t>pn</a:t>
            </a:r>
            <a:r>
              <a:rPr lang="zh-CN" altLang="en-US" dirty="0"/>
              <a:t>序列的水印技术在互动电视中鲁棒性最</a:t>
            </a:r>
            <a:r>
              <a:rPr lang="zh-CN" altLang="en-US" dirty="0" smtClean="0"/>
              <a:t>强，能达到原音鲁棒性和接收效果的最佳平衡。</a:t>
            </a:r>
            <a:endParaRPr lang="en-US" altLang="zh-CN" dirty="0" smtClean="0"/>
          </a:p>
          <a:p>
            <a:r>
              <a:rPr lang="en-US" altLang="zh-CN" dirty="0"/>
              <a:t>Pseudo-noise Sequence </a:t>
            </a:r>
            <a:r>
              <a:rPr lang="zh-CN" altLang="en-US" dirty="0"/>
              <a:t>更像噪声，但是有特定意义的噪声，频谱更像白噪声，我们利用</a:t>
            </a:r>
            <a:r>
              <a:rPr lang="en-US" altLang="zh-CN" dirty="0"/>
              <a:t>PN</a:t>
            </a:r>
            <a:r>
              <a:rPr lang="zh-CN" altLang="en-US" dirty="0"/>
              <a:t>序列的很强的自相关性进行快速识别</a:t>
            </a:r>
            <a:r>
              <a:rPr lang="zh-CN" altLang="en-US" dirty="0" smtClean="0"/>
              <a:t>。</a:t>
            </a:r>
            <a:endParaRPr lang="en-US" altLang="zh-CN" dirty="0" smtClean="0"/>
          </a:p>
          <a:p>
            <a:r>
              <a:rPr lang="zh-CN" altLang="en-US" dirty="0" smtClean="0"/>
              <a:t>在电视互动中利用</a:t>
            </a:r>
            <a:r>
              <a:rPr lang="en-US" altLang="zh-CN" dirty="0" smtClean="0"/>
              <a:t>PN</a:t>
            </a:r>
            <a:r>
              <a:rPr lang="zh-CN" altLang="en-US" dirty="0" smtClean="0"/>
              <a:t>序列可以达到最佳的应用效果。</a:t>
            </a:r>
            <a:endParaRPr lang="zh-CN" altLang="en-US" dirty="0"/>
          </a:p>
          <a:p>
            <a:endParaRPr lang="en-US" altLang="zh-CN" dirty="0"/>
          </a:p>
          <a:p>
            <a:pPr marL="0" indent="0">
              <a:buNone/>
            </a:pPr>
            <a:endParaRPr lang="en-US" altLang="zh-CN" dirty="0"/>
          </a:p>
          <a:p>
            <a:endParaRPr lang="zh-CN" altLang="en-US" dirty="0"/>
          </a:p>
        </p:txBody>
      </p:sp>
    </p:spTree>
    <p:extLst>
      <p:ext uri="{BB962C8B-B14F-4D97-AF65-F5344CB8AC3E}">
        <p14:creationId xmlns:p14="http://schemas.microsoft.com/office/powerpoint/2010/main" val="243708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OUR AUDIO WATERMARKING</a:t>
            </a:r>
            <a:endParaRPr lang="zh-CN" altLang="en-US" dirty="0"/>
          </a:p>
        </p:txBody>
      </p:sp>
      <p:sp>
        <p:nvSpPr>
          <p:cNvPr id="3" name="内容占位符 2"/>
          <p:cNvSpPr>
            <a:spLocks noGrp="1"/>
          </p:cNvSpPr>
          <p:nvPr>
            <p:ph idx="1"/>
          </p:nvPr>
        </p:nvSpPr>
        <p:spPr/>
        <p:txBody>
          <a:bodyPr/>
          <a:lstStyle/>
          <a:p>
            <a:r>
              <a:rPr lang="zh-CN" altLang="en-US" dirty="0" smtClean="0"/>
              <a:t>我们利用心理声学模型对</a:t>
            </a:r>
            <a:r>
              <a:rPr lang="en-US" altLang="zh-CN" dirty="0" smtClean="0"/>
              <a:t>PN</a:t>
            </a:r>
            <a:r>
              <a:rPr lang="zh-CN" altLang="en-US" dirty="0" smtClean="0"/>
              <a:t>序列进行功率调整，让</a:t>
            </a:r>
            <a:r>
              <a:rPr lang="en-US" altLang="zh-CN" dirty="0" smtClean="0"/>
              <a:t>PN</a:t>
            </a:r>
            <a:r>
              <a:rPr lang="zh-CN" altLang="en-US" dirty="0" smtClean="0"/>
              <a:t>序列的频谱动态地随着音频频谱特性的变化，这样把</a:t>
            </a:r>
            <a:r>
              <a:rPr lang="en-US" altLang="zh-CN" dirty="0" smtClean="0"/>
              <a:t>PN</a:t>
            </a:r>
            <a:r>
              <a:rPr lang="zh-CN" altLang="en-US" dirty="0" smtClean="0"/>
              <a:t>序列掩蔽在音频下面，随着音频传输出去，这是我们的基本原理。</a:t>
            </a:r>
            <a:endParaRPr lang="zh-CN" altLang="en-US" dirty="0"/>
          </a:p>
        </p:txBody>
      </p:sp>
    </p:spTree>
    <p:extLst>
      <p:ext uri="{BB962C8B-B14F-4D97-AF65-F5344CB8AC3E}">
        <p14:creationId xmlns:p14="http://schemas.microsoft.com/office/powerpoint/2010/main" val="1551456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Wmk</a:t>
            </a:r>
            <a:r>
              <a:rPr lang="en-US" altLang="zh-CN" dirty="0" smtClean="0"/>
              <a:t> embedder and extractor</a:t>
            </a:r>
            <a:endParaRPr lang="zh-CN" altLang="en-US" dirty="0"/>
          </a:p>
        </p:txBody>
      </p:sp>
      <p:pic>
        <p:nvPicPr>
          <p:cNvPr id="5" name="图片 6"/>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827584" y="2060848"/>
            <a:ext cx="3672408" cy="3197003"/>
          </a:xfrm>
        </p:spPr>
      </p:pic>
      <p:pic>
        <p:nvPicPr>
          <p:cNvPr id="6" name="图片 7"/>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572000" y="2060848"/>
            <a:ext cx="3614291" cy="3240360"/>
          </a:xfrm>
        </p:spPr>
      </p:pic>
    </p:spTree>
    <p:extLst>
      <p:ext uri="{BB962C8B-B14F-4D97-AF65-F5344CB8AC3E}">
        <p14:creationId xmlns:p14="http://schemas.microsoft.com/office/powerpoint/2010/main" val="2141094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Watermark enhance tech</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上面的仅仅是基本原理，但是在互动中的应用，这些远远不够，原因有以下几点：</a:t>
            </a:r>
            <a:endParaRPr lang="en-US" altLang="zh-CN" dirty="0" smtClean="0"/>
          </a:p>
          <a:p>
            <a:pPr>
              <a:buFont typeface="+mj-lt"/>
              <a:buAutoNum type="arabicPeriod"/>
            </a:pPr>
            <a:r>
              <a:rPr lang="en-US" altLang="zh-CN" dirty="0" smtClean="0"/>
              <a:t>PN</a:t>
            </a:r>
            <a:r>
              <a:rPr lang="zh-CN" altLang="en-US" dirty="0" smtClean="0"/>
              <a:t>序列叠加在音频中传输，音频对于</a:t>
            </a:r>
            <a:r>
              <a:rPr lang="en-US" altLang="zh-CN" dirty="0" smtClean="0"/>
              <a:t>PN</a:t>
            </a:r>
            <a:r>
              <a:rPr lang="zh-CN" altLang="en-US" dirty="0" smtClean="0"/>
              <a:t>序列可视为干扰，实际上有相当的音频信息已经调制到</a:t>
            </a:r>
            <a:r>
              <a:rPr lang="en-US" altLang="zh-CN" dirty="0" smtClean="0"/>
              <a:t>PN</a:t>
            </a:r>
            <a:r>
              <a:rPr lang="zh-CN" altLang="en-US" dirty="0" smtClean="0"/>
              <a:t>序列中，破坏了</a:t>
            </a:r>
            <a:r>
              <a:rPr lang="en-US" altLang="zh-CN" dirty="0" smtClean="0"/>
              <a:t>PN</a:t>
            </a:r>
            <a:r>
              <a:rPr lang="zh-CN" altLang="en-US" dirty="0" smtClean="0"/>
              <a:t>序列的白噪声的特性，导致其自相关性大大减弱。</a:t>
            </a:r>
            <a:endParaRPr lang="en-US" altLang="zh-CN" dirty="0" smtClean="0"/>
          </a:p>
          <a:p>
            <a:pPr>
              <a:buFont typeface="+mj-lt"/>
              <a:buAutoNum type="arabicPeriod"/>
            </a:pPr>
            <a:r>
              <a:rPr lang="zh-CN" altLang="en-US" dirty="0" smtClean="0"/>
              <a:t>手机</a:t>
            </a:r>
            <a:r>
              <a:rPr lang="en-US" altLang="zh-CN" dirty="0" smtClean="0"/>
              <a:t>mic</a:t>
            </a:r>
            <a:r>
              <a:rPr lang="zh-CN" altLang="en-US" dirty="0" smtClean="0"/>
              <a:t>在录制空气中的声音</a:t>
            </a:r>
            <a:r>
              <a:rPr lang="zh-CN" altLang="en-US" smtClean="0"/>
              <a:t>时，声音信号的衰减已经很弱，</a:t>
            </a:r>
            <a:endParaRPr lang="zh-CN" altLang="en-US" dirty="0"/>
          </a:p>
        </p:txBody>
      </p:sp>
    </p:spTree>
    <p:extLst>
      <p:ext uri="{BB962C8B-B14F-4D97-AF65-F5344CB8AC3E}">
        <p14:creationId xmlns:p14="http://schemas.microsoft.com/office/powerpoint/2010/main" val="525372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pPr>
              <a:buFont typeface="+mj-lt"/>
              <a:buAutoNum type="arabicPeriod"/>
            </a:pPr>
            <a:r>
              <a:rPr lang="zh-CN" altLang="en-US" dirty="0" smtClean="0"/>
              <a:t>音频水印的应用</a:t>
            </a:r>
            <a:endParaRPr lang="en-US" altLang="zh-CN" dirty="0" smtClean="0"/>
          </a:p>
          <a:p>
            <a:pPr>
              <a:buFont typeface="+mj-lt"/>
              <a:buAutoNum type="arabicPeriod"/>
            </a:pPr>
            <a:r>
              <a:rPr lang="zh-CN" altLang="en-US" dirty="0" smtClean="0"/>
              <a:t>我们的水印技术</a:t>
            </a:r>
            <a:endParaRPr lang="en-US" altLang="zh-CN" dirty="0" smtClean="0"/>
          </a:p>
          <a:p>
            <a:pPr>
              <a:buFont typeface="+mj-lt"/>
              <a:buAutoNum type="arabicPeriod"/>
            </a:pPr>
            <a:r>
              <a:rPr lang="zh-CN" altLang="en-US" dirty="0" smtClean="0"/>
              <a:t>以后应该怎么用</a:t>
            </a:r>
            <a:endParaRPr lang="zh-CN" altLang="en-US" dirty="0"/>
          </a:p>
        </p:txBody>
      </p:sp>
    </p:spTree>
    <p:extLst>
      <p:ext uri="{BB962C8B-B14F-4D97-AF65-F5344CB8AC3E}">
        <p14:creationId xmlns:p14="http://schemas.microsoft.com/office/powerpoint/2010/main" val="3077530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电视互动在中国</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互动在</a:t>
            </a:r>
            <a:r>
              <a:rPr lang="zh-CN" altLang="en-US" dirty="0" smtClean="0"/>
              <a:t>中国在</a:t>
            </a:r>
            <a:r>
              <a:rPr lang="en-US" altLang="zh-CN" dirty="0" smtClean="0"/>
              <a:t>2015</a:t>
            </a:r>
            <a:r>
              <a:rPr lang="zh-CN" altLang="en-US" dirty="0" smtClean="0"/>
              <a:t>年兴起，最</a:t>
            </a:r>
            <a:r>
              <a:rPr lang="zh-CN" altLang="en-US" dirty="0" smtClean="0"/>
              <a:t>火的</a:t>
            </a:r>
            <a:r>
              <a:rPr lang="zh-CN" altLang="en-US" dirty="0" smtClean="0"/>
              <a:t>是</a:t>
            </a:r>
            <a:r>
              <a:rPr lang="zh-CN" altLang="en-US" dirty="0" smtClean="0"/>
              <a:t>在每年的除夕夜</a:t>
            </a:r>
            <a:r>
              <a:rPr lang="zh-CN" altLang="en-US" dirty="0" smtClean="0"/>
              <a:t>，</a:t>
            </a:r>
            <a:r>
              <a:rPr lang="zh-CN" altLang="en-US" dirty="0" smtClean="0"/>
              <a:t>当电视开着，用手机摇一摇可以参与到电视节目提供的娱乐中，比如说可以首先知道是哪个频道，现在播放的是哪个节目，然后手机链接到这个频道的后台可以参与抽奖和讨论还有购买的活动。当年大家都很疯狂地体验用手机摇电视的带来的娱乐。</a:t>
            </a:r>
            <a:endParaRPr lang="zh-CN" altLang="en-US" dirty="0"/>
          </a:p>
        </p:txBody>
      </p:sp>
    </p:spTree>
    <p:extLst>
      <p:ext uri="{BB962C8B-B14F-4D97-AF65-F5344CB8AC3E}">
        <p14:creationId xmlns:p14="http://schemas.microsoft.com/office/powerpoint/2010/main" val="3172860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互动</a:t>
            </a:r>
            <a:r>
              <a:rPr lang="zh-CN" altLang="en-US" dirty="0" smtClean="0"/>
              <a:t>电视有多火</a:t>
            </a:r>
            <a:endParaRPr lang="zh-CN" altLang="en-US" dirty="0"/>
          </a:p>
        </p:txBody>
      </p:sp>
      <p:sp>
        <p:nvSpPr>
          <p:cNvPr id="3" name="内容占位符 2"/>
          <p:cNvSpPr>
            <a:spLocks noGrp="1"/>
          </p:cNvSpPr>
          <p:nvPr>
            <p:ph idx="1"/>
          </p:nvPr>
        </p:nvSpPr>
        <p:spPr>
          <a:xfrm>
            <a:off x="3852654" y="1628800"/>
            <a:ext cx="4279869" cy="4232250"/>
          </a:xfrm>
        </p:spPr>
        <p:txBody>
          <a:bodyPr/>
          <a:lstStyle/>
          <a:p>
            <a:pPr marL="0" indent="0">
              <a:buNone/>
            </a:pPr>
            <a:r>
              <a:rPr lang="zh-CN" altLang="en-US" dirty="0" smtClean="0"/>
              <a:t>中国有上百家电视台的栏目会通过</a:t>
            </a:r>
            <a:r>
              <a:rPr lang="en-US" altLang="zh-CN" dirty="0" smtClean="0"/>
              <a:t>[</a:t>
            </a:r>
            <a:r>
              <a:rPr lang="zh-CN" altLang="en-US" dirty="0" smtClean="0"/>
              <a:t>微信</a:t>
            </a:r>
            <a:r>
              <a:rPr lang="en-US" altLang="zh-CN" dirty="0" smtClean="0"/>
              <a:t>]-[</a:t>
            </a:r>
            <a:r>
              <a:rPr lang="zh-CN" altLang="en-US" dirty="0" smtClean="0"/>
              <a:t>发现</a:t>
            </a:r>
            <a:r>
              <a:rPr lang="en-US" altLang="zh-CN" dirty="0" smtClean="0"/>
              <a:t>]-[</a:t>
            </a:r>
            <a:r>
              <a:rPr lang="zh-CN" altLang="en-US" dirty="0" smtClean="0"/>
              <a:t>摇一摇</a:t>
            </a:r>
            <a:r>
              <a:rPr lang="en-US" altLang="zh-CN" dirty="0" smtClean="0"/>
              <a:t>]-[</a:t>
            </a:r>
            <a:r>
              <a:rPr lang="zh-CN" altLang="en-US" dirty="0" smtClean="0"/>
              <a:t>电视</a:t>
            </a:r>
            <a:r>
              <a:rPr lang="en-US" altLang="zh-CN" dirty="0" smtClean="0"/>
              <a:t>]</a:t>
            </a:r>
            <a:r>
              <a:rPr lang="zh-CN" altLang="en-US" dirty="0" smtClean="0"/>
              <a:t>吸引观众。</a:t>
            </a:r>
            <a:endParaRPr lang="en-US" altLang="zh-CN" dirty="0" smtClean="0"/>
          </a:p>
          <a:p>
            <a:pPr marL="0" indent="0">
              <a:buNone/>
            </a:pPr>
            <a:r>
              <a:rPr lang="en-US" altLang="zh-CN" dirty="0" smtClean="0"/>
              <a:t>2016</a:t>
            </a:r>
            <a:r>
              <a:rPr lang="zh-CN" altLang="en-US" dirty="0" smtClean="0"/>
              <a:t>年春节期间各个商家推出的微信摇红包，送出</a:t>
            </a:r>
            <a:r>
              <a:rPr lang="en-US" altLang="zh-CN" dirty="0" smtClean="0"/>
              <a:t>5</a:t>
            </a:r>
            <a:r>
              <a:rPr lang="zh-CN" altLang="en-US" dirty="0" smtClean="0"/>
              <a:t>亿人民币的现金红包，以及超过</a:t>
            </a:r>
            <a:r>
              <a:rPr lang="en-US" altLang="zh-CN" dirty="0" smtClean="0"/>
              <a:t>30</a:t>
            </a:r>
            <a:r>
              <a:rPr lang="zh-CN" altLang="en-US" dirty="0" smtClean="0"/>
              <a:t>亿人民币的卡券红包。</a:t>
            </a:r>
            <a:endParaRPr lang="en-US" altLang="zh-CN" dirty="0" smtClean="0"/>
          </a:p>
          <a:p>
            <a:pPr marL="0" indent="0">
              <a:buNone/>
            </a:pPr>
            <a:r>
              <a:rPr lang="en-US" altLang="zh-CN" dirty="0" smtClean="0"/>
              <a:t>2014</a:t>
            </a:r>
            <a:r>
              <a:rPr lang="zh-CN" altLang="en-US" dirty="0" smtClean="0"/>
              <a:t>年春节参与电视摇红包活动的人最多，除夕晚上有</a:t>
            </a:r>
            <a:r>
              <a:rPr lang="en-US" altLang="zh-CN" dirty="0" smtClean="0"/>
              <a:t>500</a:t>
            </a:r>
            <a:r>
              <a:rPr lang="zh-CN" altLang="en-US" dirty="0" smtClean="0"/>
              <a:t>多万人次，瞬间峰值达到每分钟</a:t>
            </a:r>
            <a:r>
              <a:rPr lang="en-US" altLang="zh-CN" dirty="0" smtClean="0"/>
              <a:t>2.5</a:t>
            </a:r>
            <a:r>
              <a:rPr lang="zh-CN" altLang="en-US" dirty="0" smtClean="0"/>
              <a:t>万个红包被拆开。</a:t>
            </a:r>
            <a:endParaRPr lang="en-US" altLang="zh-CN" dirty="0" smtClean="0"/>
          </a:p>
          <a:p>
            <a:pPr marL="0" indent="0">
              <a:buNone/>
            </a:pPr>
            <a:r>
              <a:rPr lang="en-US" altLang="zh-CN" dirty="0" smtClean="0"/>
              <a:t>2015</a:t>
            </a:r>
            <a:r>
              <a:rPr lang="zh-CN" altLang="en-US" dirty="0" smtClean="0"/>
              <a:t>年春节微信电视红包收发总量</a:t>
            </a:r>
            <a:r>
              <a:rPr lang="en-US" altLang="zh-CN" dirty="0" smtClean="0"/>
              <a:t>10.1</a:t>
            </a:r>
            <a:r>
              <a:rPr lang="zh-CN" altLang="en-US" dirty="0" smtClean="0"/>
              <a:t>亿次，电视互动总量</a:t>
            </a:r>
            <a:r>
              <a:rPr lang="en-US" altLang="zh-CN" dirty="0" smtClean="0"/>
              <a:t>110</a:t>
            </a:r>
            <a:r>
              <a:rPr lang="zh-CN" altLang="en-US" dirty="0" smtClean="0"/>
              <a:t>亿次。</a:t>
            </a:r>
            <a:endParaRPr lang="zh-CN" altLang="en-US" dirty="0"/>
          </a:p>
        </p:txBody>
      </p:sp>
      <p:sp>
        <p:nvSpPr>
          <p:cNvPr id="5" name="文本占位符 4"/>
          <p:cNvSpPr>
            <a:spLocks noGrp="1"/>
          </p:cNvSpPr>
          <p:nvPr>
            <p:ph type="body" sz="half" idx="2"/>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628800"/>
            <a:ext cx="2736304" cy="3168352"/>
          </a:xfrm>
          <a:prstGeom prst="rect">
            <a:avLst/>
          </a:prstGeom>
        </p:spPr>
      </p:pic>
    </p:spTree>
    <p:extLst>
      <p:ext uri="{BB962C8B-B14F-4D97-AF65-F5344CB8AC3E}">
        <p14:creationId xmlns:p14="http://schemas.microsoft.com/office/powerpoint/2010/main" val="3397739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微信摇电视怎么玩</a:t>
            </a:r>
            <a:endParaRPr lang="zh-CN" altLang="en-US" dirty="0"/>
          </a:p>
        </p:txBody>
      </p:sp>
      <p:sp>
        <p:nvSpPr>
          <p:cNvPr id="4" name="内容占位符 3"/>
          <p:cNvSpPr>
            <a:spLocks noGrp="1"/>
          </p:cNvSpPr>
          <p:nvPr>
            <p:ph idx="1"/>
          </p:nvPr>
        </p:nvSpPr>
        <p:spPr/>
        <p:txBody>
          <a:bodyPr/>
          <a:lstStyle/>
          <a:p>
            <a:pPr marL="0" indent="0">
              <a:buNone/>
            </a:pPr>
            <a:r>
              <a:rPr lang="zh-CN" altLang="en-US" dirty="0" smtClean="0"/>
              <a:t>微信是用音频识别的方法，通过手机的</a:t>
            </a:r>
            <a:r>
              <a:rPr lang="en-US" altLang="zh-CN" dirty="0" smtClean="0"/>
              <a:t>mic</a:t>
            </a:r>
            <a:r>
              <a:rPr lang="zh-CN" altLang="en-US" dirty="0" smtClean="0"/>
              <a:t>口进行拾音，微信</a:t>
            </a:r>
            <a:r>
              <a:rPr lang="en-US" altLang="zh-CN" dirty="0" smtClean="0"/>
              <a:t>app</a:t>
            </a:r>
            <a:r>
              <a:rPr lang="zh-CN" altLang="en-US" dirty="0"/>
              <a:t>算</a:t>
            </a:r>
            <a:r>
              <a:rPr lang="zh-CN" altLang="en-US" dirty="0" smtClean="0"/>
              <a:t>出录下来音频的特征值，并将计算的特征值上传到微信公司的服务器中，和本地服务器内部的特征值进行比对和匹配，可以算出现在这个用户正在看的是哪个频道，这个频道正在放的是什么电视节目，把这些信息直接推送到手机端，看电视的人还能在微信电视的网页上参与抽奖、投票和社群讨论等互动的活动。</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3278123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a:t>
            </a:r>
            <a:r>
              <a:rPr lang="zh-CN" altLang="en-US" dirty="0" smtClean="0"/>
              <a:t>信电视互动缺陷</a:t>
            </a:r>
            <a:endParaRPr lang="zh-CN" altLang="en-US" dirty="0"/>
          </a:p>
        </p:txBody>
      </p:sp>
      <p:graphicFrame>
        <p:nvGraphicFramePr>
          <p:cNvPr id="4" name="内容占位符 3"/>
          <p:cNvGraphicFramePr>
            <a:graphicFrameLocks noGrp="1" noChangeAspect="1"/>
          </p:cNvGraphicFramePr>
          <p:nvPr>
            <p:ph idx="1"/>
            <p:extLst>
              <p:ext uri="{D42A27DB-BD31-4B8C-83A1-F6EECF244321}">
                <p14:modId xmlns:p14="http://schemas.microsoft.com/office/powerpoint/2010/main" val="2355414692"/>
              </p:ext>
            </p:extLst>
          </p:nvPr>
        </p:nvGraphicFramePr>
        <p:xfrm>
          <a:off x="1012825" y="1808163"/>
          <a:ext cx="6459538" cy="4316412"/>
        </p:xfrm>
        <a:graphic>
          <a:graphicData uri="http://schemas.openxmlformats.org/presentationml/2006/ole">
            <mc:AlternateContent xmlns:mc="http://schemas.openxmlformats.org/markup-compatibility/2006">
              <mc:Choice xmlns:v="urn:schemas-microsoft-com:vml" Requires="v">
                <p:oleObj spid="_x0000_s2055" name="Visio" r:id="rId3" imgW="6124454" imgH="4092660" progId="Visio.Drawing.11">
                  <p:embed/>
                </p:oleObj>
              </mc:Choice>
              <mc:Fallback>
                <p:oleObj name="Visio" r:id="rId3" imgW="6124454" imgH="4092660" progId="Visio.Drawing.11">
                  <p:embed/>
                  <p:pic>
                    <p:nvPicPr>
                      <p:cNvPr id="0" name=""/>
                      <p:cNvPicPr/>
                      <p:nvPr/>
                    </p:nvPicPr>
                    <p:blipFill>
                      <a:blip r:embed="rId4"/>
                      <a:stretch>
                        <a:fillRect/>
                      </a:stretch>
                    </p:blipFill>
                    <p:spPr>
                      <a:xfrm>
                        <a:off x="1012825" y="1808163"/>
                        <a:ext cx="6459538" cy="4316412"/>
                      </a:xfrm>
                      <a:prstGeom prst="rect">
                        <a:avLst/>
                      </a:prstGeom>
                    </p:spPr>
                  </p:pic>
                </p:oleObj>
              </mc:Fallback>
            </mc:AlternateContent>
          </a:graphicData>
        </a:graphic>
      </p:graphicFrame>
    </p:spTree>
    <p:extLst>
      <p:ext uri="{BB962C8B-B14F-4D97-AF65-F5344CB8AC3E}">
        <p14:creationId xmlns:p14="http://schemas.microsoft.com/office/powerpoint/2010/main" val="1450381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微信电视互动的缺陷</a:t>
            </a:r>
          </a:p>
        </p:txBody>
      </p:sp>
      <p:sp>
        <p:nvSpPr>
          <p:cNvPr id="3" name="内容占位符 2"/>
          <p:cNvSpPr>
            <a:spLocks noGrp="1"/>
          </p:cNvSpPr>
          <p:nvPr>
            <p:ph idx="1"/>
          </p:nvPr>
        </p:nvSpPr>
        <p:spPr/>
        <p:txBody>
          <a:bodyPr/>
          <a:lstStyle/>
          <a:p>
            <a:pPr>
              <a:buFont typeface="+mj-lt"/>
              <a:buAutoNum type="arabicPeriod"/>
            </a:pPr>
            <a:r>
              <a:rPr lang="zh-CN" altLang="en-US" dirty="0" smtClean="0"/>
              <a:t>微信容易错识别，抗干扰性能差，在背景噪声大的情况下，互动的时间变长，识别率下降。</a:t>
            </a:r>
            <a:endParaRPr lang="en-US" altLang="zh-CN" dirty="0" smtClean="0"/>
          </a:p>
          <a:p>
            <a:pPr>
              <a:buFont typeface="+mj-lt"/>
              <a:buAutoNum type="arabicPeriod"/>
            </a:pPr>
            <a:r>
              <a:rPr lang="zh-CN" altLang="en-US" dirty="0" smtClean="0"/>
              <a:t>电视台端互动产生的流量个用户的个性化大数据都流向微信公司。</a:t>
            </a:r>
            <a:endParaRPr lang="en-US" altLang="zh-CN" dirty="0" smtClean="0"/>
          </a:p>
          <a:p>
            <a:pPr>
              <a:buFont typeface="+mj-lt"/>
              <a:buAutoNum type="arabicPeriod"/>
            </a:pPr>
            <a:r>
              <a:rPr lang="zh-CN" altLang="en-US" dirty="0" smtClean="0"/>
              <a:t>电视台的互动业务无法产生直接收益，收益均被互联网公司拿走。</a:t>
            </a:r>
            <a:endParaRPr lang="en-US" altLang="zh-CN" dirty="0" smtClean="0"/>
          </a:p>
          <a:p>
            <a:pPr>
              <a:buFont typeface="+mj-lt"/>
              <a:buAutoNum type="arabicPeriod"/>
            </a:pPr>
            <a:r>
              <a:rPr lang="zh-CN" altLang="en-US" dirty="0" smtClean="0"/>
              <a:t>在识别后端，音频特征计算维护存储所耗费的人力物力成本比较大。</a:t>
            </a:r>
            <a:endParaRPr lang="en-US" altLang="zh-CN" dirty="0" smtClean="0"/>
          </a:p>
          <a:p>
            <a:pPr marL="0" indent="0">
              <a:buNone/>
            </a:pPr>
            <a:endParaRPr lang="zh-CN" altLang="en-US" dirty="0"/>
          </a:p>
        </p:txBody>
      </p:sp>
    </p:spTree>
    <p:extLst>
      <p:ext uri="{BB962C8B-B14F-4D97-AF65-F5344CB8AC3E}">
        <p14:creationId xmlns:p14="http://schemas.microsoft.com/office/powerpoint/2010/main" val="2554662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电视台对互动电视的需求</a:t>
            </a:r>
            <a:endParaRPr lang="zh-CN" altLang="en-US" dirty="0"/>
          </a:p>
        </p:txBody>
      </p:sp>
      <p:sp>
        <p:nvSpPr>
          <p:cNvPr id="3" name="内容占位符 2"/>
          <p:cNvSpPr>
            <a:spLocks noGrp="1"/>
          </p:cNvSpPr>
          <p:nvPr>
            <p:ph idx="1"/>
          </p:nvPr>
        </p:nvSpPr>
        <p:spPr/>
        <p:txBody>
          <a:bodyPr/>
          <a:lstStyle/>
          <a:p>
            <a:r>
              <a:rPr lang="zh-CN" altLang="en-US" dirty="0" smtClean="0"/>
              <a:t>电视台单向地传输电视节目，通过互动电视可以快速地建立用户精准画像和标签，直接建立封闭的大数据平台，支持节目的策划和广告营销。</a:t>
            </a:r>
            <a:endParaRPr lang="en-US" altLang="zh-CN" dirty="0" smtClean="0"/>
          </a:p>
          <a:p>
            <a:r>
              <a:rPr lang="zh-CN" altLang="en-US" dirty="0" smtClean="0"/>
              <a:t>中国电视台内部对互动节目的维护和建设不能太复杂。</a:t>
            </a:r>
            <a:endParaRPr lang="en-US" altLang="zh-CN" dirty="0" smtClean="0"/>
          </a:p>
          <a:p>
            <a:r>
              <a:rPr lang="zh-CN" altLang="en-US" dirty="0" smtClean="0"/>
              <a:t>抗干扰能力要强、并且识别地要迅速准确。</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582667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用电视伴音水印进行电视互动系统</a:t>
            </a:r>
            <a:endParaRPr lang="zh-CN" altLang="en-US" dirty="0"/>
          </a:p>
        </p:txBody>
      </p:sp>
      <p:graphicFrame>
        <p:nvGraphicFramePr>
          <p:cNvPr id="9" name="内容占位符 8"/>
          <p:cNvGraphicFramePr>
            <a:graphicFrameLocks noGrp="1" noChangeAspect="1"/>
          </p:cNvGraphicFramePr>
          <p:nvPr>
            <p:ph idx="1"/>
            <p:extLst>
              <p:ext uri="{D42A27DB-BD31-4B8C-83A1-F6EECF244321}">
                <p14:modId xmlns:p14="http://schemas.microsoft.com/office/powerpoint/2010/main" val="2842306503"/>
              </p:ext>
            </p:extLst>
          </p:nvPr>
        </p:nvGraphicFramePr>
        <p:xfrm>
          <a:off x="1012825" y="1808163"/>
          <a:ext cx="6459538" cy="4316412"/>
        </p:xfrm>
        <a:graphic>
          <a:graphicData uri="http://schemas.openxmlformats.org/presentationml/2006/ole">
            <mc:AlternateContent xmlns:mc="http://schemas.openxmlformats.org/markup-compatibility/2006">
              <mc:Choice xmlns:v="urn:schemas-microsoft-com:vml" Requires="v">
                <p:oleObj spid="_x0000_s1037" name="Visio" r:id="rId3" imgW="6124454" imgH="4092660" progId="Visio.Drawing.11">
                  <p:embed/>
                </p:oleObj>
              </mc:Choice>
              <mc:Fallback>
                <p:oleObj name="Visio" r:id="rId3" imgW="6124454" imgH="4092660" progId="Visio.Drawing.11">
                  <p:embed/>
                  <p:pic>
                    <p:nvPicPr>
                      <p:cNvPr id="0" name=""/>
                      <p:cNvPicPr/>
                      <p:nvPr/>
                    </p:nvPicPr>
                    <p:blipFill>
                      <a:blip r:embed="rId4"/>
                      <a:stretch>
                        <a:fillRect/>
                      </a:stretch>
                    </p:blipFill>
                    <p:spPr>
                      <a:xfrm>
                        <a:off x="1012825" y="1808163"/>
                        <a:ext cx="6459538" cy="4316412"/>
                      </a:xfrm>
                      <a:prstGeom prst="rect">
                        <a:avLst/>
                      </a:prstGeom>
                    </p:spPr>
                  </p:pic>
                </p:oleObj>
              </mc:Fallback>
            </mc:AlternateContent>
          </a:graphicData>
        </a:graphic>
      </p:graphicFrame>
    </p:spTree>
    <p:extLst>
      <p:ext uri="{BB962C8B-B14F-4D97-AF65-F5344CB8AC3E}">
        <p14:creationId xmlns:p14="http://schemas.microsoft.com/office/powerpoint/2010/main" val="245095085"/>
      </p:ext>
    </p:extLst>
  </p:cSld>
  <p:clrMapOvr>
    <a:masterClrMapping/>
  </p:clrMapOvr>
</p:sld>
</file>

<file path=ppt/theme/theme1.xml><?xml version="1.0" encoding="utf-8"?>
<a:theme xmlns:a="http://schemas.openxmlformats.org/drawingml/2006/main" name="Winter">
  <a:themeElements>
    <a:clrScheme name="Winter">
      <a:dk1>
        <a:sysClr val="windowText" lastClr="000000"/>
      </a:dk1>
      <a:lt1>
        <a:sysClr val="window" lastClr="FFFFFF"/>
      </a:lt1>
      <a:dk2>
        <a:srgbClr val="1F7BB6"/>
      </a:dk2>
      <a:lt2>
        <a:srgbClr val="C5E1FE"/>
      </a:lt2>
      <a:accent1>
        <a:srgbClr val="B2BDC1"/>
      </a:accent1>
      <a:accent2>
        <a:srgbClr val="767D83"/>
      </a:accent2>
      <a:accent3>
        <a:srgbClr val="3E505C"/>
      </a:accent3>
      <a:accent4>
        <a:srgbClr val="386489"/>
      </a:accent4>
      <a:accent5>
        <a:srgbClr val="4C80AF"/>
      </a:accent5>
      <a:accent6>
        <a:srgbClr val="7DA7D1"/>
      </a:accent6>
      <a:hlink>
        <a:srgbClr val="408080"/>
      </a:hlink>
      <a:folHlink>
        <a:srgbClr val="5EAEAE"/>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TM02455519[[fn=冬季]]</Template>
  <TotalTime>486</TotalTime>
  <Words>897</Words>
  <Application>Microsoft Office PowerPoint</Application>
  <PresentationFormat>全屏显示(4:3)</PresentationFormat>
  <Paragraphs>46</Paragraphs>
  <Slides>15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17" baseType="lpstr">
      <vt:lpstr>Winter</vt:lpstr>
      <vt:lpstr>Microsoft Office Visio 绘图</vt:lpstr>
      <vt:lpstr>数字音频水印</vt:lpstr>
      <vt:lpstr>目录</vt:lpstr>
      <vt:lpstr>电视互动在中国</vt:lpstr>
      <vt:lpstr>互动电视有多火</vt:lpstr>
      <vt:lpstr>微信摇电视怎么玩</vt:lpstr>
      <vt:lpstr>微信电视互动缺陷</vt:lpstr>
      <vt:lpstr>微信电视互动的缺陷</vt:lpstr>
      <vt:lpstr>电视台对互动电视的需求</vt:lpstr>
      <vt:lpstr>用电视伴音水印进行电视互动系统</vt:lpstr>
      <vt:lpstr>优点</vt:lpstr>
      <vt:lpstr>OUR AUDIO WATERMARKING</vt:lpstr>
      <vt:lpstr>Our audio watermarking </vt:lpstr>
      <vt:lpstr>OUR AUDIO WATERMARKING</vt:lpstr>
      <vt:lpstr>Wmk embedder and extractor</vt:lpstr>
      <vt:lpstr>Watermark enhance tech</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数字音频水印</dc:title>
  <dc:creator>邸娜</dc:creator>
  <cp:lastModifiedBy>邸娜</cp:lastModifiedBy>
  <cp:revision>36</cp:revision>
  <dcterms:created xsi:type="dcterms:W3CDTF">2018-02-12T05:56:09Z</dcterms:created>
  <dcterms:modified xsi:type="dcterms:W3CDTF">2018-02-13T06:06:55Z</dcterms:modified>
</cp:coreProperties>
</file>