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1"/>
  </p:normalViewPr>
  <p:slideViewPr>
    <p:cSldViewPr snapToGrid="0" snapToObjects="1" showGuides="1">
      <p:cViewPr>
        <p:scale>
          <a:sx n="80" d="100"/>
          <a:sy n="80" d="100"/>
        </p:scale>
        <p:origin x="1168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71338-294A-6C4D-B321-D8B7B53C24FF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51275-2A4A-C54E-9C24-E38A8C0082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73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datasets I’ve been focusing on:</a:t>
            </a:r>
          </a:p>
          <a:p>
            <a:r>
              <a:rPr lang="en-GB" dirty="0"/>
              <a:t>Antibody titres, measured at baseline and post vaccination</a:t>
            </a:r>
          </a:p>
          <a:p>
            <a:r>
              <a:rPr lang="en-GB" dirty="0"/>
              <a:t>Transcriptomic datasets: original array and </a:t>
            </a:r>
            <a:r>
              <a:rPr lang="en-GB" dirty="0" err="1"/>
              <a:t>RNAseq</a:t>
            </a:r>
            <a:r>
              <a:rPr lang="en-GB" dirty="0"/>
              <a:t>, which we meta-analyse</a:t>
            </a:r>
          </a:p>
          <a:p>
            <a:r>
              <a:rPr lang="en-GB" dirty="0"/>
              <a:t>Genotyping</a:t>
            </a:r>
          </a:p>
          <a:p>
            <a:endParaRPr lang="en-GB" dirty="0"/>
          </a:p>
          <a:p>
            <a:r>
              <a:rPr lang="en-GB" dirty="0"/>
              <a:t>Response phenotypes: intermediate phenotype gene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EABC1-235E-614D-A37D-E5FB5095EB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2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8ADE-DE0F-324C-A27B-AEC971A8B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B7166-BC27-104C-B16B-FD5DD1F8F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175CB-B642-B149-A728-B611403B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A708-63A9-F445-B064-260E63DAB5D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1FA5E-5974-8649-AB5C-B57B1E0C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E3552-B6F5-DE44-A248-0A05EF76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5CB1-229D-9645-8EE7-357311D24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9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59AF-86CD-C84C-8476-A60B4230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04027-0850-DE4A-8130-E9D6EAFBF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6B0DD-8748-5F44-B00F-E78CB50B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A708-63A9-F445-B064-260E63DAB5D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8860-BFB3-7947-9ECC-8C319899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EB067-C84B-D54A-8586-7475FCF0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5CB1-229D-9645-8EE7-357311D24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9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64C6E-A329-0C49-BF84-BAD6485C0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0439D-F638-204C-9C65-F1B48C1CF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20AFD-0F82-494A-B89E-E870509A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A708-63A9-F445-B064-260E63DAB5D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9F89-BC06-3C4A-9068-BA850A79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7448D-1627-2B4E-90FB-CC7C7291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5CB1-229D-9645-8EE7-357311D24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1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0B34-8C3D-A048-AD4D-5CFD5F03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981A-2E4E-864C-B735-2878BEBE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393D-7392-0C49-9A2F-E7F51A76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A708-63A9-F445-B064-260E63DAB5D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668B-39D9-794C-AFFB-338D2264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634D-B846-464C-AE7B-215A80EE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5CB1-229D-9645-8EE7-357311D24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4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861D-7128-574D-9788-7A242253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44812-2D6B-4E4C-A9FA-C755F05B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A9E37-6A00-5645-A2E3-C0CA7A92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A708-63A9-F445-B064-260E63DAB5D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5BCA3-8347-8845-8B79-33326514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B8FA1-A4F1-264C-BFAA-C78F4738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5CB1-229D-9645-8EE7-357311D24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80D8-1A48-B34E-9088-6C47B03F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35777-5D6E-8342-8DF3-475415675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072D8-735B-F349-964B-794FBA5BC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2008D-B0A2-5A49-8A63-D89D1C5A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A708-63A9-F445-B064-260E63DAB5D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FFA5-3903-0842-AA68-F0CA2775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D5EC8-54DB-6341-B6C6-EA9AF24B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5CB1-229D-9645-8EE7-357311D24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12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B98A-0525-1042-901B-B9169726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92935-3AB5-5343-AEA1-F4CE632B5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0B425-26DD-4C4A-9D37-551353E7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C530E-930D-4D4A-B71F-F265AC0BD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D909D-27FD-934F-9246-BC4299387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81DE0-E751-764E-9710-E1C82840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A708-63A9-F445-B064-260E63DAB5D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4C569-9691-EA47-A42E-119EDEB9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1D5EF-4825-BC4D-AC2B-935F1B46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5CB1-229D-9645-8EE7-357311D24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0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A1BA-49D1-A748-AF34-F712B8E1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26ACD-854A-4C4D-AA10-1802FFBF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A708-63A9-F445-B064-260E63DAB5D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6BAF0-51D6-F244-BB85-88C0B3ED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A5CE-7A75-4146-B1EA-6D483C47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5CB1-229D-9645-8EE7-357311D24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68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48BFC-B1D1-E14B-903D-E46C3EDB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A708-63A9-F445-B064-260E63DAB5D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2434C-5D73-7640-8C4D-BF23A097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18938-AE64-F943-A908-FD5CE6A4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5CB1-229D-9645-8EE7-357311D24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75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FF42-B2EA-9542-9CBA-625859F8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8C1D-FC61-E643-B520-AFEAE4FAE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7EBFA-4DFA-3349-904C-3682D11E0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BE965-A444-6041-8FAA-6514B58C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A708-63A9-F445-B064-260E63DAB5D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A9D14-DE11-B44C-8F38-202D6294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A509B-87E3-A347-9BCF-AD926A96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5CB1-229D-9645-8EE7-357311D24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EBCE-B0C1-2F4D-BAEB-4A9F735F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CACBA-5FE4-6F41-BAD4-0022E6DFA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2636D-2DC5-474B-9D0F-935FFCA60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23655-A98A-EC40-8FB9-02F88FA2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A708-63A9-F445-B064-260E63DAB5D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8BE4E-25EB-3943-AD41-77CA3455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45C9D-AD0C-1841-A76F-36CDFC59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5CB1-229D-9645-8EE7-357311D24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65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31515-B43D-B142-AEF4-0EE26C6D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98F26-1E27-1241-ADC4-09D9182B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7598-5DE4-7845-BAE1-6D92B5704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A708-63A9-F445-B064-260E63DAB5D7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DD78-BA58-3441-8539-FD2E04433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48D6E-DC73-1046-BEBC-E285FB811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5CB1-229D-9645-8EE7-357311D24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3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0237978-38DF-D942-9A8B-5E3011EE7D21}"/>
              </a:ext>
            </a:extLst>
          </p:cNvPr>
          <p:cNvSpPr/>
          <p:nvPr/>
        </p:nvSpPr>
        <p:spPr>
          <a:xfrm>
            <a:off x="479684" y="1519443"/>
            <a:ext cx="3439375" cy="18274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27DAD-E5A7-2F46-89B4-65F57F433586}"/>
              </a:ext>
            </a:extLst>
          </p:cNvPr>
          <p:cNvSpPr txBox="1"/>
          <p:nvPr/>
        </p:nvSpPr>
        <p:spPr>
          <a:xfrm>
            <a:off x="4218072" y="3431893"/>
            <a:ext cx="749074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50" dirty="0">
                <a:latin typeface="Andale Mono" panose="020B0509000000000004" pitchFamily="49" charset="0"/>
              </a:rPr>
              <a:t>★       ★       ★       ★       </a:t>
            </a:r>
            <a:r>
              <a:rPr lang="en-GB" sz="2050" dirty="0">
                <a:solidFill>
                  <a:schemeClr val="bg1"/>
                </a:solidFill>
                <a:latin typeface="Andale Mono" panose="020B0509000000000004" pitchFamily="49" charset="0"/>
              </a:rPr>
              <a:t>★       ★</a:t>
            </a:r>
          </a:p>
          <a:p>
            <a:r>
              <a:rPr lang="en-GB" sz="2050" dirty="0">
                <a:latin typeface="Andale Mono" panose="020B0509000000000004" pitchFamily="49" charset="0"/>
              </a:rPr>
              <a:t>★       ★       ★       ★       ★       ★</a:t>
            </a:r>
          </a:p>
          <a:p>
            <a:r>
              <a:rPr lang="en-GB" sz="2050" dirty="0">
                <a:latin typeface="Andale Mono" panose="020B0509000000000004" pitchFamily="49" charset="0"/>
              </a:rPr>
              <a:t>★       </a:t>
            </a:r>
            <a:r>
              <a:rPr lang="en-GB" sz="2050" dirty="0">
                <a:solidFill>
                  <a:schemeClr val="bg1"/>
                </a:solidFill>
                <a:latin typeface="Andale Mono" panose="020B0509000000000004" pitchFamily="49" charset="0"/>
              </a:rPr>
              <a:t>★       ★       ★       ★       </a:t>
            </a:r>
            <a:r>
              <a:rPr lang="en-GB" sz="2050" dirty="0">
                <a:latin typeface="Andale Mono" panose="020B0509000000000004" pitchFamily="49" charset="0"/>
              </a:rPr>
              <a:t>★</a:t>
            </a:r>
          </a:p>
          <a:p>
            <a:r>
              <a:rPr lang="en-GB" sz="2050" dirty="0">
                <a:latin typeface="Andale Mono" panose="020B0509000000000004" pitchFamily="49" charset="0"/>
              </a:rPr>
              <a:t>★       ★       ★       ★       </a:t>
            </a:r>
            <a:r>
              <a:rPr lang="en-GB" sz="2050" dirty="0">
                <a:solidFill>
                  <a:schemeClr val="bg1"/>
                </a:solidFill>
                <a:latin typeface="Andale Mono" panose="020B0509000000000004" pitchFamily="49" charset="0"/>
              </a:rPr>
              <a:t>★       ★</a:t>
            </a:r>
          </a:p>
          <a:p>
            <a:r>
              <a:rPr lang="en-GB" sz="2050" dirty="0">
                <a:solidFill>
                  <a:schemeClr val="bg1"/>
                </a:solidFill>
                <a:latin typeface="Andale Mono" panose="020B0509000000000004" pitchFamily="49" charset="0"/>
              </a:rPr>
              <a:t>★</a:t>
            </a:r>
            <a:r>
              <a:rPr lang="en-GB" sz="2050" dirty="0">
                <a:latin typeface="Andale Mono" panose="020B0509000000000004" pitchFamily="49" charset="0"/>
              </a:rPr>
              <a:t>       ★       ★       ★       </a:t>
            </a:r>
            <a:r>
              <a:rPr lang="en-GB" sz="2050" dirty="0">
                <a:solidFill>
                  <a:schemeClr val="bg1"/>
                </a:solidFill>
                <a:latin typeface="Andale Mono" panose="020B0509000000000004" pitchFamily="49" charset="0"/>
              </a:rPr>
              <a:t>★       ★</a:t>
            </a:r>
          </a:p>
          <a:p>
            <a:r>
              <a:rPr lang="en-GB" sz="2050" dirty="0">
                <a:solidFill>
                  <a:schemeClr val="bg1"/>
                </a:solidFill>
                <a:latin typeface="Andale Mono" panose="020B0509000000000004" pitchFamily="49" charset="0"/>
              </a:rPr>
              <a:t>★       </a:t>
            </a:r>
            <a:r>
              <a:rPr lang="en-GB" sz="2050" dirty="0">
                <a:latin typeface="Andale Mono" panose="020B0509000000000004" pitchFamily="49" charset="0"/>
              </a:rPr>
              <a:t>★</a:t>
            </a:r>
            <a:r>
              <a:rPr lang="en-GB" sz="2050" dirty="0">
                <a:solidFill>
                  <a:schemeClr val="bg1"/>
                </a:solidFill>
                <a:latin typeface="Andale Mono" panose="020B0509000000000004" pitchFamily="49" charset="0"/>
              </a:rPr>
              <a:t>       ★       ★       ★       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684E1-AE4B-0B43-AFCC-DE4C61815A72}"/>
              </a:ext>
            </a:extLst>
          </p:cNvPr>
          <p:cNvSpPr txBox="1"/>
          <p:nvPr/>
        </p:nvSpPr>
        <p:spPr>
          <a:xfrm>
            <a:off x="195943" y="3457179"/>
            <a:ext cx="3723116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50" dirty="0"/>
              <a:t>Serum cytokines (n=139)</a:t>
            </a:r>
          </a:p>
          <a:p>
            <a:pPr algn="r"/>
            <a:r>
              <a:rPr lang="en-GB" sz="2050" dirty="0"/>
              <a:t>Immune cell counts (n≈60)</a:t>
            </a:r>
          </a:p>
          <a:p>
            <a:pPr algn="r"/>
            <a:r>
              <a:rPr lang="en-GB" sz="2050" dirty="0"/>
              <a:t>HAI/MN antibody titres (</a:t>
            </a:r>
            <a:r>
              <a:rPr lang="en-GB" sz="2050" dirty="0">
                <a:latin typeface="Calibri" panose="020F0502020204030204" pitchFamily="34" charset="0"/>
                <a:cs typeface="Calibri" panose="020F0502020204030204" pitchFamily="34" charset="0"/>
              </a:rPr>
              <a:t>n=178</a:t>
            </a:r>
            <a:r>
              <a:rPr lang="en-GB" sz="2050" dirty="0"/>
              <a:t>)</a:t>
            </a:r>
          </a:p>
          <a:p>
            <a:pPr algn="r"/>
            <a:r>
              <a:rPr lang="en-GB" sz="2050" dirty="0"/>
              <a:t>Array gene expression (</a:t>
            </a:r>
            <a:r>
              <a:rPr lang="en-GB" sz="2050" dirty="0">
                <a:latin typeface="Calibri" panose="020F0502020204030204" pitchFamily="34" charset="0"/>
                <a:cs typeface="Calibri" panose="020F0502020204030204" pitchFamily="34" charset="0"/>
              </a:rPr>
              <a:t>n=46</a:t>
            </a:r>
            <a:r>
              <a:rPr lang="en-GB" sz="2050" dirty="0"/>
              <a:t>)</a:t>
            </a:r>
          </a:p>
          <a:p>
            <a:pPr algn="r"/>
            <a:r>
              <a:rPr lang="en-GB" sz="2050" dirty="0"/>
              <a:t>RNA-</a:t>
            </a:r>
            <a:r>
              <a:rPr lang="en-GB" sz="2050" dirty="0" err="1"/>
              <a:t>seq</a:t>
            </a:r>
            <a:r>
              <a:rPr lang="en-GB" sz="2050" dirty="0"/>
              <a:t> (</a:t>
            </a:r>
            <a:r>
              <a:rPr lang="en-GB" sz="2050" dirty="0">
                <a:latin typeface="Calibri" panose="020F0502020204030204" pitchFamily="34" charset="0"/>
                <a:cs typeface="Calibri" panose="020F0502020204030204" pitchFamily="34" charset="0"/>
              </a:rPr>
              <a:t>n=75</a:t>
            </a:r>
            <a:r>
              <a:rPr lang="en-GB" sz="2050" dirty="0"/>
              <a:t>)</a:t>
            </a:r>
          </a:p>
          <a:p>
            <a:pPr algn="r"/>
            <a:r>
              <a:rPr lang="en-GB" sz="2050" dirty="0"/>
              <a:t>Array genotyping (</a:t>
            </a:r>
            <a:r>
              <a:rPr lang="en-GB" sz="2050" dirty="0">
                <a:latin typeface="Calibri" panose="020F0502020204030204" pitchFamily="34" charset="0"/>
                <a:cs typeface="Calibri" panose="020F0502020204030204" pitchFamily="34" charset="0"/>
              </a:rPr>
              <a:t>n=169</a:t>
            </a:r>
            <a:r>
              <a:rPr lang="en-GB" sz="2050" dirty="0"/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2F3297-E8FB-1240-9414-BE1E481D75A7}"/>
              </a:ext>
            </a:extLst>
          </p:cNvPr>
          <p:cNvSpPr/>
          <p:nvPr/>
        </p:nvSpPr>
        <p:spPr>
          <a:xfrm>
            <a:off x="5871858" y="1887763"/>
            <a:ext cx="1941690" cy="2088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rgbClr val="FFC000"/>
              </a:gs>
              <a:gs pos="62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B9E00D-782C-4E42-86B7-5345676DEF4F}"/>
              </a:ext>
            </a:extLst>
          </p:cNvPr>
          <p:cNvSpPr/>
          <p:nvPr/>
        </p:nvSpPr>
        <p:spPr>
          <a:xfrm>
            <a:off x="7632925" y="2225008"/>
            <a:ext cx="3657600" cy="2134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/>
              </a:gs>
              <a:gs pos="56000">
                <a:schemeClr val="accent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A8394E-31F0-434D-9C3A-C9C101D6A859}"/>
              </a:ext>
            </a:extLst>
          </p:cNvPr>
          <p:cNvSpPr txBox="1"/>
          <p:nvPr/>
        </p:nvSpPr>
        <p:spPr>
          <a:xfrm>
            <a:off x="6452917" y="1533524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innate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48BD98-0FF9-1E4E-9F00-A4700F09A220}"/>
              </a:ext>
            </a:extLst>
          </p:cNvPr>
          <p:cNvSpPr txBox="1"/>
          <p:nvPr/>
        </p:nvSpPr>
        <p:spPr>
          <a:xfrm>
            <a:off x="8963864" y="1854930"/>
            <a:ext cx="99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E3184-309C-654F-A9B4-0D287183C15C}"/>
              </a:ext>
            </a:extLst>
          </p:cNvPr>
          <p:cNvSpPr txBox="1"/>
          <p:nvPr/>
        </p:nvSpPr>
        <p:spPr>
          <a:xfrm>
            <a:off x="821272" y="1633747"/>
            <a:ext cx="3097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Pandemrix</a:t>
            </a:r>
            <a:r>
              <a:rPr lang="en-GB" sz="3200" baseline="30000" dirty="0"/>
              <a:t>Ⓡ</a:t>
            </a:r>
          </a:p>
          <a:p>
            <a:r>
              <a:rPr lang="en-GB" sz="1600" dirty="0"/>
              <a:t>influenza A/California/7/2009 (H1N1), split virion, inactivated, AS03-adjuvanted, for intramuscular injection.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6B9D8-D7EB-7841-8516-0EFE74BCA46E}"/>
              </a:ext>
            </a:extLst>
          </p:cNvPr>
          <p:cNvSpPr txBox="1"/>
          <p:nvPr/>
        </p:nvSpPr>
        <p:spPr>
          <a:xfrm>
            <a:off x="-2233246" y="-2817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68BA59F0-3235-3848-B0B4-5ACE90138AD8}"/>
              </a:ext>
            </a:extLst>
          </p:cNvPr>
          <p:cNvSpPr/>
          <p:nvPr/>
        </p:nvSpPr>
        <p:spPr>
          <a:xfrm rot="5400000">
            <a:off x="4894019" y="1402032"/>
            <a:ext cx="657229" cy="2672862"/>
          </a:xfrm>
          <a:prstGeom prst="bentArrow">
            <a:avLst>
              <a:gd name="adj1" fmla="val 23442"/>
              <a:gd name="adj2" fmla="val 27073"/>
              <a:gd name="adj3" fmla="val 24482"/>
              <a:gd name="adj4" fmla="val 4241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0BFAA4-20E6-EA4F-ACD8-788D98B8A3C1}"/>
              </a:ext>
            </a:extLst>
          </p:cNvPr>
          <p:cNvSpPr txBox="1"/>
          <p:nvPr/>
        </p:nvSpPr>
        <p:spPr>
          <a:xfrm>
            <a:off x="4033337" y="2662840"/>
            <a:ext cx="81238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day -7        day 0          day +1        day +7        day +14     day +63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81482B-14DC-A64D-8E4D-716CBC45EA16}"/>
              </a:ext>
            </a:extLst>
          </p:cNvPr>
          <p:cNvCxnSpPr/>
          <p:nvPr/>
        </p:nvCxnSpPr>
        <p:spPr>
          <a:xfrm>
            <a:off x="4416339" y="3203407"/>
            <a:ext cx="69285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64A6A5-EDF1-E446-BDA8-88E973D20368}"/>
              </a:ext>
            </a:extLst>
          </p:cNvPr>
          <p:cNvCxnSpPr/>
          <p:nvPr/>
        </p:nvCxnSpPr>
        <p:spPr>
          <a:xfrm flipV="1">
            <a:off x="4416339" y="3110731"/>
            <a:ext cx="0" cy="185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E3912-3988-9B42-9264-D9DCCDADD7F8}"/>
              </a:ext>
            </a:extLst>
          </p:cNvPr>
          <p:cNvCxnSpPr/>
          <p:nvPr/>
        </p:nvCxnSpPr>
        <p:spPr>
          <a:xfrm flipV="1">
            <a:off x="10927208" y="3107721"/>
            <a:ext cx="0" cy="185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5BA321-77E3-6348-8AB5-8493C3B0B2D8}"/>
              </a:ext>
            </a:extLst>
          </p:cNvPr>
          <p:cNvCxnSpPr/>
          <p:nvPr/>
        </p:nvCxnSpPr>
        <p:spPr>
          <a:xfrm flipV="1">
            <a:off x="6381484" y="3107721"/>
            <a:ext cx="0" cy="185351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6B43CF-9001-F742-93AC-46FBE66785FB}"/>
              </a:ext>
            </a:extLst>
          </p:cNvPr>
          <p:cNvCxnSpPr/>
          <p:nvPr/>
        </p:nvCxnSpPr>
        <p:spPr>
          <a:xfrm flipV="1">
            <a:off x="9629181" y="3110731"/>
            <a:ext cx="0" cy="185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A3FA52-2CAA-3641-B1E5-AD031187C2E4}"/>
              </a:ext>
            </a:extLst>
          </p:cNvPr>
          <p:cNvCxnSpPr/>
          <p:nvPr/>
        </p:nvCxnSpPr>
        <p:spPr>
          <a:xfrm flipV="1">
            <a:off x="5717531" y="3110731"/>
            <a:ext cx="0" cy="185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A3535A-44D9-214C-A3C8-BD384CDFB612}"/>
              </a:ext>
            </a:extLst>
          </p:cNvPr>
          <p:cNvCxnSpPr/>
          <p:nvPr/>
        </p:nvCxnSpPr>
        <p:spPr>
          <a:xfrm flipV="1">
            <a:off x="7021401" y="3110731"/>
            <a:ext cx="0" cy="185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44DBC7-EA47-1B44-98B3-8789BDE9CE8A}"/>
              </a:ext>
            </a:extLst>
          </p:cNvPr>
          <p:cNvCxnSpPr/>
          <p:nvPr/>
        </p:nvCxnSpPr>
        <p:spPr>
          <a:xfrm flipV="1">
            <a:off x="8324684" y="3110731"/>
            <a:ext cx="0" cy="185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2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5" grpId="0" animBg="1"/>
      <p:bldP spid="36" grpId="0" animBg="1"/>
      <p:bldP spid="37" grpId="0"/>
      <p:bldP spid="38" grpId="0"/>
      <p:bldP spid="3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159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Bai</dc:creator>
  <cp:lastModifiedBy>Ben Bai</cp:lastModifiedBy>
  <cp:revision>7</cp:revision>
  <cp:lastPrinted>2019-10-09T11:55:42Z</cp:lastPrinted>
  <dcterms:created xsi:type="dcterms:W3CDTF">2019-10-06T18:16:16Z</dcterms:created>
  <dcterms:modified xsi:type="dcterms:W3CDTF">2019-10-09T11:55:43Z</dcterms:modified>
</cp:coreProperties>
</file>