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46"/>
  </p:notesMasterIdLst>
  <p:sldIdLst>
    <p:sldId id="256" r:id="rId2"/>
    <p:sldId id="260" r:id="rId3"/>
    <p:sldId id="284" r:id="rId4"/>
    <p:sldId id="300" r:id="rId5"/>
    <p:sldId id="299" r:id="rId6"/>
    <p:sldId id="286" r:id="rId7"/>
    <p:sldId id="292" r:id="rId8"/>
    <p:sldId id="294" r:id="rId9"/>
    <p:sldId id="295" r:id="rId10"/>
    <p:sldId id="297" r:id="rId11"/>
    <p:sldId id="296" r:id="rId12"/>
    <p:sldId id="298" r:id="rId13"/>
    <p:sldId id="301" r:id="rId14"/>
    <p:sldId id="302" r:id="rId15"/>
    <p:sldId id="303" r:id="rId16"/>
    <p:sldId id="304" r:id="rId17"/>
    <p:sldId id="309" r:id="rId18"/>
    <p:sldId id="313" r:id="rId19"/>
    <p:sldId id="308" r:id="rId20"/>
    <p:sldId id="305" r:id="rId21"/>
    <p:sldId id="307" r:id="rId22"/>
    <p:sldId id="310" r:id="rId23"/>
    <p:sldId id="312" r:id="rId24"/>
    <p:sldId id="314" r:id="rId25"/>
    <p:sldId id="316" r:id="rId26"/>
    <p:sldId id="315" r:id="rId27"/>
    <p:sldId id="317" r:id="rId28"/>
    <p:sldId id="318" r:id="rId29"/>
    <p:sldId id="319" r:id="rId30"/>
    <p:sldId id="320" r:id="rId31"/>
    <p:sldId id="323" r:id="rId32"/>
    <p:sldId id="325" r:id="rId33"/>
    <p:sldId id="324" r:id="rId34"/>
    <p:sldId id="329" r:id="rId35"/>
    <p:sldId id="326" r:id="rId36"/>
    <p:sldId id="327" r:id="rId37"/>
    <p:sldId id="328" r:id="rId38"/>
    <p:sldId id="311" r:id="rId39"/>
    <p:sldId id="427" r:id="rId40"/>
    <p:sldId id="330" r:id="rId41"/>
    <p:sldId id="396" r:id="rId42"/>
    <p:sldId id="356" r:id="rId43"/>
    <p:sldId id="426" r:id="rId44"/>
    <p:sldId id="412" r:id="rId4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Varela Round" panose="00000500000000000000" charset="-79"/>
      <p:regular r:id="rId51"/>
    </p:embeddedFont>
    <p:embeddedFont>
      <p:font typeface="Verdana" panose="020B0604030504040204" pitchFamily="34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16C5B7-6DF7-4EAC-B830-4C3994D4386D}">
  <a:tblStyle styleId="{4516C5B7-6DF7-4EAC-B830-4C3994D4386D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7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1397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3084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8229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62137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95239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62663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91537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74029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88565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5760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21004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42533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42535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89709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48550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41051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5461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42535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41919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99607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5563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41800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61047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82842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18833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41919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15305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8880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69492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60187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35113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9948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00624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466992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52754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23595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049947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692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6949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8227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9501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027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0627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-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068850" y="1991825"/>
            <a:ext cx="5006400" cy="1159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7613862" y="4623011"/>
            <a:ext cx="559200" cy="559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 rot="2700000">
            <a:off x="24133" y="2719061"/>
            <a:ext cx="542633" cy="542633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 rot="2700000">
            <a:off x="8500119" y="1033336"/>
            <a:ext cx="805677" cy="805677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544450" y="1432590"/>
            <a:ext cx="625800" cy="6258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rot="-1799860">
            <a:off x="8472674" y="3105703"/>
            <a:ext cx="607242" cy="607242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 rot="-1527899">
            <a:off x="453202" y="3864920"/>
            <a:ext cx="901480" cy="90148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1775778" y="3374077"/>
            <a:ext cx="450000" cy="4500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7505616" y="831025"/>
            <a:ext cx="436800" cy="4368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 rot="-722907">
            <a:off x="1483695" y="647226"/>
            <a:ext cx="648178" cy="648178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6772950" y="-36363"/>
            <a:ext cx="398100" cy="3981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 rot="1498435">
            <a:off x="553712" y="273509"/>
            <a:ext cx="386541" cy="386541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7040267" y="3312272"/>
            <a:ext cx="573600" cy="5736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2893300" y="209974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2423393" y="4259284"/>
            <a:ext cx="260100" cy="2601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4029014" y="425478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7701275" y="2148499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3415225" y="4449549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1479239" y="2220578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5371264" y="4390603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/>
          <p:nvPr/>
        </p:nvSpPr>
        <p:spPr>
          <a:xfrm rot="-2700000">
            <a:off x="6337337" y="4348472"/>
            <a:ext cx="260073" cy="260073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5567943" y="263309"/>
            <a:ext cx="260100" cy="2601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-25" y="0"/>
            <a:ext cx="9144000" cy="78912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0" y="789128"/>
            <a:ext cx="9144000" cy="43543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75401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868550" y="1411400"/>
            <a:ext cx="7407000" cy="3514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800"/>
            </a:lvl1pPr>
            <a:lvl2pPr lvl="1">
              <a:spcBef>
                <a:spcPts val="0"/>
              </a:spcBef>
              <a:buSzPct val="100000"/>
              <a:defRPr sz="2800"/>
            </a:lvl2pPr>
            <a:lvl3pPr lvl="2">
              <a:spcBef>
                <a:spcPts val="0"/>
              </a:spcBef>
              <a:buSzPct val="100000"/>
              <a:defRPr sz="2800"/>
            </a:lvl3pPr>
            <a:lvl4pPr lvl="3">
              <a:spcBef>
                <a:spcPts val="0"/>
              </a:spcBef>
              <a:buSzPct val="100000"/>
              <a:defRPr sz="2800"/>
            </a:lvl4pPr>
            <a:lvl5pPr lvl="4">
              <a:spcBef>
                <a:spcPts val="0"/>
              </a:spcBef>
              <a:buSzPct val="100000"/>
              <a:defRPr sz="2800"/>
            </a:lvl5pPr>
            <a:lvl6pPr lvl="5">
              <a:spcBef>
                <a:spcPts val="0"/>
              </a:spcBef>
              <a:buSzPct val="100000"/>
              <a:defRPr sz="2800"/>
            </a:lvl6pPr>
            <a:lvl7pPr lvl="6">
              <a:spcBef>
                <a:spcPts val="0"/>
              </a:spcBef>
              <a:buSzPct val="100000"/>
              <a:defRPr sz="2800"/>
            </a:lvl7pPr>
            <a:lvl8pPr lvl="7">
              <a:spcBef>
                <a:spcPts val="0"/>
              </a:spcBef>
              <a:buSzPct val="100000"/>
              <a:defRPr sz="2800"/>
            </a:lvl8pPr>
            <a:lvl9pPr lvl="8">
              <a:spcBef>
                <a:spcPts val="0"/>
              </a:spcBef>
              <a:buSzPct val="100000"/>
              <a:defRPr sz="2800"/>
            </a:lvl9pPr>
          </a:lstStyle>
          <a:p>
            <a:endParaRPr/>
          </a:p>
        </p:txBody>
      </p:sp>
      <p:sp>
        <p:nvSpPr>
          <p:cNvPr id="87" name="Shape 87"/>
          <p:cNvSpPr/>
          <p:nvPr/>
        </p:nvSpPr>
        <p:spPr>
          <a:xfrm>
            <a:off x="600350" y="319174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1771439" y="586478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/>
          <p:nvPr/>
        </p:nvSpPr>
        <p:spPr>
          <a:xfrm rot="-1295565">
            <a:off x="1719773" y="-14241"/>
            <a:ext cx="260049" cy="260049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7099000" y="-18325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 rot="1050327">
            <a:off x="7064662" y="770637"/>
            <a:ext cx="385975" cy="385975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 rot="1498139">
            <a:off x="8048546" y="796761"/>
            <a:ext cx="260110" cy="26011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272750" y="914513"/>
            <a:ext cx="185100" cy="1851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 rot="1222482">
            <a:off x="108247" y="115142"/>
            <a:ext cx="266258" cy="266258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 rot="2700000">
            <a:off x="1130105" y="721483"/>
            <a:ext cx="179463" cy="179463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8797925" y="686963"/>
            <a:ext cx="185100" cy="185099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8434356" y="190568"/>
            <a:ext cx="266400" cy="2664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7656287" y="319170"/>
            <a:ext cx="179400" cy="1794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2032674" y="2161800"/>
            <a:ext cx="5078700" cy="819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2400" i="1"/>
            </a:lvl1pPr>
            <a:lvl2pPr lvl="1" algn="ctr" rtl="0">
              <a:spcBef>
                <a:spcPts val="0"/>
              </a:spcBef>
              <a:defRPr i="1"/>
            </a:lvl2pPr>
            <a:lvl3pPr lvl="2" algn="ctr" rtl="0">
              <a:spcBef>
                <a:spcPts val="0"/>
              </a:spcBef>
              <a:defRPr i="1"/>
            </a:lvl3pPr>
            <a:lvl4pPr lvl="3" algn="ctr" rtl="0">
              <a:spcBef>
                <a:spcPts val="0"/>
              </a:spcBef>
              <a:buSzPct val="100000"/>
              <a:defRPr sz="2400" i="1"/>
            </a:lvl4pPr>
            <a:lvl5pPr lvl="4" algn="ctr" rtl="0">
              <a:spcBef>
                <a:spcPts val="0"/>
              </a:spcBef>
              <a:buSzPct val="100000"/>
              <a:defRPr sz="2400" i="1"/>
            </a:lvl5pPr>
            <a:lvl6pPr lvl="5" algn="ctr" rtl="0">
              <a:spcBef>
                <a:spcPts val="0"/>
              </a:spcBef>
              <a:buSzPct val="100000"/>
              <a:defRPr sz="2400" i="1"/>
            </a:lvl6pPr>
            <a:lvl7pPr lvl="6" algn="ctr" rtl="0">
              <a:spcBef>
                <a:spcPts val="0"/>
              </a:spcBef>
              <a:buSzPct val="100000"/>
              <a:defRPr sz="2400" i="1"/>
            </a:lvl7pPr>
            <a:lvl8pPr lvl="7" algn="ctr" rtl="0">
              <a:spcBef>
                <a:spcPts val="0"/>
              </a:spcBef>
              <a:buSzPct val="100000"/>
              <a:defRPr sz="2400" i="1"/>
            </a:lvl8pPr>
            <a:lvl9pPr lvl="8" algn="ctr">
              <a:spcBef>
                <a:spcPts val="0"/>
              </a:spcBef>
              <a:buSzPct val="100000"/>
              <a:defRPr sz="2400" i="1"/>
            </a:lvl9pPr>
          </a:lstStyle>
          <a:p>
            <a:endParaRPr/>
          </a:p>
        </p:txBody>
      </p:sp>
      <p:sp>
        <p:nvSpPr>
          <p:cNvPr id="60" name="Shape 60"/>
          <p:cNvSpPr txBox="1"/>
          <p:nvPr/>
        </p:nvSpPr>
        <p:spPr>
          <a:xfrm>
            <a:off x="3593400" y="705168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rPr>
              <a:t>“</a:t>
            </a:r>
          </a:p>
        </p:txBody>
      </p:sp>
      <p:sp>
        <p:nvSpPr>
          <p:cNvPr id="61" name="Shape 61"/>
          <p:cNvSpPr/>
          <p:nvPr/>
        </p:nvSpPr>
        <p:spPr>
          <a:xfrm>
            <a:off x="7613862" y="4623011"/>
            <a:ext cx="559200" cy="559200"/>
          </a:xfrm>
          <a:prstGeom prst="donut">
            <a:avLst>
              <a:gd name="adj" fmla="val 3104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 rot="2700000">
            <a:off x="24133" y="2719061"/>
            <a:ext cx="542633" cy="542633"/>
          </a:xfrm>
          <a:prstGeom prst="frame">
            <a:avLst>
              <a:gd name="adj1" fmla="val 28897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 rot="2700000">
            <a:off x="8500119" y="1033336"/>
            <a:ext cx="805677" cy="805677"/>
          </a:xfrm>
          <a:prstGeom prst="mathMultiply">
            <a:avLst>
              <a:gd name="adj1" fmla="val 2352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544450" y="1432590"/>
            <a:ext cx="625800" cy="625800"/>
          </a:xfrm>
          <a:prstGeom prst="donut">
            <a:avLst>
              <a:gd name="adj" fmla="val 3104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 rot="-1799860">
            <a:off x="8472674" y="3105703"/>
            <a:ext cx="607242" cy="607242"/>
          </a:xfrm>
          <a:prstGeom prst="frame">
            <a:avLst>
              <a:gd name="adj1" fmla="val 28897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 rot="-1527899">
            <a:off x="453202" y="3864920"/>
            <a:ext cx="901480" cy="901480"/>
          </a:xfrm>
          <a:prstGeom prst="mathMultiply">
            <a:avLst>
              <a:gd name="adj1" fmla="val 2352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1775778" y="3374077"/>
            <a:ext cx="450000" cy="450000"/>
          </a:xfrm>
          <a:prstGeom prst="donut">
            <a:avLst>
              <a:gd name="adj" fmla="val 3104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7505616" y="831025"/>
            <a:ext cx="436800" cy="436800"/>
          </a:xfrm>
          <a:prstGeom prst="frame">
            <a:avLst>
              <a:gd name="adj1" fmla="val 28897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 rot="-722907">
            <a:off x="1483695" y="647226"/>
            <a:ext cx="648178" cy="648178"/>
          </a:xfrm>
          <a:prstGeom prst="mathMultiply">
            <a:avLst>
              <a:gd name="adj1" fmla="val 2352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6772950" y="-36363"/>
            <a:ext cx="398100" cy="398100"/>
          </a:xfrm>
          <a:prstGeom prst="donut">
            <a:avLst>
              <a:gd name="adj" fmla="val 3104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 rot="1498435">
            <a:off x="553712" y="273509"/>
            <a:ext cx="386541" cy="386541"/>
          </a:xfrm>
          <a:prstGeom prst="frame">
            <a:avLst>
              <a:gd name="adj1" fmla="val 28897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7040267" y="3312272"/>
            <a:ext cx="573600" cy="573600"/>
          </a:xfrm>
          <a:prstGeom prst="mathMultiply">
            <a:avLst>
              <a:gd name="adj1" fmla="val 2352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893300" y="209974"/>
            <a:ext cx="268200" cy="268200"/>
          </a:xfrm>
          <a:prstGeom prst="donut">
            <a:avLst>
              <a:gd name="adj" fmla="val 3104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2423393" y="4259284"/>
            <a:ext cx="260100" cy="260100"/>
          </a:xfrm>
          <a:prstGeom prst="frame">
            <a:avLst>
              <a:gd name="adj1" fmla="val 28897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4029014" y="425478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7701275" y="2148499"/>
            <a:ext cx="268200" cy="268200"/>
          </a:xfrm>
          <a:prstGeom prst="donut">
            <a:avLst>
              <a:gd name="adj" fmla="val 3104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3415225" y="4449549"/>
            <a:ext cx="268200" cy="268200"/>
          </a:xfrm>
          <a:prstGeom prst="donut">
            <a:avLst>
              <a:gd name="adj" fmla="val 3104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1479239" y="2220578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5371264" y="4390603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 rot="-2700000">
            <a:off x="6337337" y="4348472"/>
            <a:ext cx="260073" cy="260073"/>
          </a:xfrm>
          <a:prstGeom prst="frame">
            <a:avLst>
              <a:gd name="adj1" fmla="val 28897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5567943" y="263309"/>
            <a:ext cx="260100" cy="260100"/>
          </a:xfrm>
          <a:prstGeom prst="frame">
            <a:avLst>
              <a:gd name="adj1" fmla="val 28897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5934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D1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0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68550" y="1411400"/>
            <a:ext cx="7407000" cy="351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7BD100"/>
              </a:buClr>
              <a:buSzPct val="100000"/>
              <a:buFont typeface="Varela Round"/>
              <a:buChar char="×"/>
              <a:defRPr sz="30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spcBef>
                <a:spcPts val="480"/>
              </a:spcBef>
              <a:buClr>
                <a:srgbClr val="7BD100"/>
              </a:buClr>
              <a:buSzPct val="100000"/>
              <a:buFont typeface="Varela Round"/>
              <a:buChar char="×"/>
              <a:defRPr sz="24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spcBef>
                <a:spcPts val="480"/>
              </a:spcBef>
              <a:buClr>
                <a:srgbClr val="7BD100"/>
              </a:buClr>
              <a:buSzPct val="100000"/>
              <a:buFont typeface="Varela Round"/>
              <a:buChar char="×"/>
              <a:defRPr sz="24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spcBef>
                <a:spcPts val="360"/>
              </a:spcBef>
              <a:buClr>
                <a:srgbClr val="7BD100"/>
              </a:buClr>
              <a:buSzPct val="1000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spcBef>
                <a:spcPts val="360"/>
              </a:spcBef>
              <a:buClr>
                <a:srgbClr val="7BD100"/>
              </a:buClr>
              <a:buSzPct val="1000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spcBef>
                <a:spcPts val="360"/>
              </a:spcBef>
              <a:buClr>
                <a:srgbClr val="7BD100"/>
              </a:buClr>
              <a:buSzPct val="1000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spcBef>
                <a:spcPts val="360"/>
              </a:spcBef>
              <a:buClr>
                <a:srgbClr val="546973"/>
              </a:buClr>
              <a:buSzPct val="100000"/>
              <a:buFont typeface="Varela Round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spcBef>
                <a:spcPts val="360"/>
              </a:spcBef>
              <a:buClr>
                <a:srgbClr val="546973"/>
              </a:buClr>
              <a:buSzPct val="100000"/>
              <a:buFont typeface="Varela Round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spcBef>
                <a:spcPts val="360"/>
              </a:spcBef>
              <a:buClr>
                <a:srgbClr val="546973"/>
              </a:buClr>
              <a:buSzPct val="100000"/>
              <a:buFont typeface="Varela Round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9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ctrTitle"/>
          </p:nvPr>
        </p:nvSpPr>
        <p:spPr>
          <a:xfrm>
            <a:off x="138223" y="1991825"/>
            <a:ext cx="9005777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MY" dirty="0"/>
              <a:t>Spring Basics</a:t>
            </a:r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Spring – A container</a:t>
            </a:r>
            <a:endParaRPr lang="en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A1FD5A3-A249-4784-A72E-57A1EBBC42C3}"/>
              </a:ext>
            </a:extLst>
          </p:cNvPr>
          <p:cNvSpPr txBox="1">
            <a:spLocks/>
          </p:cNvSpPr>
          <p:nvPr/>
        </p:nvSpPr>
        <p:spPr>
          <a:xfrm>
            <a:off x="308344" y="1131381"/>
            <a:ext cx="8229600" cy="19543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342900" lvl="0" indent="-342900">
              <a:buClr>
                <a:srgbClr val="33928A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Spring serves as a container for your application objects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Our objects do not have to worry about finding / connecting to each other.</a:t>
            </a:r>
          </a:p>
          <a:p>
            <a:pPr marL="342900" lvl="0" indent="-342900">
              <a:buClr>
                <a:srgbClr val="33928A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Spring instantiates and dependency injects your objects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Serves as a lifecycle manager</a:t>
            </a:r>
          </a:p>
        </p:txBody>
      </p:sp>
    </p:spTree>
    <p:extLst>
      <p:ext uri="{BB962C8B-B14F-4D97-AF65-F5344CB8AC3E}">
        <p14:creationId xmlns:p14="http://schemas.microsoft.com/office/powerpoint/2010/main" val="3649773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Spring – A framework</a:t>
            </a:r>
            <a:endParaRPr lang="en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A1FD5A3-A249-4784-A72E-57A1EBBC42C3}"/>
              </a:ext>
            </a:extLst>
          </p:cNvPr>
          <p:cNvSpPr txBox="1">
            <a:spLocks/>
          </p:cNvSpPr>
          <p:nvPr/>
        </p:nvSpPr>
        <p:spPr>
          <a:xfrm>
            <a:off x="308344" y="1131381"/>
            <a:ext cx="8229600" cy="32624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342900" lvl="0" indent="-342900">
              <a:buClr>
                <a:srgbClr val="33928A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applications must deal with a wide variety of Enterprise technologies / resources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JDBC, JMS, AMQP, Transactions, ORM / JPA, NoSQL, Security, Web, Tasks, Scheduling, Mail, Files, XML/JSON Marshalling, Remoting, REST services, SOAP services, Mobile, Social, ...</a:t>
            </a:r>
          </a:p>
          <a:p>
            <a:pPr marL="342900" lvl="0" indent="-342900">
              <a:buClr>
                <a:srgbClr val="33928A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Spring provides framework classes to simplify working with lower-level technologies</a:t>
            </a:r>
          </a:p>
          <a:p>
            <a:pPr lvl="1">
              <a:spcBef>
                <a:spcPts val="598"/>
              </a:spcBef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endParaRPr lang="en-US" sz="2000" dirty="0">
              <a:solidFill>
                <a:schemeClr val="tx1"/>
              </a:solidFill>
              <a:latin typeface="Arial" pitchFamily="18"/>
              <a:ea typeface="ＭＳ Ｐゴシック" pitchFamily="2"/>
            </a:endParaRPr>
          </a:p>
          <a:p>
            <a:pPr lvl="1">
              <a:spcBef>
                <a:spcPts val="598"/>
              </a:spcBef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endParaRPr lang="en-US" sz="2000" dirty="0">
              <a:solidFill>
                <a:schemeClr val="tx1"/>
              </a:solidFill>
              <a:latin typeface="Arial" pitchFamily="18"/>
              <a:ea typeface="ＭＳ Ｐゴシック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673599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Application Configuration</a:t>
            </a:r>
            <a:endParaRPr lang="e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F198F9-9300-4328-8063-808B5D8D6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279" y="1218092"/>
            <a:ext cx="6235442" cy="341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900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A sample transfer service</a:t>
            </a:r>
            <a:endParaRPr lang="e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CAC565-23B2-41AB-ACCC-F4C266C45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997" y="1457149"/>
            <a:ext cx="6683006" cy="343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224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Spring’s configuration support</a:t>
            </a:r>
            <a:endParaRPr lang="en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97C6D79-4631-47E9-878E-6BA64D7F8FE8}"/>
              </a:ext>
            </a:extLst>
          </p:cNvPr>
          <p:cNvSpPr txBox="1">
            <a:spLocks/>
          </p:cNvSpPr>
          <p:nvPr/>
        </p:nvSpPr>
        <p:spPr>
          <a:xfrm>
            <a:off x="308344" y="1131381"/>
            <a:ext cx="8229600" cy="19287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342900" lvl="0" indent="-342900">
              <a:buClr>
                <a:srgbClr val="33928A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Spring provides support for assembling such an application system from its parts</a:t>
            </a:r>
          </a:p>
          <a:p>
            <a:pPr lvl="1">
              <a:spcBef>
                <a:spcPts val="499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         - Parts do not worry about finding each other</a:t>
            </a:r>
          </a:p>
          <a:p>
            <a:pPr lvl="1">
              <a:spcBef>
                <a:spcPts val="499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         - Any part can easily be swapped out</a:t>
            </a:r>
          </a:p>
          <a:p>
            <a:pPr lvl="1">
              <a:spcBef>
                <a:spcPts val="598"/>
              </a:spcBef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endParaRPr lang="en-US" sz="2000" dirty="0">
              <a:solidFill>
                <a:schemeClr val="tx1"/>
              </a:solidFill>
              <a:latin typeface="Arial" pitchFamily="18"/>
              <a:ea typeface="ＭＳ Ｐゴシック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608546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Money transfer example assembly</a:t>
            </a:r>
            <a:endParaRPr lang="e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9D948B-1753-449F-A213-81D9EC5A5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99" y="835542"/>
            <a:ext cx="782955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4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The advantage of swapping out dependency</a:t>
            </a:r>
            <a:endParaRPr lang="e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527435-AE89-465B-B266-A3E0E759A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114" y="957175"/>
            <a:ext cx="68103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406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100454" y="2206752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MY" dirty="0">
                <a:solidFill>
                  <a:schemeClr val="tx1"/>
                </a:solidFill>
              </a:rPr>
              <a:t>Configuration</a:t>
            </a:r>
            <a:endParaRPr lang="e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520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Scopes for creating beans</a:t>
            </a:r>
            <a:endParaRPr lang="e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1B4B17F-6737-430A-8276-7A56A368787D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306364"/>
          <a:ext cx="8229599" cy="3731036"/>
        </p:xfrm>
        <a:graphic>
          <a:graphicData uri="http://schemas.openxmlformats.org/drawingml/2006/table">
            <a:tbl>
              <a:tblPr firstRow="1" bandRow="1"/>
              <a:tblGrid>
                <a:gridCol w="1804319">
                  <a:extLst>
                    <a:ext uri="{9D8B030D-6E8A-4147-A177-3AD203B41FA5}">
                      <a16:colId xmlns:a16="http://schemas.microsoft.com/office/drawing/2014/main" val="468974291"/>
                    </a:ext>
                  </a:extLst>
                </a:gridCol>
                <a:gridCol w="6425280">
                  <a:extLst>
                    <a:ext uri="{9D8B030D-6E8A-4147-A177-3AD203B41FA5}">
                      <a16:colId xmlns:a16="http://schemas.microsoft.com/office/drawing/2014/main" val="870625749"/>
                    </a:ext>
                  </a:extLst>
                </a:gridCol>
              </a:tblGrid>
              <a:tr h="884159"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598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2400" b="1" i="0" u="none" strike="noStrike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latin typeface="Arial" pitchFamily="18"/>
                          <a:ea typeface="ＭＳ Ｐゴシック" pitchFamily="2"/>
                          <a:cs typeface="ＭＳ Ｐゴシック" pitchFamily="2"/>
                        </a:rPr>
                        <a:t>singleton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598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2400" b="0" i="0" u="none" strike="noStrike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  <a:t>A single instance is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959482"/>
                  </a:ext>
                </a:extLst>
              </a:tr>
              <a:tr h="948959"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598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2400" b="1" i="0" u="none" strike="noStrike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latin typeface="Arial" pitchFamily="18"/>
                          <a:ea typeface="ＭＳ Ｐゴシック" pitchFamily="2"/>
                          <a:cs typeface="ＭＳ Ｐゴシック" pitchFamily="2"/>
                        </a:rPr>
                        <a:t>prototype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598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2400" b="0" i="0" u="none" strike="noStrike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  <a:t>A new instance is created each time the bean is referenced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500767"/>
                  </a:ext>
                </a:extLst>
              </a:tr>
              <a:tr h="948959"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598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2400" b="1" i="0" u="none" strike="noStrike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latin typeface="Arial" pitchFamily="18"/>
                          <a:ea typeface="ＭＳ Ｐゴシック" pitchFamily="2"/>
                          <a:cs typeface="ＭＳ Ｐゴシック" pitchFamily="2"/>
                        </a:rPr>
                        <a:t>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598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2400" b="0" i="0" u="none" strike="noStrike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  <a:t>A new instance is created once per user session (only inside web application)</a:t>
                      </a:r>
                      <a:endParaRPr lang="en-US" sz="2400" b="0" i="0" u="none" strike="noStrike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latin typeface="Arial" pitchFamily="34"/>
                        <a:ea typeface="ＭＳ Ｐゴシック" pitchFamily="2"/>
                        <a:cs typeface="ＭＳ Ｐゴシック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811638"/>
                  </a:ext>
                </a:extLst>
              </a:tr>
              <a:tr h="948959"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598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2400" b="1" i="0" u="none" strike="noStrike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latin typeface="Arial" pitchFamily="18"/>
                          <a:ea typeface="ＭＳ Ｐゴシック" pitchFamily="2"/>
                          <a:cs typeface="ＭＳ Ｐゴシック" pitchFamily="2"/>
                        </a:rPr>
                        <a:t>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598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2400" b="0" i="0" u="none" strike="noStrike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  <a:t>A new instance is created once per request (only inside web application)</a:t>
                      </a:r>
                      <a:endParaRPr lang="en-US" sz="2400" b="0" i="0" u="none" strike="noStrike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latin typeface="Arial" pitchFamily="34"/>
                        <a:ea typeface="ＭＳ Ｐゴシック" pitchFamily="2"/>
                        <a:cs typeface="ＭＳ Ｐゴシック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291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076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100454" y="2206752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MY" dirty="0">
                <a:solidFill>
                  <a:schemeClr val="tx1"/>
                </a:solidFill>
              </a:rPr>
              <a:t>Java configuration</a:t>
            </a:r>
            <a:endParaRPr lang="e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319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1127051" y="2161800"/>
            <a:ext cx="7081283" cy="819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MY" dirty="0"/>
              <a:t>Collection of utility, convention, methodology which helps us to ease repeated and duplicate work, hence improving productivity and efficiency in development, testing and deployment: </a:t>
            </a:r>
            <a:r>
              <a:rPr lang="en-MY" b="1" i="0" dirty="0"/>
              <a:t>FRAMEWORK</a:t>
            </a:r>
            <a:endParaRPr lang="en" b="1" i="0" dirty="0"/>
          </a:p>
        </p:txBody>
      </p:sp>
    </p:spTree>
    <p:extLst>
      <p:ext uri="{BB962C8B-B14F-4D97-AF65-F5344CB8AC3E}">
        <p14:creationId xmlns:p14="http://schemas.microsoft.com/office/powerpoint/2010/main" val="907475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Configuration Class</a:t>
            </a:r>
            <a:endParaRPr lang="e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52171B-936C-4AC3-97B6-D1DB02ED8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274" y="853429"/>
            <a:ext cx="6251944" cy="429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663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Accessing a Bean</a:t>
            </a:r>
            <a:endParaRPr lang="en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BB283C5-FDAE-498E-B626-1BFC7D16BCA0}"/>
              </a:ext>
            </a:extLst>
          </p:cNvPr>
          <p:cNvSpPr txBox="1">
            <a:spLocks/>
          </p:cNvSpPr>
          <p:nvPr/>
        </p:nvSpPr>
        <p:spPr>
          <a:xfrm>
            <a:off x="336060" y="1063500"/>
            <a:ext cx="8471880" cy="3677900"/>
          </a:xfrm>
          <a:prstGeom prst="rect">
            <a:avLst/>
          </a:pr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>
              <a:buNone/>
            </a:pPr>
            <a:r>
              <a:rPr lang="en-US" sz="1800" dirty="0" err="1">
                <a:latin typeface="Arial" pitchFamily="34"/>
                <a:ea typeface="ＭＳ Ｐゴシック" pitchFamily="50"/>
              </a:rPr>
              <a:t>ApplicationContext</a:t>
            </a:r>
            <a:r>
              <a:rPr lang="en-US" sz="1800" dirty="0">
                <a:latin typeface="Arial" pitchFamily="34"/>
                <a:ea typeface="ＭＳ Ｐゴシック" pitchFamily="50"/>
              </a:rPr>
              <a:t> context = //acquire application context</a:t>
            </a:r>
          </a:p>
          <a:p>
            <a:endParaRPr lang="en-US" sz="2000" dirty="0">
              <a:latin typeface="Arial" pitchFamily="34"/>
              <a:ea typeface="ＭＳ Ｐゴシック" pitchFamily="50"/>
            </a:endParaRPr>
          </a:p>
          <a:p>
            <a:pPr>
              <a:buNone/>
            </a:pPr>
            <a:r>
              <a:rPr lang="en-US" sz="1800" dirty="0">
                <a:solidFill>
                  <a:srgbClr val="3F7F5F"/>
                </a:solidFill>
                <a:latin typeface="Arial" pitchFamily="34"/>
                <a:ea typeface="ＭＳ Ｐゴシック" pitchFamily="50"/>
              </a:rPr>
              <a:t>// we need to cast to the interface type</a:t>
            </a:r>
          </a:p>
          <a:p>
            <a:pPr>
              <a:buNone/>
            </a:pPr>
            <a:r>
              <a:rPr lang="en-US" sz="1800" dirty="0" err="1">
                <a:solidFill>
                  <a:srgbClr val="000000"/>
                </a:solidFill>
                <a:latin typeface="Arial" pitchFamily="34"/>
                <a:cs typeface="Arial" pitchFamily="34"/>
              </a:rPr>
              <a:t>TransferService</a:t>
            </a:r>
            <a:r>
              <a:rPr lang="en-US" sz="1800" dirty="0">
                <a:latin typeface="Arial" pitchFamily="34"/>
                <a:ea typeface="ＭＳ Ｐゴシック" pitchFamily="50"/>
              </a:rPr>
              <a:t> ts1 = (</a:t>
            </a:r>
            <a:r>
              <a:rPr lang="en-US" sz="1800" dirty="0" err="1">
                <a:latin typeface="Arial" pitchFamily="34"/>
                <a:ea typeface="ＭＳ Ｐゴシック" pitchFamily="50"/>
              </a:rPr>
              <a:t>TransferService</a:t>
            </a:r>
            <a:r>
              <a:rPr lang="en-US" sz="1800" dirty="0">
                <a:latin typeface="Arial" pitchFamily="34"/>
                <a:ea typeface="ＭＳ Ｐゴシック" pitchFamily="50"/>
              </a:rPr>
              <a:t>)  </a:t>
            </a:r>
            <a:r>
              <a:rPr lang="en-US" sz="1800" dirty="0" err="1">
                <a:latin typeface="Arial" pitchFamily="34"/>
                <a:ea typeface="ＭＳ Ｐゴシック" pitchFamily="50"/>
              </a:rPr>
              <a:t>context.getBean</a:t>
            </a:r>
            <a:r>
              <a:rPr lang="en-US" sz="1800" dirty="0">
                <a:latin typeface="Arial" pitchFamily="34"/>
                <a:ea typeface="ＭＳ Ｐゴシック" pitchFamily="50"/>
              </a:rPr>
              <a:t>(</a:t>
            </a:r>
            <a:r>
              <a:rPr lang="en-US" sz="1800" dirty="0">
                <a:solidFill>
                  <a:srgbClr val="0000C0"/>
                </a:solidFill>
                <a:latin typeface="Arial" pitchFamily="34"/>
                <a:ea typeface="ＭＳ Ｐゴシック" pitchFamily="50"/>
              </a:rPr>
              <a:t>“</a:t>
            </a:r>
            <a:r>
              <a:rPr lang="en-US" sz="1800" dirty="0" err="1">
                <a:solidFill>
                  <a:srgbClr val="0000C0"/>
                </a:solidFill>
                <a:latin typeface="Arial" pitchFamily="34"/>
                <a:ea typeface="ＭＳ Ｐゴシック" pitchFamily="50"/>
              </a:rPr>
              <a:t>transferService</a:t>
            </a:r>
            <a:r>
              <a:rPr lang="en-US" sz="1800" dirty="0">
                <a:solidFill>
                  <a:srgbClr val="0000C0"/>
                </a:solidFill>
                <a:latin typeface="Arial" pitchFamily="34"/>
                <a:ea typeface="ＭＳ Ｐゴシック" pitchFamily="50"/>
              </a:rPr>
              <a:t>”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ＭＳ Ｐゴシック" pitchFamily="50"/>
              </a:rPr>
              <a:t>);</a:t>
            </a:r>
          </a:p>
          <a:p>
            <a:endParaRPr lang="en-US" sz="1800" dirty="0">
              <a:latin typeface="Arial" pitchFamily="34"/>
              <a:ea typeface="ＭＳ Ｐゴシック" pitchFamily="50"/>
            </a:endParaRPr>
          </a:p>
          <a:p>
            <a:pPr>
              <a:buNone/>
            </a:pPr>
            <a:r>
              <a:rPr lang="en-US" sz="1800" dirty="0">
                <a:solidFill>
                  <a:srgbClr val="3F7F5F"/>
                </a:solidFill>
                <a:latin typeface="Arial" pitchFamily="34"/>
                <a:ea typeface="ＭＳ Ｐゴシック" pitchFamily="50"/>
              </a:rPr>
              <a:t>// Using the type parameter</a:t>
            </a:r>
          </a:p>
          <a:p>
            <a:pPr>
              <a:buNone/>
            </a:pPr>
            <a:r>
              <a:rPr lang="en-US" sz="1800" dirty="0" err="1">
                <a:solidFill>
                  <a:srgbClr val="000000"/>
                </a:solidFill>
                <a:latin typeface="Arial" pitchFamily="34"/>
                <a:cs typeface="Arial" pitchFamily="34"/>
              </a:rPr>
              <a:t>TransferService</a:t>
            </a:r>
            <a:r>
              <a:rPr lang="en-US" sz="1800" dirty="0">
                <a:latin typeface="Arial" pitchFamily="34"/>
                <a:ea typeface="ＭＳ Ｐゴシック" pitchFamily="50"/>
              </a:rPr>
              <a:t> ts2 =  </a:t>
            </a:r>
            <a:r>
              <a:rPr lang="en-US" sz="1800" dirty="0" err="1">
                <a:latin typeface="Arial" pitchFamily="34"/>
                <a:ea typeface="ＭＳ Ｐゴシック" pitchFamily="50"/>
              </a:rPr>
              <a:t>context.getBean</a:t>
            </a:r>
            <a:r>
              <a:rPr lang="en-US" sz="1800" dirty="0">
                <a:latin typeface="Arial" pitchFamily="34"/>
                <a:ea typeface="ＭＳ Ｐゴシック" pitchFamily="50"/>
              </a:rPr>
              <a:t>(</a:t>
            </a:r>
            <a:r>
              <a:rPr lang="en-US" sz="1800" dirty="0">
                <a:solidFill>
                  <a:srgbClr val="0000C0"/>
                </a:solidFill>
                <a:latin typeface="Arial" pitchFamily="34"/>
                <a:ea typeface="ＭＳ Ｐゴシック" pitchFamily="50"/>
              </a:rPr>
              <a:t>“</a:t>
            </a:r>
            <a:r>
              <a:rPr lang="en-US" sz="1800" dirty="0" err="1">
                <a:solidFill>
                  <a:srgbClr val="0000C0"/>
                </a:solidFill>
                <a:latin typeface="Arial" pitchFamily="34"/>
                <a:ea typeface="ＭＳ Ｐゴシック" pitchFamily="50"/>
              </a:rPr>
              <a:t>transferService</a:t>
            </a:r>
            <a:r>
              <a:rPr lang="en-US" sz="1800" dirty="0">
                <a:solidFill>
                  <a:srgbClr val="0000C0"/>
                </a:solidFill>
                <a:latin typeface="Arial" pitchFamily="34"/>
                <a:ea typeface="ＭＳ Ｐゴシック" pitchFamily="50"/>
              </a:rPr>
              <a:t>”, </a:t>
            </a:r>
            <a:r>
              <a:rPr lang="en-US" sz="1800" dirty="0" err="1">
                <a:solidFill>
                  <a:srgbClr val="000000"/>
                </a:solidFill>
                <a:latin typeface="Arial" pitchFamily="34"/>
                <a:cs typeface="Arial" pitchFamily="34"/>
              </a:rPr>
              <a:t>TransferService</a:t>
            </a:r>
            <a:r>
              <a:rPr lang="en-US" sz="1800" dirty="0" err="1">
                <a:solidFill>
                  <a:srgbClr val="000000"/>
                </a:solidFill>
                <a:latin typeface="Arial" pitchFamily="34"/>
                <a:ea typeface="ＭＳ Ｐゴシック" pitchFamily="50"/>
              </a:rPr>
              <a:t>.</a:t>
            </a:r>
            <a:r>
              <a:rPr lang="en-US" sz="1800" b="1" dirty="0" err="1">
                <a:solidFill>
                  <a:srgbClr val="7F0055"/>
                </a:solidFill>
                <a:latin typeface="Arial" pitchFamily="34"/>
                <a:ea typeface="ＭＳ Ｐゴシック" pitchFamily="5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ＭＳ Ｐゴシック" pitchFamily="50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latin typeface="Arial" pitchFamily="34"/>
              <a:ea typeface="ＭＳ Ｐゴシック" pitchFamily="50"/>
            </a:endParaRPr>
          </a:p>
          <a:p>
            <a:pPr>
              <a:buNone/>
            </a:pPr>
            <a:r>
              <a:rPr lang="en-US" sz="1800" dirty="0">
                <a:solidFill>
                  <a:srgbClr val="3F7F5F"/>
                </a:solidFill>
                <a:latin typeface="Arial" pitchFamily="34"/>
                <a:ea typeface="ＭＳ Ｐゴシック" pitchFamily="50"/>
              </a:rPr>
              <a:t>// Assuming that service interface is cast by type</a:t>
            </a:r>
          </a:p>
          <a:p>
            <a:pPr>
              <a:buNone/>
            </a:pPr>
            <a:r>
              <a:rPr lang="en-US" sz="1800" dirty="0" err="1">
                <a:solidFill>
                  <a:srgbClr val="000000"/>
                </a:solidFill>
                <a:latin typeface="Arial" pitchFamily="34"/>
                <a:cs typeface="Arial" pitchFamily="34"/>
              </a:rPr>
              <a:t>TransferService</a:t>
            </a:r>
            <a:r>
              <a:rPr lang="en-US" sz="1800" dirty="0">
                <a:latin typeface="Arial" pitchFamily="34"/>
                <a:ea typeface="ＭＳ Ｐゴシック" pitchFamily="50"/>
              </a:rPr>
              <a:t> ts3 =  </a:t>
            </a:r>
            <a:r>
              <a:rPr lang="en-US" sz="1800" dirty="0" err="1">
                <a:latin typeface="Arial" pitchFamily="34"/>
                <a:ea typeface="ＭＳ Ｐゴシック" pitchFamily="50"/>
              </a:rPr>
              <a:t>context.getBean</a:t>
            </a:r>
            <a:r>
              <a:rPr lang="en-US" sz="1800" dirty="0">
                <a:latin typeface="Arial" pitchFamily="34"/>
                <a:ea typeface="ＭＳ Ｐゴシック" pitchFamily="5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Arial" pitchFamily="34"/>
                <a:cs typeface="Arial" pitchFamily="34"/>
              </a:rPr>
              <a:t>TransferService</a:t>
            </a:r>
            <a:r>
              <a:rPr lang="en-US" sz="1800" dirty="0" err="1">
                <a:solidFill>
                  <a:srgbClr val="000000"/>
                </a:solidFill>
                <a:latin typeface="Arial" pitchFamily="34"/>
                <a:ea typeface="ＭＳ Ｐゴシック" pitchFamily="50"/>
              </a:rPr>
              <a:t>.</a:t>
            </a:r>
            <a:r>
              <a:rPr lang="en-US" sz="1800" b="1" dirty="0" err="1">
                <a:solidFill>
                  <a:srgbClr val="7F0055"/>
                </a:solidFill>
                <a:latin typeface="Arial" pitchFamily="34"/>
                <a:ea typeface="ＭＳ Ｐゴシック" pitchFamily="5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ＭＳ Ｐゴシック" pitchFamily="50"/>
              </a:rPr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1617347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Multiple configuration classes</a:t>
            </a:r>
            <a:endParaRPr lang="en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C5A176E-1D0F-4A51-A26B-494F06DE58F6}"/>
              </a:ext>
            </a:extLst>
          </p:cNvPr>
          <p:cNvSpPr/>
          <p:nvPr/>
        </p:nvSpPr>
        <p:spPr>
          <a:xfrm>
            <a:off x="530874" y="3146252"/>
            <a:ext cx="3877200" cy="1201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EFFDA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8080"/>
                </a:solidFill>
                <a:latin typeface="Arial" pitchFamily="34"/>
                <a:ea typeface="Lucida Console" pitchFamily="1"/>
                <a:cs typeface="Lucida Console" pitchFamily="1"/>
              </a:rPr>
              <a:t>@Configuration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public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class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InfrastructureConfig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  ...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Lucida Console" pitchFamily="1"/>
                <a:cs typeface="Lucida Console" pitchFamily="1"/>
              </a:rPr>
              <a:t>}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EEEB7C2-554F-4031-95DF-B7A334567B48}"/>
              </a:ext>
            </a:extLst>
          </p:cNvPr>
          <p:cNvSpPr/>
          <p:nvPr/>
        </p:nvSpPr>
        <p:spPr>
          <a:xfrm>
            <a:off x="1574153" y="1588532"/>
            <a:ext cx="6366240" cy="13935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EFFDA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@Configuration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@Import(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{</a:t>
            </a:r>
            <a:r>
              <a:rPr lang="en-US" sz="1800" b="1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InfrastructureConfig.</a:t>
            </a:r>
            <a:r>
              <a:rPr lang="en-US" sz="1800" b="1" i="0" u="none" strike="noStrike" baseline="0" dirty="0" err="1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class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, </a:t>
            </a:r>
            <a:r>
              <a:rPr lang="en-US" sz="1800" b="1" dirty="0" err="1">
                <a:latin typeface="Arial" pitchFamily="34"/>
                <a:ea typeface="ＭＳ Ｐゴシック" pitchFamily="50"/>
                <a:cs typeface="ＭＳ Ｐゴシック" pitchFamily="50"/>
              </a:rPr>
              <a:t>DB</a:t>
            </a:r>
            <a:r>
              <a:rPr lang="en-US" sz="1800" b="1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Config.</a:t>
            </a:r>
            <a:r>
              <a:rPr lang="en-US" sz="1800" b="1" i="0" u="none" strike="noStrike" baseline="0" dirty="0" err="1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class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}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)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public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class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PrimaryApplicationConfig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{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 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...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}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05702FF-1D84-415D-9449-F373423B42ED}"/>
              </a:ext>
            </a:extLst>
          </p:cNvPr>
          <p:cNvSpPr/>
          <p:nvPr/>
        </p:nvSpPr>
        <p:spPr>
          <a:xfrm>
            <a:off x="4570074" y="3158852"/>
            <a:ext cx="4007520" cy="1201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EFFDA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8080"/>
                </a:solidFill>
                <a:latin typeface="Arial" pitchFamily="34"/>
                <a:ea typeface="Lucida Console" pitchFamily="1"/>
                <a:cs typeface="Lucida Console" pitchFamily="1"/>
              </a:rPr>
              <a:t>@Configuration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public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class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DBConfig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  ...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Lucida Console" pitchFamily="1"/>
                <a:cs typeface="Lucida Console" pitchFamily="1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0493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Constructor based injection</a:t>
            </a:r>
            <a:endParaRPr lang="en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0097D0E-35DB-4E34-A183-83E453AE93AE}"/>
              </a:ext>
            </a:extLst>
          </p:cNvPr>
          <p:cNvSpPr/>
          <p:nvPr/>
        </p:nvSpPr>
        <p:spPr>
          <a:xfrm>
            <a:off x="224151" y="980111"/>
            <a:ext cx="8051399" cy="2311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EFFDA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@Configuration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@Import(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InfrastructureConfig.</a:t>
            </a:r>
            <a:r>
              <a:rPr lang="en-US" sz="1800" b="1" i="0" u="none" strike="noStrike" baseline="0" dirty="0" err="1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class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)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public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class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PrimaryApplicationConfig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{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8080"/>
                </a:solidFill>
                <a:latin typeface="Arial" pitchFamily="34"/>
                <a:ea typeface="Arial" pitchFamily="34"/>
                <a:cs typeface="Arial" pitchFamily="34"/>
              </a:rPr>
              <a:t>@Bean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public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AccountRepository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accountRepository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( </a:t>
            </a:r>
            <a:r>
              <a:rPr lang="en-US" sz="1800" b="1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DataSource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1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dataSource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) {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  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return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new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JdbcAccountRepository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(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dataSource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);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 }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}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4D4D2E4-18CC-49A3-89C4-323195544AC8}"/>
              </a:ext>
            </a:extLst>
          </p:cNvPr>
          <p:cNvSpPr/>
          <p:nvPr/>
        </p:nvSpPr>
        <p:spPr>
          <a:xfrm>
            <a:off x="1783311" y="2698031"/>
            <a:ext cx="6263999" cy="2308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EFFDA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8080"/>
                </a:solidFill>
                <a:latin typeface="Arial" pitchFamily="34"/>
                <a:ea typeface="Lucida Console" pitchFamily="1"/>
                <a:cs typeface="Lucida Console" pitchFamily="1"/>
              </a:rPr>
              <a:t>@Configuration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public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class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InfrastructureConfig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8080"/>
                </a:solidFill>
                <a:latin typeface="Arial" pitchFamily="34"/>
                <a:ea typeface="Arial" pitchFamily="34"/>
                <a:cs typeface="Arial" pitchFamily="34"/>
              </a:rPr>
              <a:t>@Bean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public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DataSource 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dataSource()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    DataSource ds = 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7E0021"/>
                </a:solidFill>
                <a:latin typeface="Arial" pitchFamily="34"/>
                <a:ea typeface="Arial" pitchFamily="34"/>
                <a:cs typeface="Arial" pitchFamily="34"/>
              </a:rPr>
              <a:t>new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BasicDataSource();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    ...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    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return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ds;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 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}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0E3F713-8BAF-4B0A-9760-3E6D7AAE5737}"/>
              </a:ext>
            </a:extLst>
          </p:cNvPr>
          <p:cNvCxnSpPr/>
          <p:nvPr/>
        </p:nvCxnSpPr>
        <p:spPr>
          <a:xfrm flipV="1">
            <a:off x="6125378" y="2335576"/>
            <a:ext cx="0" cy="10355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001E699-9CB4-4994-BF18-58D7E6536B7C}"/>
              </a:ext>
            </a:extLst>
          </p:cNvPr>
          <p:cNvSpPr txBox="1"/>
          <p:nvPr/>
        </p:nvSpPr>
        <p:spPr>
          <a:xfrm>
            <a:off x="6318445" y="2384463"/>
            <a:ext cx="1723625" cy="73866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MY" dirty="0"/>
              <a:t>Dependency injection using constructor</a:t>
            </a:r>
          </a:p>
        </p:txBody>
      </p:sp>
    </p:spTree>
    <p:extLst>
      <p:ext uri="{BB962C8B-B14F-4D97-AF65-F5344CB8AC3E}">
        <p14:creationId xmlns:p14="http://schemas.microsoft.com/office/powerpoint/2010/main" val="3296118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What does singleton bean mean?</a:t>
            </a:r>
            <a:endParaRPr lang="en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0097D0E-35DB-4E34-A183-83E453AE93AE}"/>
              </a:ext>
            </a:extLst>
          </p:cNvPr>
          <p:cNvSpPr/>
          <p:nvPr/>
        </p:nvSpPr>
        <p:spPr>
          <a:xfrm>
            <a:off x="224151" y="980111"/>
            <a:ext cx="8505179" cy="249673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EFFDA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@Configuration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@Import(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InfrastructureConfig.</a:t>
            </a:r>
            <a:r>
              <a:rPr lang="en-US" sz="1800" b="1" i="0" u="none" strike="noStrike" baseline="0" dirty="0" err="1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class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)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public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class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PrimaryApplicationConfig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{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8080"/>
                </a:solidFill>
                <a:latin typeface="Arial" pitchFamily="34"/>
                <a:ea typeface="Arial" pitchFamily="34"/>
                <a:cs typeface="Arial" pitchFamily="34"/>
              </a:rPr>
              <a:t>@Bean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8080"/>
                </a:solidFill>
                <a:latin typeface="Arial" pitchFamily="34"/>
                <a:ea typeface="Arial" pitchFamily="34"/>
                <a:cs typeface="Arial" pitchFamily="34"/>
              </a:rPr>
              <a:t>   @Scope(“singleton”)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public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AccounService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accountService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() {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  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return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new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AccountRepository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();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 }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}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EF3EB296-FDF8-4C1C-9713-5962F777A84E}"/>
              </a:ext>
            </a:extLst>
          </p:cNvPr>
          <p:cNvSpPr txBox="1">
            <a:spLocks/>
          </p:cNvSpPr>
          <p:nvPr/>
        </p:nvSpPr>
        <p:spPr>
          <a:xfrm>
            <a:off x="224151" y="3573169"/>
            <a:ext cx="8505179" cy="1169521"/>
          </a:xfrm>
          <a:prstGeom prst="rect">
            <a:avLst/>
          </a:pr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>
              <a:buNone/>
            </a:pPr>
            <a:r>
              <a:rPr lang="en-US" sz="1800" dirty="0" err="1">
                <a:latin typeface="Arial" pitchFamily="34"/>
                <a:ea typeface="ＭＳ Ｐゴシック" pitchFamily="50"/>
              </a:rPr>
              <a:t>AccountService</a:t>
            </a:r>
            <a:r>
              <a:rPr lang="en-US" sz="1800" dirty="0">
                <a:latin typeface="Arial" pitchFamily="34"/>
                <a:ea typeface="ＭＳ Ｐゴシック" pitchFamily="50"/>
              </a:rPr>
              <a:t> service1 = (</a:t>
            </a:r>
            <a:r>
              <a:rPr lang="en-US" sz="1800" dirty="0" err="1">
                <a:latin typeface="Arial" pitchFamily="34"/>
                <a:ea typeface="ＭＳ Ｐゴシック" pitchFamily="50"/>
              </a:rPr>
              <a:t>AccountService</a:t>
            </a:r>
            <a:r>
              <a:rPr lang="en-US" sz="1800" dirty="0">
                <a:latin typeface="Arial" pitchFamily="34"/>
                <a:ea typeface="ＭＳ Ｐゴシック" pitchFamily="50"/>
              </a:rPr>
              <a:t>)  </a:t>
            </a:r>
            <a:r>
              <a:rPr lang="en-US" sz="1800" dirty="0" err="1">
                <a:latin typeface="Arial" pitchFamily="34"/>
                <a:ea typeface="ＭＳ Ｐゴシック" pitchFamily="50"/>
              </a:rPr>
              <a:t>context.getBean</a:t>
            </a:r>
            <a:r>
              <a:rPr lang="en-US" sz="1800" dirty="0">
                <a:latin typeface="Arial" pitchFamily="34"/>
                <a:ea typeface="ＭＳ Ｐゴシック" pitchFamily="50"/>
              </a:rPr>
              <a:t>(</a:t>
            </a:r>
            <a:r>
              <a:rPr lang="en-US" sz="1800" dirty="0">
                <a:solidFill>
                  <a:srgbClr val="0000C0"/>
                </a:solidFill>
                <a:latin typeface="Arial" pitchFamily="34"/>
                <a:ea typeface="ＭＳ Ｐゴシック" pitchFamily="50"/>
              </a:rPr>
              <a:t>“</a:t>
            </a:r>
            <a:r>
              <a:rPr lang="en-US" sz="1800" dirty="0" err="1">
                <a:solidFill>
                  <a:srgbClr val="0000C0"/>
                </a:solidFill>
                <a:latin typeface="Arial" pitchFamily="34"/>
                <a:ea typeface="ＭＳ Ｐゴシック" pitchFamily="50"/>
              </a:rPr>
              <a:t>accountService</a:t>
            </a:r>
            <a:r>
              <a:rPr lang="en-US" sz="1800" dirty="0">
                <a:solidFill>
                  <a:srgbClr val="0000C0"/>
                </a:solidFill>
                <a:latin typeface="Arial" pitchFamily="34"/>
                <a:ea typeface="ＭＳ Ｐゴシック" pitchFamily="50"/>
              </a:rPr>
              <a:t>”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ＭＳ Ｐゴシック" pitchFamily="50"/>
              </a:rPr>
              <a:t>);</a:t>
            </a:r>
          </a:p>
          <a:p>
            <a:pPr>
              <a:buNone/>
            </a:pPr>
            <a:r>
              <a:rPr lang="en-US" sz="1800" dirty="0" err="1">
                <a:latin typeface="Arial" pitchFamily="34"/>
                <a:ea typeface="ＭＳ Ｐゴシック" pitchFamily="50"/>
              </a:rPr>
              <a:t>AccountService</a:t>
            </a:r>
            <a:r>
              <a:rPr lang="en-US" sz="1800" dirty="0">
                <a:latin typeface="Arial" pitchFamily="34"/>
                <a:ea typeface="ＭＳ Ｐゴシック" pitchFamily="50"/>
              </a:rPr>
              <a:t> service2 =  (</a:t>
            </a:r>
            <a:r>
              <a:rPr lang="en-US" sz="1800" dirty="0" err="1">
                <a:latin typeface="Arial" pitchFamily="34"/>
                <a:ea typeface="ＭＳ Ｐゴシック" pitchFamily="50"/>
              </a:rPr>
              <a:t>AccountService</a:t>
            </a:r>
            <a:r>
              <a:rPr lang="en-US" sz="1800" dirty="0">
                <a:latin typeface="Arial" pitchFamily="34"/>
                <a:ea typeface="ＭＳ Ｐゴシック" pitchFamily="50"/>
              </a:rPr>
              <a:t>)  </a:t>
            </a:r>
            <a:r>
              <a:rPr lang="en-US" sz="1800" dirty="0" err="1">
                <a:latin typeface="Arial" pitchFamily="34"/>
                <a:ea typeface="ＭＳ Ｐゴシック" pitchFamily="50"/>
              </a:rPr>
              <a:t>context.getBean</a:t>
            </a:r>
            <a:r>
              <a:rPr lang="en-US" sz="1800" dirty="0">
                <a:latin typeface="Arial" pitchFamily="34"/>
                <a:ea typeface="ＭＳ Ｐゴシック" pitchFamily="50"/>
              </a:rPr>
              <a:t>(</a:t>
            </a:r>
            <a:r>
              <a:rPr lang="en-US" sz="1800" dirty="0">
                <a:solidFill>
                  <a:srgbClr val="0000C0"/>
                </a:solidFill>
                <a:latin typeface="Arial" pitchFamily="34"/>
                <a:ea typeface="ＭＳ Ｐゴシック" pitchFamily="50"/>
              </a:rPr>
              <a:t>“</a:t>
            </a:r>
            <a:r>
              <a:rPr lang="en-US" sz="1800" dirty="0" err="1">
                <a:solidFill>
                  <a:srgbClr val="0000C0"/>
                </a:solidFill>
                <a:latin typeface="Arial" pitchFamily="34"/>
                <a:ea typeface="ＭＳ Ｐゴシック" pitchFamily="50"/>
              </a:rPr>
              <a:t>accountService</a:t>
            </a:r>
            <a:r>
              <a:rPr lang="en-US" sz="1800" dirty="0">
                <a:solidFill>
                  <a:srgbClr val="0000C0"/>
                </a:solidFill>
                <a:latin typeface="Arial" pitchFamily="34"/>
                <a:ea typeface="ＭＳ Ｐゴシック" pitchFamily="50"/>
              </a:rPr>
              <a:t>”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ＭＳ Ｐゴシック" pitchFamily="50"/>
              </a:rPr>
              <a:t>);</a:t>
            </a:r>
          </a:p>
          <a:p>
            <a:pPr>
              <a:buNone/>
            </a:pPr>
            <a:r>
              <a:rPr lang="en-US" sz="1800" dirty="0">
                <a:solidFill>
                  <a:srgbClr val="7F0055"/>
                </a:solidFill>
                <a:latin typeface="Arial" pitchFamily="34"/>
                <a:cs typeface="Arial" pitchFamily="34"/>
              </a:rPr>
              <a:t>assert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ＭＳ Ｐゴシック" pitchFamily="50"/>
              </a:rPr>
              <a:t> service1 == service2; </a:t>
            </a:r>
            <a:r>
              <a:rPr lang="en-US" sz="1800" dirty="0">
                <a:solidFill>
                  <a:srgbClr val="008080"/>
                </a:solidFill>
                <a:latin typeface="Arial" pitchFamily="34"/>
                <a:cs typeface="Arial" pitchFamily="34"/>
              </a:rPr>
              <a:t> // True – </a:t>
            </a:r>
            <a:r>
              <a:rPr lang="en-US" sz="1800" i="1" dirty="0">
                <a:solidFill>
                  <a:srgbClr val="008080"/>
                </a:solidFill>
                <a:latin typeface="Arial" pitchFamily="34"/>
                <a:cs typeface="Arial" pitchFamily="34"/>
              </a:rPr>
              <a:t>same</a:t>
            </a:r>
            <a:r>
              <a:rPr lang="en-US" sz="1800" dirty="0">
                <a:solidFill>
                  <a:srgbClr val="008080"/>
                </a:solidFill>
                <a:latin typeface="Arial" pitchFamily="34"/>
                <a:cs typeface="Arial" pitchFamily="34"/>
              </a:rPr>
              <a:t> objects</a:t>
            </a:r>
          </a:p>
        </p:txBody>
      </p:sp>
    </p:spTree>
    <p:extLst>
      <p:ext uri="{BB962C8B-B14F-4D97-AF65-F5344CB8AC3E}">
        <p14:creationId xmlns:p14="http://schemas.microsoft.com/office/powerpoint/2010/main" val="40912031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100454" y="2206752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MY" dirty="0">
                <a:solidFill>
                  <a:schemeClr val="tx1"/>
                </a:solidFill>
              </a:rPr>
              <a:t>Annotation based configuration</a:t>
            </a:r>
            <a:endParaRPr lang="e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571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After annotation configuration</a:t>
            </a:r>
            <a:endParaRPr lang="en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BB283C5-FDAE-498E-B626-1BFC7D16BCA0}"/>
              </a:ext>
            </a:extLst>
          </p:cNvPr>
          <p:cNvSpPr txBox="1">
            <a:spLocks/>
          </p:cNvSpPr>
          <p:nvPr/>
        </p:nvSpPr>
        <p:spPr>
          <a:xfrm>
            <a:off x="336060" y="1063500"/>
            <a:ext cx="7191791" cy="1292631"/>
          </a:xfrm>
          <a:prstGeom prst="rect">
            <a:avLst/>
          </a:pr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@Configuration</a:t>
            </a:r>
          </a:p>
          <a:p>
            <a:pPr lvl="0"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@</a:t>
            </a:r>
            <a:r>
              <a:rPr lang="en-US" sz="1800" dirty="0" err="1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ComponentScan</a:t>
            </a:r>
            <a:r>
              <a:rPr lang="en-US" sz="1800" dirty="0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(“</a:t>
            </a:r>
            <a:r>
              <a:rPr lang="en-US" sz="1800" dirty="0" err="1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com.spring</a:t>
            </a:r>
            <a:r>
              <a:rPr lang="en-US" sz="1800" dirty="0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”)</a:t>
            </a:r>
          </a:p>
          <a:p>
            <a:pPr lvl="0">
              <a:spcBef>
                <a:spcPts val="0"/>
              </a:spcBef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class </a:t>
            </a:r>
            <a:r>
              <a:rPr lang="en-US" sz="1800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AnnotationBasedConfig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{</a:t>
            </a:r>
          </a:p>
          <a:p>
            <a:pPr lvl="0"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AC1218-D053-4AAC-8673-4C6CD4F9D377}"/>
              </a:ext>
            </a:extLst>
          </p:cNvPr>
          <p:cNvSpPr txBox="1">
            <a:spLocks/>
          </p:cNvSpPr>
          <p:nvPr/>
        </p:nvSpPr>
        <p:spPr>
          <a:xfrm>
            <a:off x="336060" y="2541492"/>
            <a:ext cx="7191791" cy="2400627"/>
          </a:xfrm>
          <a:prstGeom prst="rect">
            <a:avLst/>
          </a:pr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@Component</a:t>
            </a:r>
          </a:p>
          <a:p>
            <a:pPr lvl="0">
              <a:spcBef>
                <a:spcPts val="0"/>
              </a:spcBef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class </a:t>
            </a:r>
            <a:r>
              <a:rPr lang="en-US" sz="1800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TransferServiceImpl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implement </a:t>
            </a:r>
            <a:r>
              <a:rPr lang="en-US" sz="1800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ITransferService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{</a:t>
            </a:r>
          </a:p>
          <a:p>
            <a:pPr lvl="0">
              <a:spcBef>
                <a:spcPts val="0"/>
              </a:spcBef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dirty="0"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>
              <a:spcBef>
                <a:spcPts val="0"/>
              </a:spcBef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@</a:t>
            </a:r>
            <a:r>
              <a:rPr lang="en-US" sz="1800" dirty="0" err="1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Autowire</a:t>
            </a:r>
            <a:endParaRPr lang="en-US" sz="1800" dirty="0">
              <a:solidFill>
                <a:srgbClr val="646464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>
              <a:spcBef>
                <a:spcPts val="0"/>
              </a:spcBef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public </a:t>
            </a:r>
            <a:r>
              <a:rPr lang="en-US" sz="1800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TransferServiceImpl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AccountRepository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repository) {</a:t>
            </a:r>
          </a:p>
          <a:p>
            <a:pPr>
              <a:spcBef>
                <a:spcPts val="0"/>
              </a:spcBef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this.repository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= repository;</a:t>
            </a:r>
          </a:p>
          <a:p>
            <a:pPr>
              <a:spcBef>
                <a:spcPts val="0"/>
              </a:spcBef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}</a:t>
            </a:r>
          </a:p>
          <a:p>
            <a:pPr lvl="0"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37D5FD-A2CD-4D43-B7F0-0CC0475B1F1D}"/>
              </a:ext>
            </a:extLst>
          </p:cNvPr>
          <p:cNvSpPr txBox="1"/>
          <p:nvPr/>
        </p:nvSpPr>
        <p:spPr>
          <a:xfrm>
            <a:off x="5964865" y="1248861"/>
            <a:ext cx="2466753" cy="73866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dirty="0"/>
              <a:t>Component scan to scan through the package and sub packages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3EEAC7-1B8C-48CA-A332-85B90A4DC939}"/>
              </a:ext>
            </a:extLst>
          </p:cNvPr>
          <p:cNvCxnSpPr/>
          <p:nvPr/>
        </p:nvCxnSpPr>
        <p:spPr>
          <a:xfrm>
            <a:off x="3848986" y="1605516"/>
            <a:ext cx="20520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6813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After annotation configuration</a:t>
            </a:r>
            <a:endParaRPr lang="en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BB283C5-FDAE-498E-B626-1BFC7D16BCA0}"/>
              </a:ext>
            </a:extLst>
          </p:cNvPr>
          <p:cNvSpPr txBox="1">
            <a:spLocks/>
          </p:cNvSpPr>
          <p:nvPr/>
        </p:nvSpPr>
        <p:spPr>
          <a:xfrm>
            <a:off x="336057" y="1252219"/>
            <a:ext cx="7191791" cy="1015632"/>
          </a:xfrm>
          <a:prstGeom prst="rect">
            <a:avLst/>
          </a:pr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@</a:t>
            </a:r>
            <a:r>
              <a:rPr lang="en-US" sz="1800" dirty="0" err="1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Autowired</a:t>
            </a:r>
            <a:endParaRPr lang="en-US" sz="1800" dirty="0">
              <a:solidFill>
                <a:srgbClr val="646464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lvl="0">
              <a:spcBef>
                <a:spcPts val="0"/>
              </a:spcBef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TransferServiceImpl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AccountRepository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repository) {</a:t>
            </a:r>
          </a:p>
          <a:p>
            <a:pPr lvl="0"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}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02F4C60-0025-4169-B944-DC68DBE1DF67}"/>
              </a:ext>
            </a:extLst>
          </p:cNvPr>
          <p:cNvSpPr txBox="1">
            <a:spLocks/>
          </p:cNvSpPr>
          <p:nvPr/>
        </p:nvSpPr>
        <p:spPr>
          <a:xfrm>
            <a:off x="336056" y="2731045"/>
            <a:ext cx="7191791" cy="1015632"/>
          </a:xfrm>
          <a:prstGeom prst="rect">
            <a:avLst/>
          </a:pr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@</a:t>
            </a:r>
            <a:r>
              <a:rPr lang="en-US" sz="1800" dirty="0" err="1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Autowired</a:t>
            </a:r>
            <a:endParaRPr lang="en-US" sz="1800" dirty="0">
              <a:solidFill>
                <a:srgbClr val="646464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lvl="0">
              <a:spcBef>
                <a:spcPts val="0"/>
              </a:spcBef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void </a:t>
            </a:r>
            <a:r>
              <a:rPr lang="en-US" sz="1800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setAccountRepository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AccountRepository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repository) {</a:t>
            </a:r>
          </a:p>
          <a:p>
            <a:pPr lvl="0"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}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7AC3D14-7BD6-4775-AC59-B585B6834D13}"/>
              </a:ext>
            </a:extLst>
          </p:cNvPr>
          <p:cNvSpPr txBox="1">
            <a:spLocks/>
          </p:cNvSpPr>
          <p:nvPr/>
        </p:nvSpPr>
        <p:spPr>
          <a:xfrm>
            <a:off x="336055" y="4233889"/>
            <a:ext cx="7191791" cy="738633"/>
          </a:xfrm>
          <a:prstGeom prst="rect">
            <a:avLst/>
          </a:pr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@</a:t>
            </a:r>
            <a:r>
              <a:rPr lang="en-US" sz="1800" dirty="0" err="1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Autowired</a:t>
            </a:r>
            <a:endParaRPr lang="en-US" sz="1800" dirty="0">
              <a:solidFill>
                <a:srgbClr val="646464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lvl="0">
              <a:spcBef>
                <a:spcPts val="0"/>
              </a:spcBef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private </a:t>
            </a:r>
            <a:r>
              <a:rPr lang="en-US" sz="1800" dirty="0" err="1">
                <a:solidFill>
                  <a:srgbClr val="000000"/>
                </a:solidFill>
                <a:latin typeface="Arial" pitchFamily="34"/>
                <a:cs typeface="Arial" pitchFamily="34"/>
              </a:rPr>
              <a:t>AccountRepository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 repository;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A6DECF-FA17-4E86-9653-D041F27FB7DA}"/>
              </a:ext>
            </a:extLst>
          </p:cNvPr>
          <p:cNvSpPr txBox="1"/>
          <p:nvPr/>
        </p:nvSpPr>
        <p:spPr>
          <a:xfrm>
            <a:off x="336057" y="909611"/>
            <a:ext cx="2030821" cy="30777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dirty="0"/>
              <a:t>Constructor auto wiring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F44F6D-33D0-4166-916D-3B69EB3933FE}"/>
              </a:ext>
            </a:extLst>
          </p:cNvPr>
          <p:cNvSpPr txBox="1"/>
          <p:nvPr/>
        </p:nvSpPr>
        <p:spPr>
          <a:xfrm>
            <a:off x="336057" y="2351604"/>
            <a:ext cx="2030821" cy="30777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dirty="0"/>
              <a:t>Setter auto wiring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62EE65-4CAE-4781-AB21-53A96FF61E13}"/>
              </a:ext>
            </a:extLst>
          </p:cNvPr>
          <p:cNvSpPr txBox="1"/>
          <p:nvPr/>
        </p:nvSpPr>
        <p:spPr>
          <a:xfrm>
            <a:off x="336057" y="3874096"/>
            <a:ext cx="2030821" cy="30777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dirty="0"/>
              <a:t>Property auto wiring</a:t>
            </a:r>
          </a:p>
        </p:txBody>
      </p:sp>
    </p:spTree>
    <p:extLst>
      <p:ext uri="{BB962C8B-B14F-4D97-AF65-F5344CB8AC3E}">
        <p14:creationId xmlns:p14="http://schemas.microsoft.com/office/powerpoint/2010/main" val="29783644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Constructor vs setter dependency injection</a:t>
            </a:r>
            <a:endParaRPr lang="e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94310D5-1858-496B-AE08-15523351E8BB}"/>
              </a:ext>
            </a:extLst>
          </p:cNvPr>
          <p:cNvGraphicFramePr>
            <a:graphicFrameLocks noGrp="1"/>
          </p:cNvGraphicFramePr>
          <p:nvPr/>
        </p:nvGraphicFramePr>
        <p:xfrm>
          <a:off x="1396410" y="1539211"/>
          <a:ext cx="6096000" cy="2001520"/>
        </p:xfrm>
        <a:graphic>
          <a:graphicData uri="http://schemas.openxmlformats.org/drawingml/2006/table">
            <a:tbl>
              <a:tblPr firstRow="1" bandRow="1">
                <a:tableStyleId>{4516C5B7-6DF7-4EAC-B830-4C3994D4386D}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07145505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419267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sz="1800" dirty="0"/>
                        <a:t>Constructor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dirty="0"/>
                        <a:t>Setter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102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Mandatory dependencies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Optional/changeable dependencies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80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Immutable dependencies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Circular dependencies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024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Several parameters at once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Inherited automatically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846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If the constructor requires too many parameters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553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05811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Auto wiring required or not?</a:t>
            </a:r>
            <a:endParaRPr lang="e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06627E-6882-474D-9C32-8D4FACD9EEB2}"/>
              </a:ext>
            </a:extLst>
          </p:cNvPr>
          <p:cNvSpPr txBox="1">
            <a:spLocks/>
          </p:cNvSpPr>
          <p:nvPr/>
        </p:nvSpPr>
        <p:spPr>
          <a:xfrm>
            <a:off x="633767" y="1433873"/>
            <a:ext cx="7191791" cy="1015632"/>
          </a:xfrm>
          <a:prstGeom prst="rect">
            <a:avLst/>
          </a:pr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@</a:t>
            </a:r>
            <a:r>
              <a:rPr lang="en-US" sz="1800" dirty="0" err="1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Autowired</a:t>
            </a:r>
            <a:r>
              <a:rPr lang="en-US" sz="1800" dirty="0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 (required=false)</a:t>
            </a:r>
          </a:p>
          <a:p>
            <a:pPr lvl="0">
              <a:spcBef>
                <a:spcPts val="0"/>
              </a:spcBef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void </a:t>
            </a:r>
            <a:r>
              <a:rPr lang="en-US" sz="1800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setAccountRepository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AccountRepository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repository) {</a:t>
            </a:r>
          </a:p>
          <a:p>
            <a:pPr lvl="0"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}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B2E1B53-FFA3-411A-87F2-8078FC33D3B8}"/>
              </a:ext>
            </a:extLst>
          </p:cNvPr>
          <p:cNvSpPr txBox="1">
            <a:spLocks/>
          </p:cNvSpPr>
          <p:nvPr/>
        </p:nvSpPr>
        <p:spPr>
          <a:xfrm>
            <a:off x="633767" y="2766959"/>
            <a:ext cx="8229600" cy="11849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342900" indent="-342900">
              <a:buClr>
                <a:srgbClr val="33928A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By default required is true.  This means that exception will be thrown if the dependency does not exists.</a:t>
            </a:r>
          </a:p>
          <a:p>
            <a:pPr marL="342900" indent="-342900">
              <a:buClr>
                <a:srgbClr val="33928A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Making required as false, will inject the dependency only if it exists</a:t>
            </a:r>
          </a:p>
        </p:txBody>
      </p:sp>
    </p:spTree>
    <p:extLst>
      <p:ext uri="{BB962C8B-B14F-4D97-AF65-F5344CB8AC3E}">
        <p14:creationId xmlns:p14="http://schemas.microsoft.com/office/powerpoint/2010/main" val="3601727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A brief history prior to Spring</a:t>
            </a:r>
            <a:endParaRPr lang="en" dirty="0"/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5A5B93EB-FE86-4272-BE39-492175B628E7}"/>
              </a:ext>
            </a:extLst>
          </p:cNvPr>
          <p:cNvSpPr txBox="1">
            <a:spLocks/>
          </p:cNvSpPr>
          <p:nvPr/>
        </p:nvSpPr>
        <p:spPr>
          <a:xfrm>
            <a:off x="457200" y="791897"/>
            <a:ext cx="8229600" cy="39548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>
              <a:buClr>
                <a:srgbClr val="33928A"/>
              </a:buClr>
              <a:buNone/>
            </a:pPr>
            <a:r>
              <a:rPr lang="en-US" sz="2000" dirty="0">
                <a:solidFill>
                  <a:schemeClr val="tx1"/>
                </a:solidFill>
              </a:rPr>
              <a:t>The early years: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1995 – Java introduced, Applets are popular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1997 – Servlets introduced</a:t>
            </a:r>
          </a:p>
          <a:p>
            <a:pPr lvl="2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Efficient, dynamic web pages become possible.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1999 – JSP introduced</a:t>
            </a:r>
          </a:p>
          <a:p>
            <a:pPr lvl="2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Efficient, dynamic web pages become easy.</a:t>
            </a:r>
          </a:p>
          <a:p>
            <a:pPr lvl="2">
              <a:spcBef>
                <a:spcPts val="598"/>
              </a:spcBef>
              <a:buClr>
                <a:srgbClr val="33928A"/>
              </a:buClr>
              <a:buFont typeface="Arial" pitchFamily="34"/>
              <a:buChar char="×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endParaRPr lang="en-US" sz="2000" dirty="0">
              <a:solidFill>
                <a:schemeClr val="tx1"/>
              </a:solidFill>
              <a:latin typeface="Arial" pitchFamily="18"/>
              <a:ea typeface="ＭＳ Ｐゴシック" pitchFamily="2"/>
            </a:endParaRPr>
          </a:p>
          <a:p>
            <a:pPr>
              <a:buClr>
                <a:srgbClr val="33928A"/>
              </a:buClr>
              <a:buNone/>
            </a:pPr>
            <a:r>
              <a:rPr lang="en-US" sz="2000" dirty="0">
                <a:solidFill>
                  <a:schemeClr val="tx1"/>
                </a:solidFill>
              </a:rPr>
              <a:t>Questions arise regarding “Enterprise” applications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How should a Servlet / JSP application handle: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		- persistence, transactions, security, business logic etc.?</a:t>
            </a:r>
          </a:p>
        </p:txBody>
      </p:sp>
    </p:spTree>
    <p:extLst>
      <p:ext uri="{BB962C8B-B14F-4D97-AF65-F5344CB8AC3E}">
        <p14:creationId xmlns:p14="http://schemas.microsoft.com/office/powerpoint/2010/main" val="11380590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Rules for resolving ambiguation</a:t>
            </a:r>
            <a:endParaRPr lang="en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B2E1B53-FFA3-411A-87F2-8078FC33D3B8}"/>
              </a:ext>
            </a:extLst>
          </p:cNvPr>
          <p:cNvSpPr txBox="1">
            <a:spLocks/>
          </p:cNvSpPr>
          <p:nvPr/>
        </p:nvSpPr>
        <p:spPr>
          <a:xfrm>
            <a:off x="457200" y="1480420"/>
            <a:ext cx="8229600" cy="28007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>
              <a:buClr>
                <a:srgbClr val="33928A"/>
              </a:buClr>
              <a:buNone/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Auto wiring rules for resolving ambiguity are:</a:t>
            </a:r>
          </a:p>
          <a:p>
            <a:pPr>
              <a:buClr>
                <a:srgbClr val="33928A"/>
              </a:buClr>
              <a:buNone/>
            </a:pPr>
            <a:endParaRPr lang="en-US" sz="2000" dirty="0">
              <a:solidFill>
                <a:schemeClr val="tx1"/>
              </a:solidFill>
              <a:latin typeface="Arial" pitchFamily="18"/>
              <a:ea typeface="ＭＳ Ｐゴシック" pitchFamily="2"/>
            </a:endParaRPr>
          </a:p>
          <a:p>
            <a:pPr marL="457200" indent="-457200">
              <a:buClr>
                <a:srgbClr val="33928A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Unique bean of required type</a:t>
            </a:r>
          </a:p>
          <a:p>
            <a:pPr marL="457200" indent="-457200">
              <a:buClr>
                <a:srgbClr val="33928A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Assume @Qualifier if given</a:t>
            </a:r>
          </a:p>
          <a:p>
            <a:pPr marL="457200" indent="-457200">
              <a:buClr>
                <a:srgbClr val="33928A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Trying to match the bean by name</a:t>
            </a:r>
          </a:p>
          <a:p>
            <a:pPr>
              <a:buClr>
                <a:srgbClr val="33928A"/>
              </a:buClr>
              <a:buNone/>
            </a:pPr>
            <a:endParaRPr lang="en-US" sz="2000" dirty="0">
              <a:solidFill>
                <a:schemeClr val="tx1"/>
              </a:solidFill>
              <a:latin typeface="Arial" pitchFamily="18"/>
              <a:ea typeface="ＭＳ Ｐゴシック" pitchFamily="2"/>
            </a:endParaRPr>
          </a:p>
          <a:p>
            <a:pPr>
              <a:buClr>
                <a:srgbClr val="33928A"/>
              </a:buClr>
              <a:buNone/>
            </a:pPr>
            <a:endParaRPr lang="en-US" sz="2000" dirty="0">
              <a:solidFill>
                <a:schemeClr val="tx1"/>
              </a:solidFill>
              <a:latin typeface="Arial" pitchFamily="18"/>
              <a:ea typeface="ＭＳ Ｐゴシック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596563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 err="1"/>
              <a:t>PostConstruct</a:t>
            </a:r>
            <a:r>
              <a:rPr lang="en-MY" dirty="0"/>
              <a:t> and </a:t>
            </a:r>
            <a:r>
              <a:rPr lang="en-MY" dirty="0" err="1"/>
              <a:t>PreDestroy</a:t>
            </a:r>
            <a:endParaRPr lang="e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CEA1A3-7B71-47BE-B532-10D9F4B5F317}"/>
              </a:ext>
            </a:extLst>
          </p:cNvPr>
          <p:cNvSpPr txBox="1"/>
          <p:nvPr/>
        </p:nvSpPr>
        <p:spPr>
          <a:xfrm>
            <a:off x="868450" y="925033"/>
            <a:ext cx="678699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2000" dirty="0"/>
              <a:t>@</a:t>
            </a:r>
            <a:r>
              <a:rPr lang="en-MY" sz="2000" dirty="0" err="1"/>
              <a:t>PostConstruct</a:t>
            </a:r>
            <a:r>
              <a:rPr lang="en-MY" sz="2000" dirty="0"/>
              <a:t> and @</a:t>
            </a:r>
            <a:r>
              <a:rPr lang="en-MY" sz="2000" dirty="0" err="1"/>
              <a:t>PreDestroy</a:t>
            </a:r>
            <a:r>
              <a:rPr lang="en-MY" sz="2000" dirty="0"/>
              <a:t> are call back methods invoked during the initialization phase (after constructor and setter)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2000" dirty="0"/>
              <a:t>These annotations are defined by the JSR-250 standard.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2000" dirty="0"/>
              <a:t>Spring’s equivalent for the these annotations is to use @Bean </a:t>
            </a:r>
            <a:r>
              <a:rPr lang="en-MY" sz="2000" dirty="0" err="1"/>
              <a:t>annotations’s</a:t>
            </a:r>
            <a:r>
              <a:rPr lang="en-MY" sz="2000" dirty="0"/>
              <a:t> </a:t>
            </a:r>
            <a:r>
              <a:rPr lang="en-MY" sz="2000" dirty="0" err="1"/>
              <a:t>initMethod</a:t>
            </a:r>
            <a:r>
              <a:rPr lang="en-MY" sz="2000" dirty="0"/>
              <a:t> and </a:t>
            </a:r>
            <a:r>
              <a:rPr lang="en-MY" sz="2000" dirty="0" err="1"/>
              <a:t>destroyMethod</a:t>
            </a:r>
            <a:r>
              <a:rPr lang="en-MY" sz="2000" dirty="0"/>
              <a:t> attributes.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2000" dirty="0"/>
              <a:t>These annotations are being registered and managed by </a:t>
            </a:r>
            <a:r>
              <a:rPr lang="en-MY" sz="2000" dirty="0" err="1"/>
              <a:t>CommonAnnotationPostProcessor</a:t>
            </a:r>
            <a:r>
              <a:rPr lang="en-MY" sz="2000" dirty="0"/>
              <a:t> (BPP).</a:t>
            </a:r>
          </a:p>
          <a:p>
            <a:endParaRPr lang="en-MY" sz="2000" dirty="0"/>
          </a:p>
          <a:p>
            <a:endParaRPr lang="en-MY" sz="2000" dirty="0"/>
          </a:p>
          <a:p>
            <a:endParaRPr lang="en-MY" sz="2000" dirty="0"/>
          </a:p>
          <a:p>
            <a:endParaRPr lang="en-MY" sz="2000" dirty="0"/>
          </a:p>
        </p:txBody>
      </p:sp>
    </p:spTree>
    <p:extLst>
      <p:ext uri="{BB962C8B-B14F-4D97-AF65-F5344CB8AC3E}">
        <p14:creationId xmlns:p14="http://schemas.microsoft.com/office/powerpoint/2010/main" val="1562618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100454" y="2206752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MY" dirty="0">
                <a:solidFill>
                  <a:schemeClr val="tx1"/>
                </a:solidFill>
              </a:rPr>
              <a:t>Bean life cycle</a:t>
            </a:r>
            <a:endParaRPr lang="e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9972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After annotation configuration</a:t>
            </a:r>
            <a:endParaRPr lang="en" dirty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CA9263F8-3EB1-47E1-BB42-A86BC8FACF84}"/>
              </a:ext>
            </a:extLst>
          </p:cNvPr>
          <p:cNvSpPr/>
          <p:nvPr/>
        </p:nvSpPr>
        <p:spPr>
          <a:xfrm>
            <a:off x="3499199" y="3845762"/>
            <a:ext cx="5197320" cy="1086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CCCC"/>
          </a:solidFill>
          <a:ln w="9360">
            <a:solidFill>
              <a:srgbClr val="8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7BEC34-7EFA-4A4B-8BA8-A08C325C85A8}"/>
              </a:ext>
            </a:extLst>
          </p:cNvPr>
          <p:cNvSpPr/>
          <p:nvPr/>
        </p:nvSpPr>
        <p:spPr>
          <a:xfrm>
            <a:off x="997919" y="850652"/>
            <a:ext cx="5216040" cy="1340641"/>
          </a:xfrm>
          <a:prstGeom prst="rect">
            <a:avLst/>
          </a:prstGeom>
          <a:noFill/>
          <a:ln w="45720">
            <a:solidFill>
              <a:srgbClr val="000080"/>
            </a:solidFill>
            <a:custDash>
              <a:ds d="200000" sp="100000"/>
            </a:custDash>
          </a:ln>
        </p:spPr>
        <p:txBody>
          <a:bodyPr vert="horz" wrap="none" lIns="99000" tIns="54000" rIns="99000" bIns="54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8" name="AutoShape 9">
            <a:extLst>
              <a:ext uri="{FF2B5EF4-FFF2-40B4-BE49-F238E27FC236}">
                <a16:creationId xmlns:a16="http://schemas.microsoft.com/office/drawing/2014/main" id="{B250FA3D-23FC-47CC-8C55-8080B17F4A07}"/>
              </a:ext>
            </a:extLst>
          </p:cNvPr>
          <p:cNvSpPr/>
          <p:nvPr/>
        </p:nvSpPr>
        <p:spPr>
          <a:xfrm>
            <a:off x="1495079" y="3876362"/>
            <a:ext cx="1499759" cy="998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33"/>
          </a:solidFill>
          <a:ln w="9360">
            <a:solidFill>
              <a:srgbClr val="8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Bean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Ready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For Use</a:t>
            </a:r>
          </a:p>
        </p:txBody>
      </p:sp>
      <p:sp>
        <p:nvSpPr>
          <p:cNvPr id="9" name="Oval 17">
            <a:extLst>
              <a:ext uri="{FF2B5EF4-FFF2-40B4-BE49-F238E27FC236}">
                <a16:creationId xmlns:a16="http://schemas.microsoft.com/office/drawing/2014/main" id="{546C3417-3DF3-4D99-A0B3-4E30E055EDD9}"/>
              </a:ext>
            </a:extLst>
          </p:cNvPr>
          <p:cNvSpPr/>
          <p:nvPr/>
        </p:nvSpPr>
        <p:spPr>
          <a:xfrm>
            <a:off x="408240" y="1344932"/>
            <a:ext cx="380880" cy="3808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200 f10 1"/>
              <a:gd name="f16" fmla="*/ 18400 f10 1"/>
              <a:gd name="f17" fmla="*/ 18400 f11 1"/>
              <a:gd name="f18" fmla="*/ 3200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3160 f10 1"/>
              <a:gd name="f25" fmla="*/ 3160 f11 1"/>
              <a:gd name="f26" fmla="*/ 0 f10 1"/>
              <a:gd name="f27" fmla="*/ 10800 f11 1"/>
              <a:gd name="f28" fmla="*/ 18440 f11 1"/>
              <a:gd name="f29" fmla="*/ 21600 f11 1"/>
              <a:gd name="f30" fmla="*/ 18440 f10 1"/>
              <a:gd name="f31" fmla="*/ 21600 f10 1"/>
              <a:gd name="f32" fmla="+- 0 0 f19"/>
              <a:gd name="f33" fmla="+- f20 0 f1"/>
              <a:gd name="f34" fmla="+- f21 0 f1"/>
              <a:gd name="f35" fmla="*/ f32 f0 1"/>
              <a:gd name="f36" fmla="+- f34 0 f33"/>
              <a:gd name="f37" fmla="*/ f35 1 f5"/>
              <a:gd name="f38" fmla="+- f37 0 f1"/>
              <a:gd name="f39" fmla="cos 1 f38"/>
              <a:gd name="f40" fmla="sin 1 f38"/>
              <a:gd name="f41" fmla="+- 0 0 f39"/>
              <a:gd name="f42" fmla="+- 0 0 f40"/>
              <a:gd name="f43" fmla="*/ 10800 f41 1"/>
              <a:gd name="f44" fmla="*/ 10800 f42 1"/>
              <a:gd name="f45" fmla="*/ f43 f43 1"/>
              <a:gd name="f46" fmla="*/ f44 f44 1"/>
              <a:gd name="f47" fmla="+- f45 f46 0"/>
              <a:gd name="f48" fmla="sqrt f47"/>
              <a:gd name="f49" fmla="*/ f6 1 f48"/>
              <a:gd name="f50" fmla="*/ f41 f49 1"/>
              <a:gd name="f51" fmla="*/ f42 f49 1"/>
              <a:gd name="f52" fmla="+- 10800 0 f50"/>
              <a:gd name="f53" fmla="+- 10800 0 f5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22" y="f23"/>
              </a:cxn>
              <a:cxn ang="f33">
                <a:pos x="f24" y="f25"/>
              </a:cxn>
              <a:cxn ang="f33">
                <a:pos x="f26" y="f27"/>
              </a:cxn>
              <a:cxn ang="f33">
                <a:pos x="f24" y="f28"/>
              </a:cxn>
              <a:cxn ang="f33">
                <a:pos x="f22" y="f29"/>
              </a:cxn>
              <a:cxn ang="f33">
                <a:pos x="f30" y="f28"/>
              </a:cxn>
              <a:cxn ang="f33">
                <a:pos x="f31" y="f27"/>
              </a:cxn>
              <a:cxn ang="f33">
                <a:pos x="f30" y="f25"/>
              </a:cxn>
            </a:cxnLst>
            <a:rect l="f15" t="f18" r="f16" b="f17"/>
            <a:pathLst>
              <a:path w="21600" h="21600">
                <a:moveTo>
                  <a:pt x="f52" y="f53"/>
                </a:moveTo>
                <a:arcTo wR="f9" hR="f9" stAng="f33" swAng="f36"/>
                <a:close/>
              </a:path>
            </a:pathLst>
          </a:custGeom>
          <a:solidFill>
            <a:srgbClr val="000000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0" name="Oval 13">
            <a:extLst>
              <a:ext uri="{FF2B5EF4-FFF2-40B4-BE49-F238E27FC236}">
                <a16:creationId xmlns:a16="http://schemas.microsoft.com/office/drawing/2014/main" id="{38DFFA1B-69E8-42CF-AD23-CF8F596A865A}"/>
              </a:ext>
            </a:extLst>
          </p:cNvPr>
          <p:cNvSpPr/>
          <p:nvPr/>
        </p:nvSpPr>
        <p:spPr>
          <a:xfrm>
            <a:off x="368279" y="4185242"/>
            <a:ext cx="381240" cy="381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200 f10 1"/>
              <a:gd name="f16" fmla="*/ 18400 f10 1"/>
              <a:gd name="f17" fmla="*/ 18400 f11 1"/>
              <a:gd name="f18" fmla="*/ 3200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3160 f10 1"/>
              <a:gd name="f25" fmla="*/ 3160 f11 1"/>
              <a:gd name="f26" fmla="*/ 0 f10 1"/>
              <a:gd name="f27" fmla="*/ 10800 f11 1"/>
              <a:gd name="f28" fmla="*/ 18440 f11 1"/>
              <a:gd name="f29" fmla="*/ 21600 f11 1"/>
              <a:gd name="f30" fmla="*/ 18440 f10 1"/>
              <a:gd name="f31" fmla="*/ 21600 f10 1"/>
              <a:gd name="f32" fmla="+- 0 0 f19"/>
              <a:gd name="f33" fmla="+- f20 0 f1"/>
              <a:gd name="f34" fmla="+- f21 0 f1"/>
              <a:gd name="f35" fmla="*/ f32 f0 1"/>
              <a:gd name="f36" fmla="+- f34 0 f33"/>
              <a:gd name="f37" fmla="*/ f35 1 f5"/>
              <a:gd name="f38" fmla="+- f37 0 f1"/>
              <a:gd name="f39" fmla="cos 1 f38"/>
              <a:gd name="f40" fmla="sin 1 f38"/>
              <a:gd name="f41" fmla="+- 0 0 f39"/>
              <a:gd name="f42" fmla="+- 0 0 f40"/>
              <a:gd name="f43" fmla="*/ 10800 f41 1"/>
              <a:gd name="f44" fmla="*/ 10800 f42 1"/>
              <a:gd name="f45" fmla="*/ f43 f43 1"/>
              <a:gd name="f46" fmla="*/ f44 f44 1"/>
              <a:gd name="f47" fmla="+- f45 f46 0"/>
              <a:gd name="f48" fmla="sqrt f47"/>
              <a:gd name="f49" fmla="*/ f6 1 f48"/>
              <a:gd name="f50" fmla="*/ f41 f49 1"/>
              <a:gd name="f51" fmla="*/ f42 f49 1"/>
              <a:gd name="f52" fmla="+- 10800 0 f50"/>
              <a:gd name="f53" fmla="+- 10800 0 f5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22" y="f23"/>
              </a:cxn>
              <a:cxn ang="f33">
                <a:pos x="f24" y="f25"/>
              </a:cxn>
              <a:cxn ang="f33">
                <a:pos x="f26" y="f27"/>
              </a:cxn>
              <a:cxn ang="f33">
                <a:pos x="f24" y="f28"/>
              </a:cxn>
              <a:cxn ang="f33">
                <a:pos x="f22" y="f29"/>
              </a:cxn>
              <a:cxn ang="f33">
                <a:pos x="f30" y="f28"/>
              </a:cxn>
              <a:cxn ang="f33">
                <a:pos x="f31" y="f27"/>
              </a:cxn>
              <a:cxn ang="f33">
                <a:pos x="f30" y="f25"/>
              </a:cxn>
            </a:cxnLst>
            <a:rect l="f15" t="f18" r="f16" b="f17"/>
            <a:pathLst>
              <a:path w="21600" h="21600">
                <a:moveTo>
                  <a:pt x="f52" y="f53"/>
                </a:moveTo>
                <a:arcTo wR="f9" hR="f9" stAng="f33" swAng="f36"/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78FB78C3-BCC6-45B8-BED1-549C7A716570}"/>
              </a:ext>
            </a:extLst>
          </p:cNvPr>
          <p:cNvSpPr/>
          <p:nvPr/>
        </p:nvSpPr>
        <p:spPr>
          <a:xfrm>
            <a:off x="1206359" y="985293"/>
            <a:ext cx="1981080" cy="904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4BD5E"/>
          </a:solidFill>
          <a:ln w="9360">
            <a:solidFill>
              <a:srgbClr val="8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Bean Definitions Loaded</a:t>
            </a:r>
          </a:p>
        </p:txBody>
      </p:sp>
      <p:sp>
        <p:nvSpPr>
          <p:cNvPr id="14" name="AutoShape 4">
            <a:extLst>
              <a:ext uri="{FF2B5EF4-FFF2-40B4-BE49-F238E27FC236}">
                <a16:creationId xmlns:a16="http://schemas.microsoft.com/office/drawing/2014/main" id="{30CA8464-955A-403C-BCE1-D16B6F726C30}"/>
              </a:ext>
            </a:extLst>
          </p:cNvPr>
          <p:cNvSpPr/>
          <p:nvPr/>
        </p:nvSpPr>
        <p:spPr>
          <a:xfrm>
            <a:off x="3902759" y="985292"/>
            <a:ext cx="2019599" cy="100990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B2394"/>
          </a:solidFill>
          <a:ln w="9360">
            <a:solidFill>
              <a:srgbClr val="8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Post Process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Bean </a:t>
            </a:r>
            <a:r>
              <a:rPr lang="en-US" sz="2000" b="0" i="1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Definitions</a:t>
            </a:r>
          </a:p>
        </p:txBody>
      </p:sp>
      <p:sp>
        <p:nvSpPr>
          <p:cNvPr id="15" name="AutoShape 4">
            <a:extLst>
              <a:ext uri="{FF2B5EF4-FFF2-40B4-BE49-F238E27FC236}">
                <a16:creationId xmlns:a16="http://schemas.microsoft.com/office/drawing/2014/main" id="{B2EC4517-24B4-4B5A-818C-C081DA7D2805}"/>
              </a:ext>
            </a:extLst>
          </p:cNvPr>
          <p:cNvSpPr/>
          <p:nvPr/>
        </p:nvSpPr>
        <p:spPr>
          <a:xfrm>
            <a:off x="6677279" y="1129292"/>
            <a:ext cx="1981080" cy="91672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4BD5E"/>
          </a:solidFill>
          <a:ln w="9360">
            <a:solidFill>
              <a:srgbClr val="8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Instantiate Beans</a:t>
            </a:r>
          </a:p>
        </p:txBody>
      </p:sp>
      <p:sp>
        <p:nvSpPr>
          <p:cNvPr id="16" name="AutoShape 4">
            <a:extLst>
              <a:ext uri="{FF2B5EF4-FFF2-40B4-BE49-F238E27FC236}">
                <a16:creationId xmlns:a16="http://schemas.microsoft.com/office/drawing/2014/main" id="{4DB8370E-6748-4D79-84A1-0016B805CA40}"/>
              </a:ext>
            </a:extLst>
          </p:cNvPr>
          <p:cNvSpPr/>
          <p:nvPr/>
        </p:nvSpPr>
        <p:spPr>
          <a:xfrm>
            <a:off x="6785640" y="2605292"/>
            <a:ext cx="1981080" cy="9323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4BD5E"/>
          </a:solidFill>
          <a:ln w="9360">
            <a:solidFill>
              <a:srgbClr val="8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Setters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Called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8BC694-2BAE-4AF0-9995-C572EE1BCC72}"/>
              </a:ext>
            </a:extLst>
          </p:cNvPr>
          <p:cNvSpPr/>
          <p:nvPr/>
        </p:nvSpPr>
        <p:spPr>
          <a:xfrm>
            <a:off x="3228840" y="1542932"/>
            <a:ext cx="642600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86" fill="none">
                <a:moveTo>
                  <a:pt x="0" y="0"/>
                </a:moveTo>
                <a:lnTo>
                  <a:pt x="1786" y="0"/>
                </a:lnTo>
              </a:path>
            </a:pathLst>
          </a:custGeom>
          <a:noFill/>
          <a:ln w="0">
            <a:solidFill>
              <a:srgbClr val="80808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91AB63B-4A6D-4F40-B74B-EA875883948E}"/>
              </a:ext>
            </a:extLst>
          </p:cNvPr>
          <p:cNvSpPr/>
          <p:nvPr/>
        </p:nvSpPr>
        <p:spPr>
          <a:xfrm>
            <a:off x="5972039" y="1500451"/>
            <a:ext cx="699480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44" fill="none">
                <a:moveTo>
                  <a:pt x="0" y="0"/>
                </a:moveTo>
                <a:lnTo>
                  <a:pt x="1944" y="0"/>
                </a:lnTo>
              </a:path>
            </a:pathLst>
          </a:custGeom>
          <a:noFill/>
          <a:ln w="0">
            <a:solidFill>
              <a:srgbClr val="80808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2FFC33C-F164-4900-A288-3AD431500A9C}"/>
              </a:ext>
            </a:extLst>
          </p:cNvPr>
          <p:cNvSpPr/>
          <p:nvPr/>
        </p:nvSpPr>
        <p:spPr>
          <a:xfrm>
            <a:off x="7938360" y="2248532"/>
            <a:ext cx="5760" cy="3535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" h="983" fill="none">
                <a:moveTo>
                  <a:pt x="17" y="0"/>
                </a:moveTo>
                <a:lnTo>
                  <a:pt x="0" y="983"/>
                </a:lnTo>
              </a:path>
            </a:pathLst>
          </a:custGeom>
          <a:noFill/>
          <a:ln w="0">
            <a:solidFill>
              <a:srgbClr val="80808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8BF0E99-B7E2-499E-8BA6-7FFC60F9E33A}"/>
              </a:ext>
            </a:extLst>
          </p:cNvPr>
          <p:cNvSpPr/>
          <p:nvPr/>
        </p:nvSpPr>
        <p:spPr>
          <a:xfrm>
            <a:off x="4627440" y="4364162"/>
            <a:ext cx="693360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27" fill="none">
                <a:moveTo>
                  <a:pt x="1927" y="0"/>
                </a:moveTo>
                <a:lnTo>
                  <a:pt x="0" y="0"/>
                </a:lnTo>
              </a:path>
            </a:pathLst>
          </a:custGeom>
          <a:noFill/>
          <a:ln w="0">
            <a:solidFill>
              <a:srgbClr val="80808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4A4B7A3-2DF2-4268-B2C1-7881F4D18F16}"/>
              </a:ext>
            </a:extLst>
          </p:cNvPr>
          <p:cNvSpPr/>
          <p:nvPr/>
        </p:nvSpPr>
        <p:spPr>
          <a:xfrm>
            <a:off x="3033360" y="4364162"/>
            <a:ext cx="672480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69" fill="none">
                <a:moveTo>
                  <a:pt x="1869" y="0"/>
                </a:moveTo>
                <a:lnTo>
                  <a:pt x="0" y="0"/>
                </a:lnTo>
              </a:path>
            </a:pathLst>
          </a:custGeom>
          <a:noFill/>
          <a:ln w="0">
            <a:solidFill>
              <a:srgbClr val="80808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EBA8953-4FE0-4F66-8E3C-B635C4EA0426}"/>
              </a:ext>
            </a:extLst>
          </p:cNvPr>
          <p:cNvSpPr/>
          <p:nvPr/>
        </p:nvSpPr>
        <p:spPr>
          <a:xfrm>
            <a:off x="828359" y="1538611"/>
            <a:ext cx="328320" cy="14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13" h="5" fill="none">
                <a:moveTo>
                  <a:pt x="0" y="5"/>
                </a:moveTo>
                <a:lnTo>
                  <a:pt x="913" y="0"/>
                </a:lnTo>
              </a:path>
            </a:pathLst>
          </a:cu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682E7BB-C06C-4007-B6A3-A55C630640E2}"/>
              </a:ext>
            </a:extLst>
          </p:cNvPr>
          <p:cNvSpPr/>
          <p:nvPr/>
        </p:nvSpPr>
        <p:spPr>
          <a:xfrm>
            <a:off x="828719" y="4374602"/>
            <a:ext cx="511559" cy="50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22" h="15" fill="none">
                <a:moveTo>
                  <a:pt x="0" y="0"/>
                </a:moveTo>
                <a:lnTo>
                  <a:pt x="1422" y="15"/>
                </a:lnTo>
              </a:path>
            </a:pathLst>
          </a:cu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FCC546-0B04-4471-AD67-E6EDDCF8A55D}"/>
              </a:ext>
            </a:extLst>
          </p:cNvPr>
          <p:cNvSpPr txBox="1"/>
          <p:nvPr/>
        </p:nvSpPr>
        <p:spPr>
          <a:xfrm>
            <a:off x="2047859" y="1997714"/>
            <a:ext cx="2680200" cy="3675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80"/>
                </a:solidFill>
                <a:latin typeface="Verdana" pitchFamily="34"/>
                <a:ea typeface="ＭＳ Ｐゴシック" pitchFamily="2"/>
                <a:cs typeface="ＭＳ Ｐゴシック" pitchFamily="2"/>
              </a:rPr>
              <a:t>Load Bean Definitions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FCF4C91-8AD4-41B4-926F-0CAECA897398}"/>
              </a:ext>
            </a:extLst>
          </p:cNvPr>
          <p:cNvSpPr/>
          <p:nvPr/>
        </p:nvSpPr>
        <p:spPr>
          <a:xfrm>
            <a:off x="1375560" y="3739650"/>
            <a:ext cx="7574760" cy="1371599"/>
          </a:xfrm>
          <a:prstGeom prst="rect">
            <a:avLst/>
          </a:prstGeom>
          <a:noFill/>
          <a:ln w="45720">
            <a:solidFill>
              <a:srgbClr val="800000"/>
            </a:solidFill>
            <a:custDash>
              <a:ds d="200000" sp="100000"/>
            </a:custDash>
          </a:ln>
        </p:spPr>
        <p:txBody>
          <a:bodyPr vert="horz" wrap="none" lIns="99000" tIns="54000" rIns="99000" bIns="54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10B8D97-2AEC-43EB-A572-6A3EC5820F75}"/>
              </a:ext>
            </a:extLst>
          </p:cNvPr>
          <p:cNvSpPr/>
          <p:nvPr/>
        </p:nvSpPr>
        <p:spPr>
          <a:xfrm>
            <a:off x="6470374" y="839851"/>
            <a:ext cx="2479946" cy="2899799"/>
          </a:xfrm>
          <a:prstGeom prst="rect">
            <a:avLst/>
          </a:prstGeom>
          <a:noFill/>
          <a:ln w="45720">
            <a:solidFill>
              <a:srgbClr val="800000"/>
            </a:solidFill>
            <a:custDash>
              <a:ds d="200000" sp="100000"/>
            </a:custDash>
          </a:ln>
        </p:spPr>
        <p:txBody>
          <a:bodyPr vert="horz" wrap="none" lIns="99000" tIns="54000" rIns="99000" bIns="54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9A466C5-E1F3-49A3-8734-F450F8F32AA1}"/>
              </a:ext>
            </a:extLst>
          </p:cNvPr>
          <p:cNvSpPr/>
          <p:nvPr/>
        </p:nvSpPr>
        <p:spPr>
          <a:xfrm>
            <a:off x="7940520" y="3781052"/>
            <a:ext cx="0" cy="4960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379" fill="none">
                <a:moveTo>
                  <a:pt x="0" y="0"/>
                </a:moveTo>
                <a:lnTo>
                  <a:pt x="0" y="1379"/>
                </a:lnTo>
              </a:path>
            </a:pathLst>
          </a:custGeom>
          <a:noFill/>
          <a:ln w="0">
            <a:solidFill>
              <a:srgbClr val="80808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D1368AF-4E33-460B-934F-F618ED144316}"/>
              </a:ext>
            </a:extLst>
          </p:cNvPr>
          <p:cNvSpPr/>
          <p:nvPr/>
        </p:nvSpPr>
        <p:spPr>
          <a:xfrm>
            <a:off x="6895080" y="4364162"/>
            <a:ext cx="641520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83" fill="none">
                <a:moveTo>
                  <a:pt x="1783" y="0"/>
                </a:moveTo>
                <a:lnTo>
                  <a:pt x="0" y="0"/>
                </a:lnTo>
              </a:path>
            </a:pathLst>
          </a:custGeom>
          <a:noFill/>
          <a:ln w="0">
            <a:solidFill>
              <a:srgbClr val="80808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4DF1B94-7AF8-42A2-B1E8-88E44254C852}"/>
              </a:ext>
            </a:extLst>
          </p:cNvPr>
          <p:cNvSpPr/>
          <p:nvPr/>
        </p:nvSpPr>
        <p:spPr>
          <a:xfrm>
            <a:off x="6857640" y="799625"/>
            <a:ext cx="1805400" cy="253800"/>
          </a:xfrm>
          <a:prstGeom prst="rect">
            <a:avLst/>
          </a:prstGeom>
          <a:solidFill>
            <a:srgbClr val="FFFFFF"/>
          </a:solidFill>
          <a:ln w="9000">
            <a:solidFill>
              <a:srgbClr val="800000"/>
            </a:solidFill>
            <a:prstDash val="solid"/>
          </a:ln>
        </p:spPr>
        <p:txBody>
          <a:bodyPr vert="horz" wrap="none" lIns="81000" tIns="36000" rIns="81000" bIns="36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8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for-each bean ...</a:t>
            </a:r>
          </a:p>
        </p:txBody>
      </p:sp>
      <p:sp>
        <p:nvSpPr>
          <p:cNvPr id="33" name="AutoShape 8">
            <a:extLst>
              <a:ext uri="{FF2B5EF4-FFF2-40B4-BE49-F238E27FC236}">
                <a16:creationId xmlns:a16="http://schemas.microsoft.com/office/drawing/2014/main" id="{7DE5147E-75F5-48B8-AAF1-42D437164B40}"/>
              </a:ext>
            </a:extLst>
          </p:cNvPr>
          <p:cNvSpPr/>
          <p:nvPr/>
        </p:nvSpPr>
        <p:spPr>
          <a:xfrm>
            <a:off x="7588440" y="4036922"/>
            <a:ext cx="756000" cy="6336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198A8A"/>
          </a:solidFill>
          <a:ln w="9360">
            <a:solidFill>
              <a:srgbClr val="8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BPP</a:t>
            </a:r>
          </a:p>
        </p:txBody>
      </p:sp>
      <p:sp>
        <p:nvSpPr>
          <p:cNvPr id="34" name="AutoShape 8">
            <a:extLst>
              <a:ext uri="{FF2B5EF4-FFF2-40B4-BE49-F238E27FC236}">
                <a16:creationId xmlns:a16="http://schemas.microsoft.com/office/drawing/2014/main" id="{B59ECCAC-2A60-4B1C-86DF-B09785291081}"/>
              </a:ext>
            </a:extLst>
          </p:cNvPr>
          <p:cNvSpPr/>
          <p:nvPr/>
        </p:nvSpPr>
        <p:spPr>
          <a:xfrm>
            <a:off x="3772440" y="4036922"/>
            <a:ext cx="756000" cy="6336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198A8A"/>
          </a:solidFill>
          <a:ln w="9360">
            <a:solidFill>
              <a:srgbClr val="8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BPP</a:t>
            </a:r>
          </a:p>
        </p:txBody>
      </p:sp>
      <p:sp>
        <p:nvSpPr>
          <p:cNvPr id="35" name="AutoShape 8">
            <a:extLst>
              <a:ext uri="{FF2B5EF4-FFF2-40B4-BE49-F238E27FC236}">
                <a16:creationId xmlns:a16="http://schemas.microsoft.com/office/drawing/2014/main" id="{E672136F-16DF-4D0B-BE04-8A6F471FD324}"/>
              </a:ext>
            </a:extLst>
          </p:cNvPr>
          <p:cNvSpPr/>
          <p:nvPr/>
        </p:nvSpPr>
        <p:spPr>
          <a:xfrm>
            <a:off x="5378760" y="3928921"/>
            <a:ext cx="1463760" cy="6336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198A8A"/>
          </a:solidFill>
          <a:ln w="9360">
            <a:solidFill>
              <a:srgbClr val="8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Initializer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FE6E0B-5D50-48F5-8585-CCC9E1D43F3F}"/>
              </a:ext>
            </a:extLst>
          </p:cNvPr>
          <p:cNvSpPr txBox="1"/>
          <p:nvPr/>
        </p:nvSpPr>
        <p:spPr>
          <a:xfrm>
            <a:off x="4668840" y="4579802"/>
            <a:ext cx="2898000" cy="3996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Verdana" pitchFamily="34"/>
                <a:ea typeface="ＭＳ Ｐゴシック" pitchFamily="2"/>
                <a:cs typeface="ＭＳ Ｐゴシック" pitchFamily="2"/>
              </a:rPr>
              <a:t>Bean Post Processors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89E5F66-A731-4F27-A9EE-6A1C0084A64A}"/>
              </a:ext>
            </a:extLst>
          </p:cNvPr>
          <p:cNvSpPr/>
          <p:nvPr/>
        </p:nvSpPr>
        <p:spPr>
          <a:xfrm>
            <a:off x="4330079" y="5280092"/>
            <a:ext cx="3144600" cy="24192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79089F6-2948-4095-9A85-7860B577F42E}"/>
              </a:ext>
            </a:extLst>
          </p:cNvPr>
          <p:cNvSpPr txBox="1"/>
          <p:nvPr/>
        </p:nvSpPr>
        <p:spPr>
          <a:xfrm>
            <a:off x="2447640" y="4820611"/>
            <a:ext cx="3272759" cy="3675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800000"/>
                </a:solidFill>
                <a:latin typeface="Verdana" pitchFamily="34"/>
                <a:ea typeface="ＭＳ Ｐゴシック" pitchFamily="2"/>
                <a:cs typeface="ＭＳ Ｐゴシック" pitchFamily="2"/>
              </a:rPr>
              <a:t>Create and Initialize Beans</a:t>
            </a:r>
          </a:p>
        </p:txBody>
      </p:sp>
      <p:sp>
        <p:nvSpPr>
          <p:cNvPr id="39" name="AutoShape 8">
            <a:extLst>
              <a:ext uri="{FF2B5EF4-FFF2-40B4-BE49-F238E27FC236}">
                <a16:creationId xmlns:a16="http://schemas.microsoft.com/office/drawing/2014/main" id="{B78071CB-CD8A-4AA5-8481-61D7CDBC184E}"/>
              </a:ext>
            </a:extLst>
          </p:cNvPr>
          <p:cNvSpPr/>
          <p:nvPr/>
        </p:nvSpPr>
        <p:spPr>
          <a:xfrm>
            <a:off x="3844440" y="4108921"/>
            <a:ext cx="756000" cy="6336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198A8A"/>
          </a:solidFill>
          <a:ln w="9360">
            <a:solidFill>
              <a:srgbClr val="8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BPP</a:t>
            </a:r>
          </a:p>
        </p:txBody>
      </p:sp>
      <p:sp>
        <p:nvSpPr>
          <p:cNvPr id="40" name="AutoShape 8">
            <a:extLst>
              <a:ext uri="{FF2B5EF4-FFF2-40B4-BE49-F238E27FC236}">
                <a16:creationId xmlns:a16="http://schemas.microsoft.com/office/drawing/2014/main" id="{A21238D8-5E18-4A28-BAAC-8383CEBA486B}"/>
              </a:ext>
            </a:extLst>
          </p:cNvPr>
          <p:cNvSpPr/>
          <p:nvPr/>
        </p:nvSpPr>
        <p:spPr>
          <a:xfrm>
            <a:off x="7660440" y="4108921"/>
            <a:ext cx="756000" cy="6336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198A8A"/>
          </a:solidFill>
          <a:ln w="9360">
            <a:solidFill>
              <a:srgbClr val="8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BPP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9A9D069-03E2-46F1-B824-E1A28CB97483}"/>
              </a:ext>
            </a:extLst>
          </p:cNvPr>
          <p:cNvSpPr txBox="1"/>
          <p:nvPr/>
        </p:nvSpPr>
        <p:spPr>
          <a:xfrm>
            <a:off x="4296240" y="2776291"/>
            <a:ext cx="1591920" cy="644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800000"/>
                </a:solidFill>
                <a:latin typeface="Verdana" pitchFamily="34"/>
                <a:ea typeface="ＭＳ Ｐゴシック" pitchFamily="2"/>
                <a:cs typeface="ＭＳ Ｐゴシック" pitchFamily="2"/>
              </a:rPr>
              <a:t>Dependency</a:t>
            </a:r>
          </a:p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800000"/>
                </a:solidFill>
                <a:latin typeface="Verdana" pitchFamily="34"/>
                <a:ea typeface="ＭＳ Ｐゴシック" pitchFamily="2"/>
                <a:cs typeface="ＭＳ Ｐゴシック" pitchFamily="2"/>
              </a:rPr>
              <a:t>Injection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F05BCDDC-2FD5-4817-8526-E5F6A8257D0B}"/>
              </a:ext>
            </a:extLst>
          </p:cNvPr>
          <p:cNvSpPr/>
          <p:nvPr/>
        </p:nvSpPr>
        <p:spPr>
          <a:xfrm>
            <a:off x="5859720" y="2289932"/>
            <a:ext cx="1024559" cy="6415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47" h="1783" fill="none">
                <a:moveTo>
                  <a:pt x="0" y="1783"/>
                </a:moveTo>
                <a:lnTo>
                  <a:pt x="2847" y="0"/>
                </a:lnTo>
              </a:path>
            </a:pathLst>
          </a:custGeom>
          <a:noFill/>
          <a:ln w="0">
            <a:solidFill>
              <a:srgbClr val="8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DA3FE5BF-7F1E-4488-80AD-DA3520014703}"/>
              </a:ext>
            </a:extLst>
          </p:cNvPr>
          <p:cNvSpPr/>
          <p:nvPr/>
        </p:nvSpPr>
        <p:spPr>
          <a:xfrm>
            <a:off x="5828400" y="3066452"/>
            <a:ext cx="890280" cy="1551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474" h="432" fill="none">
                <a:moveTo>
                  <a:pt x="0" y="0"/>
                </a:moveTo>
                <a:lnTo>
                  <a:pt x="2474" y="432"/>
                </a:lnTo>
              </a:path>
            </a:pathLst>
          </a:custGeom>
          <a:noFill/>
          <a:ln w="0">
            <a:solidFill>
              <a:srgbClr val="8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2183271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100454" y="2206752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MY" dirty="0">
                <a:solidFill>
                  <a:schemeClr val="tx1"/>
                </a:solidFill>
              </a:rPr>
              <a:t>Profiles</a:t>
            </a:r>
            <a:endParaRPr lang="e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8600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Profiles</a:t>
            </a:r>
            <a:endParaRPr lang="en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20D3DBE-EFA3-436B-9AF8-BA6E20F4A89B}"/>
              </a:ext>
            </a:extLst>
          </p:cNvPr>
          <p:cNvSpPr/>
          <p:nvPr/>
        </p:nvSpPr>
        <p:spPr>
          <a:xfrm>
            <a:off x="1280159" y="1063500"/>
            <a:ext cx="7406640" cy="356616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4BD5E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0" rIns="90000" bIns="45000" anchor="t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sng" strike="noStrike" baseline="0">
                <a:ln>
                  <a:noFill/>
                </a:ln>
                <a:solidFill>
                  <a:srgbClr val="7E0021"/>
                </a:solidFill>
                <a:uFillTx/>
                <a:latin typeface="Arial" pitchFamily="34"/>
                <a:ea typeface="ＭＳ Ｐゴシック" pitchFamily="2"/>
                <a:cs typeface="ＭＳ Ｐゴシック" pitchFamily="2"/>
              </a:rPr>
              <a:t>ApplicationContext</a:t>
            </a:r>
            <a:r>
              <a:rPr lang="en-US" sz="1800" b="0" i="0" u="sng" strike="noStrike" baseline="0">
                <a:ln>
                  <a:noFill/>
                </a:ln>
                <a:solidFill>
                  <a:srgbClr val="7E0021"/>
                </a:solidFill>
                <a:uFillTx/>
                <a:latin typeface="Arial" pitchFamily="34"/>
                <a:ea typeface="ＭＳ Ｐゴシック" pitchFamily="2"/>
                <a:cs typeface="ＭＳ Ｐゴシック" pitchFamily="2"/>
              </a:rPr>
              <a:t> </a:t>
            </a:r>
            <a:r>
              <a:rPr lang="en-US" sz="1640" b="0" i="0" u="sng" strike="noStrike" baseline="0">
                <a:ln>
                  <a:noFill/>
                </a:ln>
                <a:solidFill>
                  <a:srgbClr val="4D4D4D"/>
                </a:solidFill>
                <a:uFillTx/>
                <a:latin typeface="Arial" pitchFamily="34"/>
                <a:ea typeface="ＭＳ Ｐゴシック" pitchFamily="2"/>
                <a:cs typeface="ＭＳ Ｐゴシック" pitchFamily="2"/>
              </a:rPr>
              <a:t> </a:t>
            </a:r>
            <a:r>
              <a:rPr lang="en-US" sz="164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B06FC5D-97E4-4ED3-BDB9-5690EE8B3AD7}"/>
              </a:ext>
            </a:extLst>
          </p:cNvPr>
          <p:cNvSpPr/>
          <p:nvPr/>
        </p:nvSpPr>
        <p:spPr>
          <a:xfrm>
            <a:off x="1463040" y="2803740"/>
            <a:ext cx="2112119" cy="16595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CCFF">
              <a:alpha val="50000"/>
            </a:srgbClr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0" rIns="90000" bIns="45000" anchor="t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dev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F346632-A5A0-4EBF-8A9F-B73861D60284}"/>
              </a:ext>
            </a:extLst>
          </p:cNvPr>
          <p:cNvSpPr/>
          <p:nvPr/>
        </p:nvSpPr>
        <p:spPr>
          <a:xfrm>
            <a:off x="6179760" y="3077340"/>
            <a:ext cx="2285280" cy="120311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D320">
              <a:alpha val="50000"/>
            </a:srgbClr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0" rIns="90000" bIns="45000" anchor="t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4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prod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84707D9-57C1-4A4C-9EAC-472744EDE813}"/>
              </a:ext>
            </a:extLst>
          </p:cNvPr>
          <p:cNvSpPr/>
          <p:nvPr/>
        </p:nvSpPr>
        <p:spPr>
          <a:xfrm>
            <a:off x="6551640" y="1676219"/>
            <a:ext cx="1824840" cy="90503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>
              <a:alpha val="50000"/>
            </a:srgbClr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0" rIns="90000" bIns="45000" anchor="t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4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web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ACF593A-5CED-4E73-B67F-F73A6A28A152}"/>
              </a:ext>
            </a:extLst>
          </p:cNvPr>
          <p:cNvSpPr/>
          <p:nvPr/>
        </p:nvSpPr>
        <p:spPr>
          <a:xfrm>
            <a:off x="7049159" y="1942980"/>
            <a:ext cx="1099800" cy="546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6E6E6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18000" tIns="10800" rIns="18000" bIns="10800" anchor="ctr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Error</a:t>
            </a:r>
            <a:b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</a:b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Handler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574C5A7-2338-4635-A9C2-7495C8CF668E}"/>
              </a:ext>
            </a:extLst>
          </p:cNvPr>
          <p:cNvSpPr/>
          <p:nvPr/>
        </p:nvSpPr>
        <p:spPr>
          <a:xfrm>
            <a:off x="6278040" y="3404940"/>
            <a:ext cx="969840" cy="546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6E6E6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18000" tIns="10800" rIns="18000" bIns="10800" anchor="ctr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data</a:t>
            </a:r>
            <a:b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</a:b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Source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30243AB-41C0-41FB-A4C7-30A041AE416E}"/>
              </a:ext>
            </a:extLst>
          </p:cNvPr>
          <p:cNvSpPr/>
          <p:nvPr/>
        </p:nvSpPr>
        <p:spPr>
          <a:xfrm>
            <a:off x="6930000" y="3526620"/>
            <a:ext cx="1371599" cy="6433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6E6E6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45000" rIns="90000" bIns="45000" anchor="ctr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connection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Factory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69D8FBA-B92B-414C-B740-8FAF7C506AF2}"/>
              </a:ext>
            </a:extLst>
          </p:cNvPr>
          <p:cNvSpPr/>
          <p:nvPr/>
        </p:nvSpPr>
        <p:spPr>
          <a:xfrm>
            <a:off x="4523040" y="2066100"/>
            <a:ext cx="829439" cy="331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6E6E6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45000" rIns="90000" bIns="450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Other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2FB19BC-9807-436E-A68C-3A2B9420D389}"/>
              </a:ext>
            </a:extLst>
          </p:cNvPr>
          <p:cNvSpPr/>
          <p:nvPr/>
        </p:nvSpPr>
        <p:spPr>
          <a:xfrm>
            <a:off x="1776240" y="1795740"/>
            <a:ext cx="1083600" cy="546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6E6E6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18000" tIns="10800" rIns="18000" bIns="10800" anchor="ctr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Customer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Repository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8644C13-802D-419A-B494-4783FCE6998B}"/>
              </a:ext>
            </a:extLst>
          </p:cNvPr>
          <p:cNvSpPr/>
          <p:nvPr/>
        </p:nvSpPr>
        <p:spPr>
          <a:xfrm>
            <a:off x="3017520" y="1839299"/>
            <a:ext cx="1083600" cy="546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6E6E6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18000" tIns="10800" rIns="18000" bIns="10800" anchor="ctr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Account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Repository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EF30B65-A232-466B-BB56-D607B49CCE34}"/>
              </a:ext>
            </a:extLst>
          </p:cNvPr>
          <p:cNvSpPr/>
          <p:nvPr/>
        </p:nvSpPr>
        <p:spPr>
          <a:xfrm>
            <a:off x="2441520" y="1414140"/>
            <a:ext cx="1124640" cy="546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6E6E6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18000" tIns="10800" rIns="18000" bIns="10800" anchor="ctr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Transfer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Service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AE7B389-BBB5-4C90-9D91-5C51413E7383}"/>
              </a:ext>
            </a:extLst>
          </p:cNvPr>
          <p:cNvSpPr/>
          <p:nvPr/>
        </p:nvSpPr>
        <p:spPr>
          <a:xfrm>
            <a:off x="3934799" y="1449419"/>
            <a:ext cx="829439" cy="546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6E6E6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18000" tIns="10800" rIns="18000" bIns="10800" anchor="ctr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Account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Service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021ED2A-BDB5-4655-BAE4-D953B38C368C}"/>
              </a:ext>
            </a:extLst>
          </p:cNvPr>
          <p:cNvSpPr/>
          <p:nvPr/>
        </p:nvSpPr>
        <p:spPr>
          <a:xfrm>
            <a:off x="5208480" y="1780980"/>
            <a:ext cx="829439" cy="331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6E6E6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45000" rIns="90000" bIns="450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Other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449FAF1-145A-4A54-B3E8-E74C2F1A471A}"/>
              </a:ext>
            </a:extLst>
          </p:cNvPr>
          <p:cNvSpPr/>
          <p:nvPr/>
        </p:nvSpPr>
        <p:spPr>
          <a:xfrm>
            <a:off x="4861440" y="2802300"/>
            <a:ext cx="829439" cy="331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6E6E6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45000" rIns="90000" bIns="450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Other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8AA6EA8-7EF9-4B6C-AD32-17F62B4AE780}"/>
              </a:ext>
            </a:extLst>
          </p:cNvPr>
          <p:cNvSpPr/>
          <p:nvPr/>
        </p:nvSpPr>
        <p:spPr>
          <a:xfrm>
            <a:off x="3520080" y="2377859"/>
            <a:ext cx="829439" cy="331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6E6E6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45000" rIns="90000" bIns="450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Other</a:t>
            </a:r>
          </a:p>
        </p:txBody>
      </p:sp>
      <p:sp>
        <p:nvSpPr>
          <p:cNvPr id="30" name="Straight Connector 29">
            <a:extLst>
              <a:ext uri="{FF2B5EF4-FFF2-40B4-BE49-F238E27FC236}">
                <a16:creationId xmlns:a16="http://schemas.microsoft.com/office/drawing/2014/main" id="{EF956DA5-380E-41B2-8BF1-B6CCF25F1AB8}"/>
              </a:ext>
            </a:extLst>
          </p:cNvPr>
          <p:cNvSpPr/>
          <p:nvPr/>
        </p:nvSpPr>
        <p:spPr>
          <a:xfrm>
            <a:off x="1553759" y="2288220"/>
            <a:ext cx="1815841" cy="29664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squar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31" name="Straight Connector 30">
            <a:extLst>
              <a:ext uri="{FF2B5EF4-FFF2-40B4-BE49-F238E27FC236}">
                <a16:creationId xmlns:a16="http://schemas.microsoft.com/office/drawing/2014/main" id="{60EB4614-1C53-4C63-8B5D-A5D228DF4E1C}"/>
              </a:ext>
            </a:extLst>
          </p:cNvPr>
          <p:cNvSpPr/>
          <p:nvPr/>
        </p:nvSpPr>
        <p:spPr>
          <a:xfrm flipV="1">
            <a:off x="1553759" y="1670460"/>
            <a:ext cx="810001" cy="1828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squar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8031EDE-130C-4692-B282-B12A38535147}"/>
              </a:ext>
            </a:extLst>
          </p:cNvPr>
          <p:cNvSpPr/>
          <p:nvPr/>
        </p:nvSpPr>
        <p:spPr>
          <a:xfrm>
            <a:off x="0" y="1330259"/>
            <a:ext cx="1554479" cy="1207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EEEEE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45000" rIns="90000" bIns="45000" anchor="ctr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4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Beans with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4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no</a:t>
            </a:r>
            <a:r>
              <a:rPr lang="en-US" sz="164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 profile </a:t>
            </a:r>
            <a:r>
              <a:rPr lang="en-US" sz="164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always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4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available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3FA16B3-A1AA-4B9F-BAC5-EF075B47D0A0}"/>
              </a:ext>
            </a:extLst>
          </p:cNvPr>
          <p:cNvSpPr/>
          <p:nvPr/>
        </p:nvSpPr>
        <p:spPr>
          <a:xfrm>
            <a:off x="3767760" y="3293700"/>
            <a:ext cx="2244960" cy="120311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FF">
              <a:alpha val="50000"/>
            </a:srgbClr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0" rIns="90000" bIns="45000" anchor="t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4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qa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C3A947D-5E85-42C3-A89C-1C1E78488D1F}"/>
              </a:ext>
            </a:extLst>
          </p:cNvPr>
          <p:cNvSpPr/>
          <p:nvPr/>
        </p:nvSpPr>
        <p:spPr>
          <a:xfrm>
            <a:off x="3861359" y="3435180"/>
            <a:ext cx="893519" cy="546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6E6E6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18000" tIns="10800" rIns="18000" bIns="10800" anchor="ctr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data</a:t>
            </a:r>
            <a:b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</a:b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Source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D39BB90-E1CC-4240-944A-06F9EAF8A50D}"/>
              </a:ext>
            </a:extLst>
          </p:cNvPr>
          <p:cNvSpPr/>
          <p:nvPr/>
        </p:nvSpPr>
        <p:spPr>
          <a:xfrm>
            <a:off x="4518000" y="3742980"/>
            <a:ext cx="1371599" cy="6433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6E6E6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45000" rIns="90000" bIns="45000" anchor="ctr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connection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Factory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292C848-2EFF-489C-83DD-26AF45222AD8}"/>
              </a:ext>
            </a:extLst>
          </p:cNvPr>
          <p:cNvSpPr/>
          <p:nvPr/>
        </p:nvSpPr>
        <p:spPr>
          <a:xfrm>
            <a:off x="1557359" y="3002820"/>
            <a:ext cx="893519" cy="546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6E6E6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18000" tIns="10800" rIns="18000" bIns="10800" anchor="ctr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data</a:t>
            </a:r>
            <a:b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</a:b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Source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2BF7243-394A-493D-B181-B995AB8A49D9}"/>
              </a:ext>
            </a:extLst>
          </p:cNvPr>
          <p:cNvSpPr/>
          <p:nvPr/>
        </p:nvSpPr>
        <p:spPr>
          <a:xfrm>
            <a:off x="2106000" y="3310619"/>
            <a:ext cx="1359360" cy="6433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6E6E6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45000" rIns="90000" bIns="45000" anchor="ctr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connection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Factory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57B6CCC-7F11-4E3D-ADD1-0194880B2077}"/>
              </a:ext>
            </a:extLst>
          </p:cNvPr>
          <p:cNvSpPr/>
          <p:nvPr/>
        </p:nvSpPr>
        <p:spPr>
          <a:xfrm>
            <a:off x="1566719" y="3773940"/>
            <a:ext cx="1542240" cy="6433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6E6E6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45000" rIns="90000" bIns="45000" anchor="ctr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performance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Monitor</a:t>
            </a:r>
          </a:p>
        </p:txBody>
      </p:sp>
    </p:spTree>
    <p:extLst>
      <p:ext uri="{BB962C8B-B14F-4D97-AF65-F5344CB8AC3E}">
        <p14:creationId xmlns:p14="http://schemas.microsoft.com/office/powerpoint/2010/main" val="511723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How to define a profile?</a:t>
            </a:r>
            <a:endParaRPr lang="en" dirty="0"/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12F8AB65-DCFD-4F36-BAD8-B80B1D532F6E}"/>
              </a:ext>
            </a:extLst>
          </p:cNvPr>
          <p:cNvSpPr/>
          <p:nvPr/>
        </p:nvSpPr>
        <p:spPr>
          <a:xfrm>
            <a:off x="520560" y="1226930"/>
            <a:ext cx="8102880" cy="203350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25560">
            <a:solidFill>
              <a:srgbClr val="333333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666666"/>
                </a:solidFill>
                <a:latin typeface="Arial" pitchFamily="34"/>
                <a:ea typeface="Arial" pitchFamily="2"/>
                <a:cs typeface="Arial" pitchFamily="2"/>
              </a:rPr>
              <a:t>@Configuration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808080"/>
                </a:solidFill>
                <a:latin typeface="Arial" pitchFamily="34"/>
                <a:ea typeface="Arial" pitchFamily="34"/>
                <a:cs typeface="Arial" pitchFamily="34"/>
              </a:rPr>
              <a:t>@Profile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Arial" pitchFamily="34"/>
                <a:cs typeface="Arial" pitchFamily="34"/>
              </a:rPr>
              <a:t>(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000080"/>
                </a:solidFill>
                <a:latin typeface="Arial" pitchFamily="34"/>
                <a:ea typeface="Arial" pitchFamily="34"/>
                <a:cs typeface="Arial" pitchFamily="34"/>
              </a:rPr>
              <a:t>"dev"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2"/>
                <a:cs typeface="Arial" pitchFamily="2"/>
              </a:rPr>
              <a:t>public class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Arial" pitchFamily="2"/>
                <a:cs typeface="Arial" pitchFamily="2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34"/>
                <a:ea typeface="Arial" pitchFamily="2"/>
                <a:cs typeface="Arial" pitchFamily="2"/>
              </a:rPr>
              <a:t>DevConfig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Arial" pitchFamily="2"/>
                <a:cs typeface="Arial" pitchFamily="2"/>
              </a:rPr>
              <a:t>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 dirty="0">
              <a:ln>
                <a:noFill/>
              </a:ln>
              <a:solidFill>
                <a:srgbClr val="4D4D4D"/>
              </a:solidFill>
              <a:latin typeface="Arial" pitchFamily="34"/>
              <a:ea typeface="Courier New" pitchFamily="1"/>
              <a:cs typeface="Courier New" pitchFamily="1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666666"/>
                </a:solidFill>
                <a:latin typeface="Arial" pitchFamily="34"/>
                <a:ea typeface="Arial" pitchFamily="2"/>
                <a:cs typeface="Arial" pitchFamily="2"/>
              </a:rPr>
              <a:t>   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Monaco" pitchFamily="49"/>
                <a:cs typeface="Monaco" pitchFamily="49"/>
              </a:rPr>
              <a:t>@Bean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public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DataSource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dataSource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() {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Arial" pitchFamily="2"/>
                <a:cs typeface="Arial" pitchFamily="2"/>
              </a:rPr>
              <a:t>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Arial" pitchFamily="2"/>
                <a:cs typeface="Arial" pitchFamily="2"/>
              </a:rPr>
              <a:t>    …</a:t>
            </a:r>
          </a:p>
        </p:txBody>
      </p:sp>
    </p:spTree>
    <p:extLst>
      <p:ext uri="{BB962C8B-B14F-4D97-AF65-F5344CB8AC3E}">
        <p14:creationId xmlns:p14="http://schemas.microsoft.com/office/powerpoint/2010/main" val="26186374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Profile at Bean level</a:t>
            </a:r>
            <a:endParaRPr lang="en" dirty="0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48B6A69D-FFF6-4E6E-BD56-A3A92A09F09A}"/>
              </a:ext>
            </a:extLst>
          </p:cNvPr>
          <p:cNvSpPr/>
          <p:nvPr/>
        </p:nvSpPr>
        <p:spPr>
          <a:xfrm>
            <a:off x="692870" y="1063500"/>
            <a:ext cx="7582680" cy="30337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25560">
            <a:solidFill>
              <a:srgbClr val="333333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666666"/>
                </a:solidFill>
                <a:latin typeface="Arial" pitchFamily="34"/>
                <a:ea typeface="Arial" pitchFamily="2"/>
                <a:cs typeface="Arial" pitchFamily="2"/>
              </a:rPr>
              <a:t>@Configuration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2"/>
                <a:cs typeface="Arial" pitchFamily="2"/>
              </a:rPr>
              <a:t>public class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Arial" pitchFamily="2"/>
                <a:cs typeface="Arial" pitchFamily="2"/>
              </a:rPr>
              <a:t> 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34"/>
                <a:ea typeface="Arial" pitchFamily="2"/>
                <a:cs typeface="Arial" pitchFamily="2"/>
              </a:rPr>
              <a:t>DataSourceConfig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Arial" pitchFamily="2"/>
                <a:cs typeface="Arial" pitchFamily="2"/>
              </a:rPr>
              <a:t>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666666"/>
                </a:solidFill>
                <a:latin typeface="Arial" pitchFamily="34"/>
                <a:ea typeface="Arial" pitchFamily="2"/>
                <a:cs typeface="Arial" pitchFamily="2"/>
              </a:rPr>
              <a:t>    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Monaco" pitchFamily="49"/>
                <a:cs typeface="Monaco" pitchFamily="49"/>
              </a:rPr>
              <a:t>@Bean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(name=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FF"/>
                </a:solidFill>
                <a:latin typeface="Arial" pitchFamily="34"/>
                <a:ea typeface="Monaco" pitchFamily="49"/>
                <a:cs typeface="Monaco" pitchFamily="49"/>
              </a:rPr>
              <a:t>"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FF"/>
                </a:solidFill>
                <a:latin typeface="Arial" pitchFamily="34"/>
                <a:ea typeface="Monaco" pitchFamily="49"/>
                <a:cs typeface="Monaco" pitchFamily="49"/>
              </a:rPr>
              <a:t>dataSource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FF"/>
                </a:solidFill>
                <a:latin typeface="Arial" pitchFamily="34"/>
                <a:ea typeface="Monaco" pitchFamily="49"/>
                <a:cs typeface="Monaco" pitchFamily="49"/>
              </a:rPr>
              <a:t>"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u="none" strike="noStrike" baseline="0" dirty="0">
                <a:ln>
                  <a:noFill/>
                </a:ln>
                <a:solidFill>
                  <a:srgbClr val="808080"/>
                </a:solidFill>
                <a:latin typeface="Arial" pitchFamily="34"/>
                <a:ea typeface="Arial" pitchFamily="34"/>
                <a:cs typeface="Arial" pitchFamily="34"/>
              </a:rPr>
              <a:t>    @Profile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(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000080"/>
                </a:solidFill>
                <a:latin typeface="Arial" pitchFamily="34"/>
                <a:ea typeface="Arial" pitchFamily="34"/>
                <a:cs typeface="Arial" pitchFamily="34"/>
              </a:rPr>
              <a:t>"dev"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public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DataSource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devDS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()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Arial" pitchFamily="2"/>
                <a:cs typeface="Arial" pitchFamily="2"/>
              </a:rPr>
              <a:t>     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666666"/>
                </a:solidFill>
                <a:latin typeface="Arial" pitchFamily="34"/>
                <a:ea typeface="Arial" pitchFamily="2"/>
                <a:cs typeface="Arial" pitchFamily="2"/>
              </a:rPr>
              <a:t>    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Monaco" pitchFamily="49"/>
                <a:cs typeface="Monaco" pitchFamily="49"/>
              </a:rPr>
              <a:t>@Bean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(name=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FF"/>
                </a:solidFill>
                <a:latin typeface="Arial" pitchFamily="34"/>
                <a:ea typeface="Monaco" pitchFamily="49"/>
                <a:cs typeface="Monaco" pitchFamily="49"/>
              </a:rPr>
              <a:t>"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FF"/>
                </a:solidFill>
                <a:latin typeface="Arial" pitchFamily="34"/>
                <a:ea typeface="Monaco" pitchFamily="49"/>
                <a:cs typeface="Monaco" pitchFamily="49"/>
              </a:rPr>
              <a:t>dataSource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FF"/>
                </a:solidFill>
                <a:latin typeface="Arial" pitchFamily="34"/>
                <a:ea typeface="Monaco" pitchFamily="49"/>
                <a:cs typeface="Monaco" pitchFamily="49"/>
              </a:rPr>
              <a:t>"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u="none" strike="noStrike" baseline="0" dirty="0">
                <a:ln>
                  <a:noFill/>
                </a:ln>
                <a:solidFill>
                  <a:srgbClr val="808080"/>
                </a:solidFill>
                <a:latin typeface="Arial" pitchFamily="34"/>
                <a:ea typeface="Arial" pitchFamily="34"/>
                <a:cs typeface="Arial" pitchFamily="34"/>
              </a:rPr>
              <a:t>    @Profile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(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000080"/>
                </a:solidFill>
                <a:latin typeface="Arial" pitchFamily="34"/>
                <a:ea typeface="Arial" pitchFamily="34"/>
                <a:cs typeface="Arial" pitchFamily="34"/>
              </a:rPr>
              <a:t>"prod"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public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DataSource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productionDS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()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Arial" pitchFamily="2"/>
              </a:rPr>
              <a:t>    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>
                <a:latin typeface="Arial" pitchFamily="34"/>
                <a:ea typeface="Arial" pitchFamily="2"/>
                <a:cs typeface="Arial" pitchFamily="2"/>
              </a:rPr>
              <a:t>…</a:t>
            </a:r>
            <a:endParaRPr lang="en-US" sz="16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2394712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Having one configuration class for all beans</a:t>
            </a:r>
            <a:endParaRPr lang="en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424802B-D577-48C0-8E0E-5313E46BB911}"/>
              </a:ext>
            </a:extLst>
          </p:cNvPr>
          <p:cNvSpPr txBox="1">
            <a:spLocks/>
          </p:cNvSpPr>
          <p:nvPr/>
        </p:nvSpPr>
        <p:spPr>
          <a:xfrm>
            <a:off x="297711" y="1393962"/>
            <a:ext cx="8548577" cy="318545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>
              <a:buClr>
                <a:srgbClr val="33928A"/>
              </a:buClr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itchFamily="18"/>
                <a:ea typeface="ＭＳ Ｐゴシック" pitchFamily="2"/>
              </a:rPr>
              <a:t>Using system property</a:t>
            </a:r>
          </a:p>
          <a:p>
            <a:pPr>
              <a:buClr>
                <a:srgbClr val="33928A"/>
              </a:buClr>
              <a:buNone/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-</a:t>
            </a:r>
            <a:r>
              <a:rPr lang="en-US" sz="2000" dirty="0" err="1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Dspring.profiles.active</a:t>
            </a: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=</a:t>
            </a:r>
            <a:r>
              <a:rPr lang="en-US" sz="2000" dirty="0" err="1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dev,pdc</a:t>
            </a:r>
            <a:endParaRPr lang="en-US" sz="2000" dirty="0">
              <a:solidFill>
                <a:schemeClr val="tx1"/>
              </a:solidFill>
              <a:latin typeface="Arial" pitchFamily="18"/>
              <a:ea typeface="ＭＳ Ｐゴシック" pitchFamily="2"/>
            </a:endParaRPr>
          </a:p>
          <a:p>
            <a:pPr>
              <a:buClr>
                <a:srgbClr val="33928A"/>
              </a:buClr>
              <a:buNone/>
            </a:pPr>
            <a:endParaRPr lang="en-US" sz="2000" dirty="0">
              <a:solidFill>
                <a:schemeClr val="tx1"/>
              </a:solidFill>
              <a:latin typeface="Arial" pitchFamily="18"/>
              <a:ea typeface="ＭＳ Ｐゴシック" pitchFamily="2"/>
            </a:endParaRPr>
          </a:p>
          <a:p>
            <a:pPr>
              <a:buClr>
                <a:srgbClr val="33928A"/>
              </a:buClr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itchFamily="18"/>
                <a:ea typeface="ＭＳ Ｐゴシック" pitchFamily="2"/>
              </a:rPr>
              <a:t>Using system property programmatically</a:t>
            </a:r>
          </a:p>
          <a:p>
            <a:pPr>
              <a:buClr>
                <a:srgbClr val="33928A"/>
              </a:buClr>
              <a:buNone/>
            </a:pPr>
            <a:r>
              <a:rPr lang="en-US" sz="2000" dirty="0" err="1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System.setProperty</a:t>
            </a: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(“spring.profiles.active”,”</a:t>
            </a:r>
            <a:r>
              <a:rPr lang="en-US" sz="2000" dirty="0" err="1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dev,pdc</a:t>
            </a: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”)</a:t>
            </a:r>
          </a:p>
          <a:p>
            <a:pPr>
              <a:buClr>
                <a:srgbClr val="33928A"/>
              </a:buClr>
              <a:buNone/>
            </a:pPr>
            <a:endParaRPr lang="en-US" sz="2000" dirty="0">
              <a:solidFill>
                <a:schemeClr val="tx1"/>
              </a:solidFill>
              <a:latin typeface="Arial" pitchFamily="18"/>
              <a:ea typeface="ＭＳ Ｐゴシック" pitchFamily="2"/>
            </a:endParaRPr>
          </a:p>
          <a:p>
            <a:pPr>
              <a:buClr>
                <a:srgbClr val="33928A"/>
              </a:buClr>
              <a:buNone/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Using @</a:t>
            </a:r>
            <a:r>
              <a:rPr lang="en-US" sz="2000" dirty="0" err="1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ActiveProfiles</a:t>
            </a: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 for unit testing</a:t>
            </a:r>
          </a:p>
          <a:p>
            <a:pPr>
              <a:buClr>
                <a:srgbClr val="33928A"/>
              </a:buClr>
              <a:buNone/>
            </a:pPr>
            <a:endParaRPr lang="en-US" sz="2000" dirty="0">
              <a:solidFill>
                <a:schemeClr val="tx1"/>
              </a:solidFill>
              <a:latin typeface="Arial" pitchFamily="18"/>
              <a:ea typeface="ＭＳ Ｐゴシック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1479530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100454" y="2206752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MY" dirty="0">
                <a:solidFill>
                  <a:schemeClr val="tx1"/>
                </a:solidFill>
              </a:rPr>
              <a:t>REST</a:t>
            </a:r>
            <a:endParaRPr lang="e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987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Birth of Spring framework</a:t>
            </a:r>
            <a:endParaRPr lang="en" dirty="0"/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5A5B93EB-FE86-4272-BE39-492175B628E7}"/>
              </a:ext>
            </a:extLst>
          </p:cNvPr>
          <p:cNvSpPr txBox="1">
            <a:spLocks/>
          </p:cNvSpPr>
          <p:nvPr/>
        </p:nvSpPr>
        <p:spPr>
          <a:xfrm>
            <a:off x="457200" y="791897"/>
            <a:ext cx="8229600" cy="318545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342900" lvl="0" indent="-342900">
              <a:buClr>
                <a:srgbClr val="33928A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Rod Johnson publishes J2EE Development without EJB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342900" lvl="0" indent="-342900">
              <a:buClr>
                <a:srgbClr val="33928A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2004 - Spring Framework 1.0 released</a:t>
            </a:r>
          </a:p>
          <a:p>
            <a:pPr lvl="2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       Champions dependency injection</a:t>
            </a:r>
          </a:p>
          <a:p>
            <a:pPr lvl="2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       Encourages POJOs</a:t>
            </a:r>
          </a:p>
          <a:p>
            <a:pPr lvl="2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       Uses XML files to describe application configuration</a:t>
            </a:r>
          </a:p>
          <a:p>
            <a:pPr lvl="2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       Becomes popular quickly as an EJB alternative</a:t>
            </a:r>
          </a:p>
          <a:p>
            <a:pPr>
              <a:buClr>
                <a:srgbClr val="33928A"/>
              </a:buClr>
              <a:buNone/>
            </a:pPr>
            <a:endParaRPr lang="en-US" sz="2000" dirty="0">
              <a:solidFill>
                <a:schemeClr val="tx1"/>
              </a:solidFill>
              <a:latin typeface="Arial" pitchFamily="18"/>
              <a:ea typeface="ＭＳ Ｐゴシック" pitchFamily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914C9D-436F-4D41-9E59-41B1F78009B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878520" y="1155960"/>
            <a:ext cx="1625400" cy="2044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32291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REST</a:t>
            </a:r>
            <a:endParaRPr lang="e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184AA21-57D2-44D2-B24A-92EB479865E1}"/>
              </a:ext>
            </a:extLst>
          </p:cNvPr>
          <p:cNvSpPr txBox="1">
            <a:spLocks/>
          </p:cNvSpPr>
          <p:nvPr/>
        </p:nvSpPr>
        <p:spPr>
          <a:xfrm>
            <a:off x="457200" y="1063500"/>
            <a:ext cx="8229600" cy="23390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/>
              <a:t>REST is an architectural style that describes best practices to expose web services over HTTP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/>
              <a:t>- </a:t>
            </a:r>
            <a:r>
              <a:rPr lang="en-US" sz="2000" dirty="0" err="1"/>
              <a:t>REpresentational</a:t>
            </a:r>
            <a:r>
              <a:rPr lang="en-US" sz="2000" dirty="0"/>
              <a:t> State Transfer, term by Roy Fielding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/>
              <a:t>- HTTP as application protocol, not just transport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/>
              <a:t>- Emphasizes scalability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/>
              <a:t>- Not a framework or specification</a:t>
            </a:r>
          </a:p>
        </p:txBody>
      </p:sp>
    </p:spTree>
    <p:extLst>
      <p:ext uri="{BB962C8B-B14F-4D97-AF65-F5344CB8AC3E}">
        <p14:creationId xmlns:p14="http://schemas.microsoft.com/office/powerpoint/2010/main" val="9044672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REST principles</a:t>
            </a:r>
            <a:endParaRPr lang="e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184AA21-57D2-44D2-B24A-92EB479865E1}"/>
              </a:ext>
            </a:extLst>
          </p:cNvPr>
          <p:cNvSpPr txBox="1">
            <a:spLocks/>
          </p:cNvSpPr>
          <p:nvPr/>
        </p:nvSpPr>
        <p:spPr>
          <a:xfrm>
            <a:off x="457200" y="1063500"/>
            <a:ext cx="8229600" cy="35701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buClr>
                <a:srgbClr val="33928A"/>
              </a:buClr>
              <a:buNone/>
            </a:pPr>
            <a:r>
              <a:rPr lang="en-US" sz="2000" dirty="0"/>
              <a:t>Expose resources through URIs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 Model nouns, not verbs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 http://springbank.io/banking/accounts/123456789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 Resources support limited set of operations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 GET, PUT, POST, DELETE in case of HTTP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 All have well-defined semantics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 Example: update an order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PUT to /orders/123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don't POST to /order/</a:t>
            </a:r>
            <a:r>
              <a:rPr lang="en-US" sz="2000" dirty="0" err="1"/>
              <a:t>edit?id</a:t>
            </a:r>
            <a:r>
              <a:rPr lang="en-US" sz="2000" dirty="0"/>
              <a:t>=123</a:t>
            </a:r>
          </a:p>
        </p:txBody>
      </p:sp>
    </p:spTree>
    <p:extLst>
      <p:ext uri="{BB962C8B-B14F-4D97-AF65-F5344CB8AC3E}">
        <p14:creationId xmlns:p14="http://schemas.microsoft.com/office/powerpoint/2010/main" val="41951473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Using @</a:t>
            </a:r>
            <a:r>
              <a:rPr lang="en-MY" dirty="0" err="1"/>
              <a:t>RequestMapping</a:t>
            </a:r>
            <a:endParaRPr lang="en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B742D47-27D6-4AAF-BEE9-22C56C12C11C}"/>
              </a:ext>
            </a:extLst>
          </p:cNvPr>
          <p:cNvSpPr/>
          <p:nvPr/>
        </p:nvSpPr>
        <p:spPr>
          <a:xfrm>
            <a:off x="230040" y="974048"/>
            <a:ext cx="8683920" cy="26485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646464"/>
                </a:solidFill>
                <a:latin typeface="Courier New" pitchFamily="50"/>
                <a:ea typeface="Courier New" pitchFamily="49"/>
                <a:cs typeface="Courier New" pitchFamily="49"/>
              </a:rPr>
              <a:t>@RequestMapping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(path=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2A00FF"/>
                </a:solidFill>
                <a:latin typeface="Courier New" pitchFamily="50"/>
                <a:ea typeface="Courier New" pitchFamily="49"/>
                <a:cs typeface="Courier New" pitchFamily="49"/>
              </a:rPr>
              <a:t>"/orders"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, 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method=RequestMethod.</a:t>
            </a:r>
            <a:r>
              <a:rPr lang="en-US" sz="1800" b="1" i="1" u="none" strike="noStrike" baseline="0">
                <a:ln>
                  <a:noFill/>
                </a:ln>
                <a:solidFill>
                  <a:srgbClr val="0000C0"/>
                </a:solidFill>
                <a:latin typeface="Courier New" pitchFamily="50"/>
                <a:ea typeface="Courier New" pitchFamily="49"/>
                <a:cs typeface="Courier New" pitchFamily="49"/>
              </a:rPr>
              <a:t>DELETE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Courier New" pitchFamily="50"/>
                <a:ea typeface="Courier New" pitchFamily="49"/>
                <a:cs typeface="Courier New" pitchFamily="49"/>
              </a:rPr>
              <a:t>public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 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Courier New" pitchFamily="50"/>
                <a:ea typeface="Courier New" pitchFamily="49"/>
                <a:cs typeface="Courier New" pitchFamily="49"/>
              </a:rPr>
              <a:t>void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 updateOrders( ... 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  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3F7F5F"/>
                </a:solidFill>
                <a:latin typeface="Courier New" pitchFamily="50"/>
                <a:ea typeface="Courier New" pitchFamily="49"/>
                <a:cs typeface="Courier New" pitchFamily="49"/>
              </a:rPr>
              <a:t>// delete all Orders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Courier New" pitchFamily="50"/>
                <a:ea typeface="Courier New" pitchFamily="49"/>
                <a:cs typeface="Courier New" pitchFamily="49"/>
              </a:rPr>
              <a:t>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Courier New" pitchFamily="50"/>
              <a:ea typeface="Courier New" pitchFamily="49"/>
              <a:cs typeface="Courier New" pitchFamily="49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646464"/>
                </a:solidFill>
                <a:latin typeface="Courier New" pitchFamily="50"/>
                <a:ea typeface="Courier New" pitchFamily="49"/>
                <a:cs typeface="Courier New" pitchFamily="49"/>
              </a:rPr>
              <a:t>@RequestMapping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(path=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2A00FF"/>
                </a:solidFill>
                <a:latin typeface="Courier New" pitchFamily="50"/>
                <a:ea typeface="Courier New" pitchFamily="49"/>
                <a:cs typeface="Courier New" pitchFamily="49"/>
              </a:rPr>
              <a:t>"/orders/{id}"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, 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method=RequestMethod.</a:t>
            </a:r>
            <a:r>
              <a:rPr lang="en-US" sz="1800" b="1" i="1" u="none" strike="noStrike" baseline="0">
                <a:ln>
                  <a:noFill/>
                </a:ln>
                <a:solidFill>
                  <a:srgbClr val="0000C0"/>
                </a:solidFill>
                <a:latin typeface="Courier New" pitchFamily="50"/>
                <a:ea typeface="Courier New" pitchFamily="49"/>
                <a:cs typeface="Courier New" pitchFamily="49"/>
              </a:rPr>
              <a:t>PUT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Courier New" pitchFamily="50"/>
                <a:ea typeface="Courier New" pitchFamily="49"/>
                <a:cs typeface="Courier New" pitchFamily="49"/>
              </a:rPr>
              <a:t>public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 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Courier New" pitchFamily="50"/>
                <a:ea typeface="Courier New" pitchFamily="49"/>
                <a:cs typeface="Courier New" pitchFamily="49"/>
              </a:rPr>
              <a:t>void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 updateOrder( ... 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  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3F7F5F"/>
                </a:solidFill>
                <a:latin typeface="Courier New" pitchFamily="50"/>
                <a:ea typeface="Courier New" pitchFamily="49"/>
                <a:cs typeface="Courier New" pitchFamily="49"/>
              </a:rPr>
              <a:t>// update order using data from the request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Courier New" pitchFamily="50"/>
                <a:ea typeface="Courier New" pitchFamily="49"/>
                <a:cs typeface="Courier New" pitchFamily="49"/>
              </a:rPr>
              <a:t>}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7879624-0D34-47A1-9439-2CAF5ADD341F}"/>
              </a:ext>
            </a:extLst>
          </p:cNvPr>
          <p:cNvSpPr txBox="1">
            <a:spLocks/>
          </p:cNvSpPr>
          <p:nvPr/>
        </p:nvSpPr>
        <p:spPr>
          <a:xfrm>
            <a:off x="230040" y="3622567"/>
            <a:ext cx="8229600" cy="1646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buClr>
                <a:srgbClr val="33928A"/>
              </a:buClr>
              <a:buNone/>
            </a:pPr>
            <a:r>
              <a:rPr lang="en-US" sz="2000" dirty="0"/>
              <a:t>Can map HTTP requests based on method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 Allows same URL to be mapped to multiple Java methods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 err="1"/>
              <a:t>RequestMethod</a:t>
            </a:r>
            <a:r>
              <a:rPr lang="en-US" sz="2000" dirty="0"/>
              <a:t> enumerators are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 GET, POST, PUT, PATCH, DELETE, HEAD, OPTIONS, TRACE</a:t>
            </a:r>
          </a:p>
        </p:txBody>
      </p:sp>
    </p:spTree>
    <p:extLst>
      <p:ext uri="{BB962C8B-B14F-4D97-AF65-F5344CB8AC3E}">
        <p14:creationId xmlns:p14="http://schemas.microsoft.com/office/powerpoint/2010/main" val="31586963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Produces and consumes attribute</a:t>
            </a:r>
            <a:endParaRPr lang="en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B742D47-27D6-4AAF-BEE9-22C56C12C11C}"/>
              </a:ext>
            </a:extLst>
          </p:cNvPr>
          <p:cNvSpPr/>
          <p:nvPr/>
        </p:nvSpPr>
        <p:spPr>
          <a:xfrm>
            <a:off x="230040" y="1520933"/>
            <a:ext cx="8683920" cy="164657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646464"/>
                </a:solidFill>
                <a:latin typeface="Courier New" pitchFamily="50"/>
                <a:ea typeface="Courier New" pitchFamily="49"/>
                <a:cs typeface="Courier New" pitchFamily="49"/>
              </a:rPr>
              <a:t>@</a:t>
            </a:r>
            <a:r>
              <a:rPr lang="en-US" sz="1800" b="1" i="0" u="none" strike="noStrike" baseline="0" dirty="0" err="1">
                <a:ln>
                  <a:noFill/>
                </a:ln>
                <a:solidFill>
                  <a:srgbClr val="646464"/>
                </a:solidFill>
                <a:latin typeface="Courier New" pitchFamily="50"/>
                <a:ea typeface="Courier New" pitchFamily="49"/>
                <a:cs typeface="Courier New" pitchFamily="49"/>
              </a:rPr>
              <a:t>RequestMapping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(path=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2A00FF"/>
                </a:solidFill>
                <a:latin typeface="Courier New" pitchFamily="50"/>
                <a:ea typeface="Courier New" pitchFamily="49"/>
                <a:cs typeface="Courier New" pitchFamily="49"/>
              </a:rPr>
              <a:t>"/orders"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, </a:t>
            </a:r>
            <a:r>
              <a:rPr lang="en-US" sz="180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method=</a:t>
            </a:r>
            <a:r>
              <a:rPr lang="en-US" sz="180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RequestMethod.</a:t>
            </a:r>
            <a:r>
              <a:rPr lang="en-US" sz="1800" i="1" u="none" strike="noStrike" baseline="0" dirty="0" err="1">
                <a:ln>
                  <a:noFill/>
                </a:ln>
                <a:solidFill>
                  <a:srgbClr val="0000C0"/>
                </a:solidFill>
                <a:latin typeface="Courier New" pitchFamily="50"/>
                <a:ea typeface="Courier New" pitchFamily="49"/>
                <a:cs typeface="Courier New" pitchFamily="49"/>
              </a:rPr>
              <a:t>DELETE</a:t>
            </a:r>
            <a:r>
              <a:rPr lang="en-US" sz="1800" b="1" i="1" u="none" strike="noStrike" baseline="0" dirty="0">
                <a:ln>
                  <a:noFill/>
                </a:ln>
                <a:solidFill>
                  <a:srgbClr val="0000C0"/>
                </a:solidFill>
                <a:latin typeface="Courier New" pitchFamily="50"/>
                <a:ea typeface="Courier New" pitchFamily="49"/>
                <a:cs typeface="Courier New" pitchFamily="49"/>
              </a:rPr>
              <a:t>, </a:t>
            </a:r>
            <a:r>
              <a:rPr lang="en-US" sz="1800" b="1" dirty="0">
                <a:latin typeface="Courier New" pitchFamily="50"/>
                <a:cs typeface="Courier New" pitchFamily="49"/>
              </a:rPr>
              <a:t>produces={“application/xml”}, consumes={“application/</a:t>
            </a:r>
            <a:r>
              <a:rPr lang="en-US" sz="1800" b="1" dirty="0" err="1">
                <a:latin typeface="Courier New" pitchFamily="50"/>
                <a:cs typeface="Courier New" pitchFamily="49"/>
              </a:rPr>
              <a:t>json</a:t>
            </a:r>
            <a:r>
              <a:rPr lang="en-US" sz="1800" b="1" dirty="0">
                <a:latin typeface="Courier New" pitchFamily="50"/>
                <a:cs typeface="Courier New" pitchFamily="49"/>
              </a:rPr>
              <a:t>”}</a:t>
            </a:r>
            <a:r>
              <a:rPr lang="en-US" sz="1800" dirty="0">
                <a:latin typeface="Courier New" pitchFamily="50"/>
                <a:cs typeface="Courier New" pitchFamily="49"/>
              </a:rPr>
              <a:t>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Courier New" pitchFamily="50"/>
                <a:ea typeface="Courier New" pitchFamily="49"/>
                <a:cs typeface="Courier New" pitchFamily="49"/>
              </a:rPr>
              <a:t>public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 </a:t>
            </a:r>
            <a:r>
              <a:rPr lang="en-US" sz="1800" b="1" dirty="0">
                <a:latin typeface="Courier New" pitchFamily="50"/>
                <a:cs typeface="Courier New" pitchFamily="49"/>
              </a:rPr>
              <a:t>Order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updateOrder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( String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orderId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 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  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3F7F5F"/>
                </a:solidFill>
                <a:latin typeface="Courier New" pitchFamily="50"/>
                <a:ea typeface="Courier New" pitchFamily="49"/>
                <a:cs typeface="Courier New" pitchFamily="49"/>
              </a:rPr>
              <a:t>// update order and returned updated order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Courier New" pitchFamily="50"/>
                <a:ea typeface="Courier New" pitchFamily="49"/>
                <a:cs typeface="Courier New" pitchFamily="49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32862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Simpler annotations</a:t>
            </a:r>
            <a:endParaRPr lang="e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184AA21-57D2-44D2-B24A-92EB479865E1}"/>
              </a:ext>
            </a:extLst>
          </p:cNvPr>
          <p:cNvSpPr txBox="1">
            <a:spLocks/>
          </p:cNvSpPr>
          <p:nvPr/>
        </p:nvSpPr>
        <p:spPr>
          <a:xfrm>
            <a:off x="457200" y="1063500"/>
            <a:ext cx="5774635" cy="387795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buClr>
                <a:srgbClr val="33928A"/>
              </a:buClr>
              <a:buNone/>
            </a:pPr>
            <a:r>
              <a:rPr lang="en-US" sz="2000" dirty="0"/>
              <a:t>Alternative handler mapping shortcuts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@</a:t>
            </a:r>
            <a:r>
              <a:rPr lang="en-US" sz="2000" dirty="0" err="1"/>
              <a:t>RequestMapping</a:t>
            </a:r>
            <a:r>
              <a:rPr lang="en-US" sz="2000" dirty="0"/>
              <a:t>(path="/accounts”,</a:t>
            </a:r>
            <a:br>
              <a:rPr lang="en-US" sz="2000" dirty="0"/>
            </a:br>
            <a:r>
              <a:rPr lang="en-US" sz="2000" dirty="0"/>
              <a:t>                method=</a:t>
            </a:r>
            <a:r>
              <a:rPr lang="en-US" sz="2000" dirty="0" err="1"/>
              <a:t>RequestMethod.GET</a:t>
            </a:r>
            <a:r>
              <a:rPr lang="en-US" sz="2000" dirty="0"/>
              <a:t>)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Or @</a:t>
            </a:r>
            <a:r>
              <a:rPr lang="en-US" sz="2000" dirty="0" err="1"/>
              <a:t>GetMapping</a:t>
            </a:r>
            <a:r>
              <a:rPr lang="en-US" sz="2000" dirty="0"/>
              <a:t>("/accounts");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b="1" dirty="0"/>
              <a:t>Exist for these HTTP methods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@</a:t>
            </a:r>
            <a:r>
              <a:rPr lang="en-US" sz="2000" dirty="0" err="1"/>
              <a:t>GetMapping</a:t>
            </a:r>
            <a:endParaRPr lang="en-US" sz="2000" dirty="0"/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@</a:t>
            </a:r>
            <a:r>
              <a:rPr lang="en-US" sz="2000" dirty="0" err="1"/>
              <a:t>PostMapping</a:t>
            </a:r>
            <a:endParaRPr lang="en-US" sz="2000" dirty="0"/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@</a:t>
            </a:r>
            <a:r>
              <a:rPr lang="en-US" sz="2000" dirty="0" err="1"/>
              <a:t>PutMapping</a:t>
            </a:r>
            <a:endParaRPr lang="en-US" sz="2000" dirty="0"/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@</a:t>
            </a:r>
            <a:r>
              <a:rPr lang="en-US" sz="2000" dirty="0" err="1"/>
              <a:t>DeleteMapping</a:t>
            </a:r>
            <a:endParaRPr lang="en-US" sz="2000" dirty="0"/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@</a:t>
            </a:r>
            <a:r>
              <a:rPr lang="en-US" sz="2000" dirty="0" err="1"/>
              <a:t>PatchMapping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12071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Spring and Pivotal – The partnership</a:t>
            </a:r>
            <a:endParaRPr lang="en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A1FD5A3-A249-4784-A72E-57A1EBBC42C3}"/>
              </a:ext>
            </a:extLst>
          </p:cNvPr>
          <p:cNvSpPr txBox="1">
            <a:spLocks/>
          </p:cNvSpPr>
          <p:nvPr/>
        </p:nvSpPr>
        <p:spPr>
          <a:xfrm>
            <a:off x="308344" y="1131381"/>
            <a:ext cx="8229600" cy="395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>
              <a:buClr>
                <a:srgbClr val="33928A"/>
              </a:buClr>
              <a:buNone/>
            </a:pPr>
            <a:r>
              <a:rPr lang="en-US" sz="2000" dirty="0">
                <a:solidFill>
                  <a:schemeClr val="tx1"/>
                </a:solidFill>
              </a:rPr>
              <a:t>- </a:t>
            </a:r>
            <a:r>
              <a:rPr lang="en-US" sz="2000" dirty="0" err="1">
                <a:solidFill>
                  <a:schemeClr val="tx1"/>
                </a:solidFill>
              </a:rPr>
              <a:t>SpringSource</a:t>
            </a:r>
            <a:r>
              <a:rPr lang="en-US" sz="2000" dirty="0">
                <a:solidFill>
                  <a:schemeClr val="tx1"/>
                </a:solidFill>
              </a:rPr>
              <a:t>, the company behind Spring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    - acquired by VMware in 2009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    - transferred to Pivotal joint venture 2013</a:t>
            </a:r>
          </a:p>
          <a:p>
            <a:pPr>
              <a:buClr>
                <a:srgbClr val="33928A"/>
              </a:buClr>
              <a:buNone/>
            </a:pPr>
            <a:r>
              <a:rPr lang="en-US" sz="2000" dirty="0">
                <a:solidFill>
                  <a:schemeClr val="tx1"/>
                </a:solidFill>
              </a:rPr>
              <a:t>- Spring projects key to </a:t>
            </a:r>
            <a:r>
              <a:rPr lang="en-US" sz="2000" dirty="0" err="1">
                <a:solidFill>
                  <a:schemeClr val="tx1"/>
                </a:solidFill>
              </a:rPr>
              <a:t>Pivotal's</a:t>
            </a:r>
            <a:r>
              <a:rPr lang="en-US" sz="2000" dirty="0">
                <a:solidFill>
                  <a:schemeClr val="tx1"/>
                </a:solidFill>
              </a:rPr>
              <a:t> big-data and cloud strategies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    - Cloud Foundry PaaS</a:t>
            </a:r>
          </a:p>
          <a:p>
            <a:pPr lvl="2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- Deploy to private, public, hybrid clouds</a:t>
            </a:r>
          </a:p>
          <a:p>
            <a:pPr lvl="2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    - Microservices, Spring Cloud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- Real-time analytics, IoT</a:t>
            </a:r>
          </a:p>
          <a:p>
            <a:pPr lvl="2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    - Spot trends as they happen</a:t>
            </a:r>
          </a:p>
          <a:p>
            <a:pPr lvl="2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    - Spring Data, Spring Hadoop, Spring Cloud Data Flow</a:t>
            </a:r>
          </a:p>
        </p:txBody>
      </p:sp>
    </p:spTree>
    <p:extLst>
      <p:ext uri="{BB962C8B-B14F-4D97-AF65-F5344CB8AC3E}">
        <p14:creationId xmlns:p14="http://schemas.microsoft.com/office/powerpoint/2010/main" val="1474459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Spring Project Ecosystem</a:t>
            </a:r>
            <a:endParaRPr lang="e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32D72B-FB1E-4F45-9FB0-AA7A3FE8B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257" y="877777"/>
            <a:ext cx="6425485" cy="426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91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1127051" y="2161800"/>
            <a:ext cx="7081283" cy="819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MY" dirty="0"/>
              <a:t>Spring is an open source, lightweight, container and framework for building Java Enterprise class applications: </a:t>
            </a:r>
            <a:r>
              <a:rPr lang="en-MY" i="0" dirty="0"/>
              <a:t>SPRING</a:t>
            </a:r>
            <a:endParaRPr lang="en" b="1" i="0" dirty="0"/>
          </a:p>
        </p:txBody>
      </p:sp>
    </p:spTree>
    <p:extLst>
      <p:ext uri="{BB962C8B-B14F-4D97-AF65-F5344CB8AC3E}">
        <p14:creationId xmlns:p14="http://schemas.microsoft.com/office/powerpoint/2010/main" val="2450668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Spring Framework – key elements</a:t>
            </a:r>
            <a:endParaRPr lang="en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A1FD5A3-A249-4784-A72E-57A1EBBC42C3}"/>
              </a:ext>
            </a:extLst>
          </p:cNvPr>
          <p:cNvSpPr txBox="1">
            <a:spLocks/>
          </p:cNvSpPr>
          <p:nvPr/>
        </p:nvSpPr>
        <p:spPr>
          <a:xfrm>
            <a:off x="308344" y="1131381"/>
            <a:ext cx="8229600" cy="1646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342900" indent="-342900">
              <a:buClr>
                <a:srgbClr val="33928A"/>
              </a:buClr>
              <a:buFontTx/>
              <a:buChar char="-"/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Open Source</a:t>
            </a:r>
          </a:p>
          <a:p>
            <a:pPr marL="342900" indent="-342900">
              <a:buClr>
                <a:srgbClr val="33928A"/>
              </a:buClr>
              <a:buFontTx/>
              <a:buChar char="-"/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Light weight </a:t>
            </a:r>
          </a:p>
          <a:p>
            <a:pPr marL="342900" indent="-342900">
              <a:buClr>
                <a:srgbClr val="33928A"/>
              </a:buClr>
              <a:buFontTx/>
              <a:buChar char="-"/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Container</a:t>
            </a:r>
          </a:p>
          <a:p>
            <a:pPr marL="342900" indent="-342900">
              <a:buClr>
                <a:srgbClr val="33928A"/>
              </a:buClr>
              <a:buFontTx/>
              <a:buChar char="-"/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Framework</a:t>
            </a:r>
          </a:p>
        </p:txBody>
      </p:sp>
    </p:spTree>
    <p:extLst>
      <p:ext uri="{BB962C8B-B14F-4D97-AF65-F5344CB8AC3E}">
        <p14:creationId xmlns:p14="http://schemas.microsoft.com/office/powerpoint/2010/main" val="2751822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Spring – A lightweight framework</a:t>
            </a:r>
            <a:endParaRPr lang="en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A1FD5A3-A249-4784-A72E-57A1EBBC42C3}"/>
              </a:ext>
            </a:extLst>
          </p:cNvPr>
          <p:cNvSpPr txBox="1">
            <a:spLocks/>
          </p:cNvSpPr>
          <p:nvPr/>
        </p:nvSpPr>
        <p:spPr>
          <a:xfrm>
            <a:off x="308344" y="1131381"/>
            <a:ext cx="8229600" cy="34932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342900" lvl="0" indent="-342900">
              <a:buClr>
                <a:srgbClr val="33928A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Spring applications do not require a Java EE application server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But they can be deployed on one</a:t>
            </a:r>
          </a:p>
          <a:p>
            <a:pPr marL="342900" indent="-342900">
              <a:buClr>
                <a:srgbClr val="33928A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Spring is not </a:t>
            </a:r>
            <a:r>
              <a:rPr lang="en-US" sz="2000" i="1" dirty="0">
                <a:solidFill>
                  <a:schemeClr val="tx1"/>
                </a:solidFill>
              </a:rPr>
              <a:t>invasive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Does not require you to extend framework classes or implement framework interfaces for most usage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We write our code as POJOs</a:t>
            </a:r>
          </a:p>
          <a:p>
            <a:pPr marL="342900" lvl="0" indent="-342900">
              <a:buClr>
                <a:srgbClr val="33928A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Low overhead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Spring jars are relatively small</a:t>
            </a:r>
          </a:p>
          <a:p>
            <a:pPr marL="342900" lvl="2" indent="-342900">
              <a:spcBef>
                <a:spcPts val="598"/>
              </a:spcBef>
              <a:buClr>
                <a:srgbClr val="33928A"/>
              </a:buClr>
              <a:buFont typeface="Arial" panose="020B0604020202020204" pitchFamily="34" charset="0"/>
              <a:buChar char="•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</a:rPr>
              <a:t>JARs used in this course are &lt; 8 MB</a:t>
            </a:r>
          </a:p>
        </p:txBody>
      </p:sp>
    </p:spTree>
    <p:extLst>
      <p:ext uri="{BB962C8B-B14F-4D97-AF65-F5344CB8AC3E}">
        <p14:creationId xmlns:p14="http://schemas.microsoft.com/office/powerpoint/2010/main" val="4225561914"/>
      </p:ext>
    </p:extLst>
  </p:cSld>
  <p:clrMapOvr>
    <a:masterClrMapping/>
  </p:clrMapOvr>
</p:sld>
</file>

<file path=ppt/theme/theme1.xml><?xml version="1.0" encoding="utf-8"?>
<a:theme xmlns:a="http://schemas.openxmlformats.org/drawingml/2006/main" name="Ira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1581</Words>
  <Application>Microsoft Office PowerPoint</Application>
  <PresentationFormat>On-screen Show (16:9)</PresentationFormat>
  <Paragraphs>322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Verdana</vt:lpstr>
      <vt:lpstr>Courier New</vt:lpstr>
      <vt:lpstr>Calibri</vt:lpstr>
      <vt:lpstr>Varela Round</vt:lpstr>
      <vt:lpstr>Iras template</vt:lpstr>
      <vt:lpstr>Spring Basics</vt:lpstr>
      <vt:lpstr>PowerPoint Presentation</vt:lpstr>
      <vt:lpstr>A brief history prior to Spring</vt:lpstr>
      <vt:lpstr>Birth of Spring framework</vt:lpstr>
      <vt:lpstr>Spring and Pivotal – The partnership</vt:lpstr>
      <vt:lpstr>Spring Project Ecosystem</vt:lpstr>
      <vt:lpstr>PowerPoint Presentation</vt:lpstr>
      <vt:lpstr>Spring Framework – key elements</vt:lpstr>
      <vt:lpstr>Spring – A lightweight framework</vt:lpstr>
      <vt:lpstr>Spring – A container</vt:lpstr>
      <vt:lpstr>Spring – A framework</vt:lpstr>
      <vt:lpstr>Application Configuration</vt:lpstr>
      <vt:lpstr>A sample transfer service</vt:lpstr>
      <vt:lpstr>Spring’s configuration support</vt:lpstr>
      <vt:lpstr>Money transfer example assembly</vt:lpstr>
      <vt:lpstr>The advantage of swapping out dependency</vt:lpstr>
      <vt:lpstr>Configuration</vt:lpstr>
      <vt:lpstr>Scopes for creating beans</vt:lpstr>
      <vt:lpstr>Java configuration</vt:lpstr>
      <vt:lpstr>Configuration Class</vt:lpstr>
      <vt:lpstr>Accessing a Bean</vt:lpstr>
      <vt:lpstr>Multiple configuration classes</vt:lpstr>
      <vt:lpstr>Constructor based injection</vt:lpstr>
      <vt:lpstr>What does singleton bean mean?</vt:lpstr>
      <vt:lpstr>Annotation based configuration</vt:lpstr>
      <vt:lpstr>After annotation configuration</vt:lpstr>
      <vt:lpstr>After annotation configuration</vt:lpstr>
      <vt:lpstr>Constructor vs setter dependency injection</vt:lpstr>
      <vt:lpstr>Auto wiring required or not?</vt:lpstr>
      <vt:lpstr>Rules for resolving ambiguation</vt:lpstr>
      <vt:lpstr>PostConstruct and PreDestroy</vt:lpstr>
      <vt:lpstr>Bean life cycle</vt:lpstr>
      <vt:lpstr>After annotation configuration</vt:lpstr>
      <vt:lpstr>Profiles</vt:lpstr>
      <vt:lpstr>Profiles</vt:lpstr>
      <vt:lpstr>How to define a profile?</vt:lpstr>
      <vt:lpstr>Profile at Bean level</vt:lpstr>
      <vt:lpstr>Having one configuration class for all beans</vt:lpstr>
      <vt:lpstr>REST</vt:lpstr>
      <vt:lpstr>REST</vt:lpstr>
      <vt:lpstr>REST principles</vt:lpstr>
      <vt:lpstr>Using @RequestMapping</vt:lpstr>
      <vt:lpstr>Produces and consumes attribute</vt:lpstr>
      <vt:lpstr>Simpler annotations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Basics</dc:title>
  <dc:creator>Srinivasan Rengan</dc:creator>
  <cp:lastModifiedBy>Rengan, Srinivasan 2</cp:lastModifiedBy>
  <cp:revision>133</cp:revision>
  <dcterms:modified xsi:type="dcterms:W3CDTF">2020-08-21T16:29:15Z</dcterms:modified>
</cp:coreProperties>
</file>