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316" r:id="rId3"/>
    <p:sldId id="325" r:id="rId4"/>
    <p:sldId id="365" r:id="rId5"/>
    <p:sldId id="366" r:id="rId6"/>
    <p:sldId id="326" r:id="rId7"/>
    <p:sldId id="359" r:id="rId8"/>
    <p:sldId id="371" r:id="rId9"/>
    <p:sldId id="374" r:id="rId10"/>
    <p:sldId id="375" r:id="rId11"/>
    <p:sldId id="378" r:id="rId12"/>
    <p:sldId id="379" r:id="rId13"/>
    <p:sldId id="383" r:id="rId14"/>
    <p:sldId id="384" r:id="rId15"/>
    <p:sldId id="385" r:id="rId16"/>
    <p:sldId id="356" r:id="rId17"/>
    <p:sldId id="357" r:id="rId18"/>
    <p:sldId id="386" r:id="rId19"/>
    <p:sldId id="360" r:id="rId20"/>
    <p:sldId id="387" r:id="rId21"/>
    <p:sldId id="368" r:id="rId22"/>
    <p:sldId id="37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Varela Round" panose="00000500000000000000" charset="-79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33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18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454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83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51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0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38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61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964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29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919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73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29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95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16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38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25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15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40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Data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Using binding variables</a:t>
            </a:r>
            <a:endParaRPr lang="e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78A990-36DF-4368-971A-F238C04A872E}"/>
              </a:ext>
            </a:extLst>
          </p:cNvPr>
          <p:cNvSpPr/>
          <p:nvPr/>
        </p:nvSpPr>
        <p:spPr>
          <a:xfrm>
            <a:off x="435600" y="1489007"/>
            <a:ext cx="8272799" cy="283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private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7F0055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public int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getCountOfNationalsOver(Nationality nationality,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age)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300DC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select count(*) from PERSON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+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       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300DC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where age &gt; ? and nationality = ?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.queryForObject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                         (sql,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Integer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.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age,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nationality.toString());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0362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 err="1"/>
              <a:t>RowMapper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4BE5560-BB73-4B01-B065-4F0416B84FFE}"/>
              </a:ext>
            </a:extLst>
          </p:cNvPr>
          <p:cNvSpPr txBox="1">
            <a:spLocks/>
          </p:cNvSpPr>
          <p:nvPr/>
        </p:nvSpPr>
        <p:spPr>
          <a:xfrm>
            <a:off x="457200" y="900716"/>
            <a:ext cx="8229600" cy="1569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provides a </a:t>
            </a:r>
            <a:r>
              <a:rPr lang="en-US" sz="2000" dirty="0" err="1"/>
              <a:t>RowMapper</a:t>
            </a:r>
            <a:r>
              <a:rPr lang="en-US" sz="2000" dirty="0"/>
              <a:t> interface for mapping a single row of a </a:t>
            </a:r>
            <a:r>
              <a:rPr lang="en-US" sz="2000" dirty="0" err="1"/>
              <a:t>ResultSet</a:t>
            </a:r>
            <a:r>
              <a:rPr lang="en-US" sz="2000" dirty="0"/>
              <a:t> to an object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-Can be used for both single and multiple row queries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-Parameterized as of Spring 3.0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2ED547-115B-4693-A10A-7E4360598546}"/>
              </a:ext>
            </a:extLst>
          </p:cNvPr>
          <p:cNvSpPr/>
          <p:nvPr/>
        </p:nvSpPr>
        <p:spPr>
          <a:xfrm>
            <a:off x="990360" y="2834123"/>
            <a:ext cx="7163280" cy="131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interface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RowMapper&lt;T&gt;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T mapRow(ResultSet rs, int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onaco" pitchFamily="49"/>
                <a:cs typeface="Monaco" pitchFamily="49"/>
              </a:rPr>
              <a:t>rowNum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  </a:t>
            </a:r>
            <a:b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	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throws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SQLException;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71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Querying for domain objects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CD21CC-7353-472A-B21E-62FEEF14177E}"/>
              </a:ext>
            </a:extLst>
          </p:cNvPr>
          <p:cNvSpPr/>
          <p:nvPr/>
        </p:nvSpPr>
        <p:spPr>
          <a:xfrm>
            <a:off x="602843" y="962190"/>
            <a:ext cx="7769879" cy="1609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Person getPerson(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id)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queryForObject(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first_name, last_name from PERSON where id=?"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new PersonMapper(),</a:t>
            </a:r>
            <a:r>
              <a:rPr lang="en-US" sz="199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id);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68AC10-FAB5-4674-BCFB-0BBC7D71817A}"/>
              </a:ext>
            </a:extLst>
          </p:cNvPr>
          <p:cNvSpPr/>
          <p:nvPr/>
        </p:nvSpPr>
        <p:spPr>
          <a:xfrm>
            <a:off x="228443" y="3171510"/>
            <a:ext cx="8726040" cy="192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PersonMapper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implements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RowMapper&lt;Person&gt;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Person mapRow(ResultSet rs,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rowNum) throws SQLException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 new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Person(rs.getString(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300DC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"first_name"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), 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			rs.getString(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2300DC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"last_name"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02C4D5-3150-4CF2-9014-B212E570ACA8}"/>
              </a:ext>
            </a:extLst>
          </p:cNvPr>
          <p:cNvSpPr/>
          <p:nvPr/>
        </p:nvSpPr>
        <p:spPr>
          <a:xfrm>
            <a:off x="6202643" y="2896829"/>
            <a:ext cx="596160" cy="362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7" h="1008" fill="none">
                <a:moveTo>
                  <a:pt x="1657" y="0"/>
                </a:moveTo>
                <a:lnTo>
                  <a:pt x="0" y="1008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E01A45-5917-4759-AD37-67B6DC9FBE40}"/>
              </a:ext>
            </a:extLst>
          </p:cNvPr>
          <p:cNvSpPr/>
          <p:nvPr/>
        </p:nvSpPr>
        <p:spPr>
          <a:xfrm>
            <a:off x="1118003" y="1595070"/>
            <a:ext cx="85680" cy="10425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9" h="2897" fill="none">
                <a:moveTo>
                  <a:pt x="0" y="2897"/>
                </a:moveTo>
                <a:lnTo>
                  <a:pt x="239" y="0"/>
                </a:lnTo>
              </a:path>
            </a:pathLst>
          </a:cu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3E4F7C-C75E-416B-AF9C-054486E90DB4}"/>
              </a:ext>
            </a:extLst>
          </p:cNvPr>
          <p:cNvSpPr/>
          <p:nvPr/>
        </p:nvSpPr>
        <p:spPr>
          <a:xfrm>
            <a:off x="2520562" y="2854709"/>
            <a:ext cx="556560" cy="469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7" h="1305" fill="none">
                <a:moveTo>
                  <a:pt x="1547" y="0"/>
                </a:moveTo>
                <a:lnTo>
                  <a:pt x="0" y="1305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7A42E7D-097B-48B8-B5BE-763EB84B3071}"/>
              </a:ext>
            </a:extLst>
          </p:cNvPr>
          <p:cNvSpPr/>
          <p:nvPr/>
        </p:nvSpPr>
        <p:spPr>
          <a:xfrm>
            <a:off x="125483" y="2484989"/>
            <a:ext cx="2031119" cy="411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No need to cast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D9AC1D3-2FCC-4047-83D2-03F053AE7DDE}"/>
              </a:ext>
            </a:extLst>
          </p:cNvPr>
          <p:cNvSpPr/>
          <p:nvPr/>
        </p:nvSpPr>
        <p:spPr>
          <a:xfrm>
            <a:off x="2401403" y="2484989"/>
            <a:ext cx="3325679" cy="411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Maps rows to Person objects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3E7EA1-3FC5-48C1-BE88-21D11F5DCD10}"/>
              </a:ext>
            </a:extLst>
          </p:cNvPr>
          <p:cNvSpPr/>
          <p:nvPr/>
        </p:nvSpPr>
        <p:spPr>
          <a:xfrm>
            <a:off x="5976203" y="2484989"/>
            <a:ext cx="2930399" cy="411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squar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Parameterizes return type</a:t>
            </a:r>
          </a:p>
        </p:txBody>
      </p:sp>
    </p:spTree>
    <p:extLst>
      <p:ext uri="{BB962C8B-B14F-4D97-AF65-F5344CB8AC3E}">
        <p14:creationId xmlns:p14="http://schemas.microsoft.com/office/powerpoint/2010/main" val="33064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Insert or update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37B742-EED2-4589-9F59-987B8FF418AA}"/>
              </a:ext>
            </a:extLst>
          </p:cNvPr>
          <p:cNvSpPr/>
          <p:nvPr/>
        </p:nvSpPr>
        <p:spPr>
          <a:xfrm>
            <a:off x="367388" y="937439"/>
            <a:ext cx="6858000" cy="253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insertPerson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(Person person)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return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.update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“insert into PERSON (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first_name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last_name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age)”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+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“values (?, ?, ?)”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person.getFirstName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person.getLastName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person.getAge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B711FF-6B6E-47EB-8737-AAC1DA42BD9C}"/>
              </a:ext>
            </a:extLst>
          </p:cNvPr>
          <p:cNvSpPr/>
          <p:nvPr/>
        </p:nvSpPr>
        <p:spPr>
          <a:xfrm>
            <a:off x="3050954" y="2991318"/>
            <a:ext cx="5860701" cy="192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int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updateAge(Person person)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.update(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“update PERSON set age=? where id=?”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person.getAge(),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  person.getId());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80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66802" y="257175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MY" dirty="0">
                <a:solidFill>
                  <a:schemeClr val="tx1"/>
                </a:solidFill>
              </a:rPr>
              <a:t>JPA, Spring data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0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Persistent unit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031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Describes a group of persistent classes (entities)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Defines provider(s)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Defines transactional types (local vs JTA)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Multiple Units per application are allowed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/>
              <a:t>Defined by the file: 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Entity manager and factory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4185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b="1" dirty="0" err="1"/>
              <a:t>EntityManager</a:t>
            </a:r>
            <a:endParaRPr lang="en-US" sz="2000" b="1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Manages a unit of work and persistent objects therein: the </a:t>
            </a:r>
            <a:r>
              <a:rPr lang="en-US" sz="2000" dirty="0" err="1"/>
              <a:t>PersistenceContext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Lifecycle often bound to a Transaction (usually container-managed)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b="1" dirty="0" err="1"/>
              <a:t>EntityManagerFactory</a:t>
            </a:r>
            <a:endParaRPr lang="en-US" sz="2000" b="1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thread-safe, shareable object that represents a single data source / persistence unit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Provides access to new application-managed </a:t>
            </a:r>
            <a:r>
              <a:rPr lang="en-US" sz="2000" dirty="0" err="1"/>
              <a:t>EntityManagers</a:t>
            </a:r>
            <a:endParaRPr lang="en-US" sz="2000" dirty="0"/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Entity manager and factory integration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C6E3A-538A-46BD-A28E-DEC6BABB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99605" y="893700"/>
            <a:ext cx="5867279" cy="42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57DF70-5359-47E6-B804-F673BC99A64D}"/>
              </a:ext>
            </a:extLst>
          </p:cNvPr>
          <p:cNvSpPr/>
          <p:nvPr/>
        </p:nvSpPr>
        <p:spPr>
          <a:xfrm>
            <a:off x="416285" y="1060380"/>
            <a:ext cx="1265759" cy="957600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996633"/>
              </a:gs>
            </a:gsLst>
            <a:lin ang="270000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Manager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Factory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02F41-671C-4B9B-83CB-EC98A11FF8C7}"/>
              </a:ext>
            </a:extLst>
          </p:cNvPr>
          <p:cNvSpPr txBox="1"/>
          <p:nvPr/>
        </p:nvSpPr>
        <p:spPr>
          <a:xfrm>
            <a:off x="1721645" y="1520820"/>
            <a:ext cx="846719" cy="333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292711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Entity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7D8EE8-4DD7-46F6-AC88-3FCC761918BA}"/>
              </a:ext>
            </a:extLst>
          </p:cNvPr>
          <p:cNvSpPr txBox="1">
            <a:spLocks/>
          </p:cNvSpPr>
          <p:nvPr/>
        </p:nvSpPr>
        <p:spPr>
          <a:xfrm>
            <a:off x="1453273" y="819297"/>
            <a:ext cx="5246640" cy="4291560"/>
          </a:xfrm>
          <a:prstGeom prst="rect">
            <a:avLst/>
          </a:pr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36147" dir="2700000" algn="tl">
              <a:srgbClr val="808080"/>
            </a:outerShdw>
          </a:effectLst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@Entity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@Table(</a:t>
            </a: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name</a:t>
            </a:r>
            <a:r>
              <a:rPr lang="en-US" sz="1800" dirty="0">
                <a:solidFill>
                  <a:srgbClr val="646464"/>
                </a:solidFill>
              </a:rPr>
              <a:t>= </a:t>
            </a:r>
            <a:r>
              <a:rPr lang="en-US" sz="1800" dirty="0">
                <a:solidFill>
                  <a:srgbClr val="0000C0"/>
                </a:solidFill>
              </a:rPr>
              <a:t>“T_CUSTOMER”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)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>
                <a:solidFill>
                  <a:srgbClr val="7F0055"/>
                </a:solidFill>
              </a:rPr>
              <a:t>public class</a:t>
            </a:r>
            <a:r>
              <a:rPr lang="en-US" sz="1800" dirty="0"/>
              <a:t> Customer {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@Id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    @Column(</a:t>
            </a: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name</a:t>
            </a:r>
            <a:r>
              <a:rPr lang="en-US" sz="1800" dirty="0">
                <a:solidFill>
                  <a:srgbClr val="646464"/>
                </a:solidFill>
              </a:rPr>
              <a:t>=</a:t>
            </a:r>
            <a:r>
              <a:rPr lang="en-US" sz="1800" dirty="0">
                <a:solidFill>
                  <a:srgbClr val="0000C0"/>
                </a:solidFill>
              </a:rPr>
              <a:t>“</a:t>
            </a:r>
            <a:r>
              <a:rPr lang="en-US" sz="1800" dirty="0" err="1">
                <a:solidFill>
                  <a:srgbClr val="0000C0"/>
                </a:solidFill>
              </a:rPr>
              <a:t>cust_id</a:t>
            </a:r>
            <a:r>
              <a:rPr lang="en-US" sz="1800" dirty="0">
                <a:solidFill>
                  <a:srgbClr val="0000C0"/>
                </a:solidFill>
              </a:rPr>
              <a:t>”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)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F0055"/>
                </a:solidFill>
              </a:rPr>
              <a:t>private</a:t>
            </a:r>
            <a:r>
              <a:rPr lang="en-US" sz="1800" dirty="0"/>
              <a:t> Long id;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@Column(</a:t>
            </a: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name</a:t>
            </a:r>
            <a:r>
              <a:rPr lang="en-US" sz="1800" dirty="0">
                <a:solidFill>
                  <a:srgbClr val="646464"/>
                </a:solidFill>
              </a:rPr>
              <a:t>=</a:t>
            </a:r>
            <a:r>
              <a:rPr lang="en-US" sz="1800" dirty="0">
                <a:solidFill>
                  <a:srgbClr val="0000C0"/>
                </a:solidFill>
              </a:rPr>
              <a:t>“</a:t>
            </a:r>
            <a:r>
              <a:rPr lang="en-US" sz="1800" dirty="0" err="1">
                <a:solidFill>
                  <a:srgbClr val="0000C0"/>
                </a:solidFill>
              </a:rPr>
              <a:t>first_name</a:t>
            </a:r>
            <a:r>
              <a:rPr lang="en-US" sz="1800" dirty="0">
                <a:solidFill>
                  <a:srgbClr val="0000C0"/>
                </a:solidFill>
              </a:rPr>
              <a:t>”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)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F0055"/>
                </a:solidFill>
              </a:rPr>
              <a:t>private</a:t>
            </a:r>
            <a:r>
              <a:rPr lang="en-US" sz="1800" dirty="0"/>
              <a:t> String </a:t>
            </a:r>
            <a:r>
              <a:rPr lang="en-US" sz="1800" dirty="0" err="1"/>
              <a:t>firstName</a:t>
            </a:r>
            <a:r>
              <a:rPr lang="en-US" sz="1800" dirty="0"/>
              <a:t>;</a:t>
            </a: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1800" dirty="0">
              <a:cs typeface="Arial" pitchFamily="34"/>
            </a:endParaRPr>
          </a:p>
          <a:p>
            <a:pPr>
              <a:lnSpc>
                <a:spcPct val="90000"/>
              </a:lnSpc>
              <a:spcBef>
                <a:spcPts val="451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cs typeface="Arial" pitchFamily="34"/>
              </a:rPr>
              <a:t>    </a:t>
            </a:r>
            <a:r>
              <a:rPr lang="en-US" sz="1800" dirty="0">
                <a:solidFill>
                  <a:srgbClr val="646464"/>
                </a:solidFill>
                <a:latin typeface="Arial" pitchFamily="50"/>
                <a:cs typeface="Arial" pitchFamily="50"/>
              </a:rPr>
              <a:t>@Transient</a:t>
            </a:r>
          </a:p>
          <a:p>
            <a:pPr>
              <a:lnSpc>
                <a:spcPct val="90000"/>
              </a:lnSpc>
              <a:spcBef>
                <a:spcPts val="451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latin typeface="Arial" pitchFamily="34"/>
                <a:cs typeface="Arial" pitchFamily="34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Arial" pitchFamily="34"/>
                <a:cs typeface="Arial" pitchFamily="34"/>
              </a:rPr>
              <a:t>private</a:t>
            </a:r>
            <a:r>
              <a:rPr lang="en-US" sz="1800" dirty="0">
                <a:latin typeface="Arial" pitchFamily="34"/>
                <a:cs typeface="Arial" pitchFamily="34"/>
              </a:rPr>
              <a:t> User </a:t>
            </a:r>
            <a:r>
              <a:rPr lang="en-US" sz="1800" dirty="0" err="1">
                <a:latin typeface="Arial" pitchFamily="34"/>
                <a:cs typeface="Arial" pitchFamily="34"/>
              </a:rPr>
              <a:t>currentUser</a:t>
            </a:r>
            <a:r>
              <a:rPr lang="en-US" sz="1800" dirty="0">
                <a:latin typeface="Arial" pitchFamily="34"/>
                <a:cs typeface="Arial" pitchFamily="34"/>
              </a:rPr>
              <a:t>;</a:t>
            </a:r>
          </a:p>
          <a:p>
            <a:pPr>
              <a:lnSpc>
                <a:spcPct val="90000"/>
              </a:lnSpc>
              <a:spcBef>
                <a:spcPts val="451"/>
              </a:spcBef>
              <a:buNone/>
              <a:tabLst>
                <a:tab pos="457200" algn="l"/>
                <a:tab pos="914400" algn="l"/>
                <a:tab pos="1371599" algn="l"/>
                <a:tab pos="1828799" algn="l"/>
                <a:tab pos="2285999" algn="l"/>
                <a:tab pos="2743199" algn="l"/>
                <a:tab pos="3200400" algn="l"/>
                <a:tab pos="3657599" algn="l"/>
                <a:tab pos="4114800" algn="l"/>
                <a:tab pos="4571999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dirty="0">
              <a:cs typeface="Arial" pitchFamily="34"/>
            </a:endParaRPr>
          </a:p>
          <a:p>
            <a:pPr>
              <a:lnSpc>
                <a:spcPct val="90000"/>
              </a:lnSpc>
              <a:spcBef>
                <a:spcPts val="448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US" sz="18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97101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JPA Querying using JPQL</a:t>
            </a:r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AEB69-2F17-413B-8B9E-0F0FDCB33BF5}"/>
              </a:ext>
            </a:extLst>
          </p:cNvPr>
          <p:cNvSpPr/>
          <p:nvPr/>
        </p:nvSpPr>
        <p:spPr>
          <a:xfrm>
            <a:off x="434518" y="880410"/>
            <a:ext cx="8164799" cy="76715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108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Long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= 123L;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entityManager.find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800000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customerId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B02126C-1C86-48EB-8D30-AC43DEB5DF87}"/>
              </a:ext>
            </a:extLst>
          </p:cNvPr>
          <p:cNvSpPr/>
          <p:nvPr/>
        </p:nvSpPr>
        <p:spPr>
          <a:xfrm>
            <a:off x="434519" y="1834837"/>
            <a:ext cx="8164800" cy="31415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// Query with named parameters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TypedQuery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&lt;Customer&gt; query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entityManager.createQuery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“select c from Customer c where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c.address.city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= :city”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Customer.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query.setParameter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“city”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“Chicago”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List&lt;Customer&gt; customers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query.getResultList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355E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// … or using a single statement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List&lt;Customer&gt; customers2 =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entityManager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createQuery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Arial" pitchFamily="34"/>
                <a:cs typeface="Arial" pitchFamily="34"/>
              </a:rPr>
              <a:t>select c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from Customer c ...”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Customer.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7F0055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class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setParameter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“city”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,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“Chicago”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).</a:t>
            </a:r>
            <a:r>
              <a:rPr lang="en-US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getResultList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 dirty="0">
              <a:ln>
                <a:noFill/>
              </a:ln>
              <a:solidFill>
                <a:srgbClr val="BBE0E3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884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JDBC – The basic advantage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Steps Required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-Access a data source and establish a connection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-Begin a transaction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-Do the work – execute business logic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-Commit or rollback the transaction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-Close the connection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Spring Advantages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-No code to implement (classic cross-cutting concern)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-No connection or session leakage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-Throws own exceptions, independent of underlying API</a:t>
            </a:r>
          </a:p>
        </p:txBody>
      </p:sp>
    </p:spTree>
    <p:extLst>
      <p:ext uri="{BB962C8B-B14F-4D97-AF65-F5344CB8AC3E}">
        <p14:creationId xmlns:p14="http://schemas.microsoft.com/office/powerpoint/2010/main" val="159479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Data</a:t>
            </a:r>
            <a:endParaRPr lang="e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FB67DF-296B-469B-964B-F320DA0CD814}"/>
              </a:ext>
            </a:extLst>
          </p:cNvPr>
          <p:cNvGrpSpPr/>
          <p:nvPr/>
        </p:nvGrpSpPr>
        <p:grpSpPr>
          <a:xfrm>
            <a:off x="1943310" y="1301431"/>
            <a:ext cx="3938400" cy="746640"/>
            <a:chOff x="1843919" y="2802240"/>
            <a:chExt cx="3938400" cy="74664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05E9EA3-35F1-44E3-BAE6-72E1A1BCE53F}"/>
                </a:ext>
              </a:extLst>
            </p:cNvPr>
            <p:cNvSpPr/>
            <p:nvPr/>
          </p:nvSpPr>
          <p:spPr>
            <a:xfrm>
              <a:off x="1843919" y="2802240"/>
              <a:ext cx="3938400" cy="74664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</a:ln>
          </p:spPr>
          <p:txBody>
            <a:bodyPr vert="horz" wrap="none" lIns="90000" tIns="45000" rIns="90000" bIns="450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832028-F77E-4A23-A613-339AF84B1C71}"/>
                </a:ext>
              </a:extLst>
            </p:cNvPr>
            <p:cNvSpPr txBox="1"/>
            <p:nvPr/>
          </p:nvSpPr>
          <p:spPr>
            <a:xfrm>
              <a:off x="2398680" y="2878200"/>
              <a:ext cx="2828880" cy="597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/>
            <a:lstStyle/>
            <a:p>
              <a:pPr marL="342720" marR="0" lvl="0" indent="-34272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342720" algn="l"/>
                  <a:tab pos="799920" algn="l"/>
                  <a:tab pos="1257120" algn="l"/>
                  <a:tab pos="1714319" algn="l"/>
                  <a:tab pos="2171520" algn="l"/>
                  <a:tab pos="2628720" algn="l"/>
                  <a:tab pos="3085919" algn="l"/>
                  <a:tab pos="3543120" algn="l"/>
                  <a:tab pos="4000320" algn="l"/>
                  <a:tab pos="4457520" algn="l"/>
                  <a:tab pos="4914720" algn="l"/>
                  <a:tab pos="5371920" algn="l"/>
                  <a:tab pos="5829119" algn="l"/>
                  <a:tab pos="6286320" algn="l"/>
                  <a:tab pos="6743519" algn="l"/>
                  <a:tab pos="7200720" algn="l"/>
                  <a:tab pos="7657920" algn="l"/>
                  <a:tab pos="8115120" algn="l"/>
                  <a:tab pos="8572320" algn="l"/>
                  <a:tab pos="9029520" algn="l"/>
                  <a:tab pos="9486720" algn="l"/>
                </a:tabLst>
              </a:pPr>
              <a:r>
                <a:rPr lang="en-US" sz="32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Spring Data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7B60C-136D-40EC-8085-DC8D97178A23}"/>
              </a:ext>
            </a:extLst>
          </p:cNvPr>
          <p:cNvSpPr/>
          <p:nvPr/>
        </p:nvSpPr>
        <p:spPr>
          <a:xfrm>
            <a:off x="1900111" y="227775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FFFF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21F87-753D-49DB-A76A-A7B021C92DB8}"/>
              </a:ext>
            </a:extLst>
          </p:cNvPr>
          <p:cNvSpPr txBox="1"/>
          <p:nvPr/>
        </p:nvSpPr>
        <p:spPr>
          <a:xfrm>
            <a:off x="1995871" y="2349391"/>
            <a:ext cx="1076759" cy="36467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JPA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856BAA-51DA-4ADE-A3FC-3B5FE218450B}"/>
              </a:ext>
            </a:extLst>
          </p:cNvPr>
          <p:cNvSpPr/>
          <p:nvPr/>
        </p:nvSpPr>
        <p:spPr>
          <a:xfrm>
            <a:off x="3326791" y="2277391"/>
            <a:ext cx="1268280" cy="721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063A4-3346-4BF2-9FB3-FCB5164E5D54}"/>
              </a:ext>
            </a:extLst>
          </p:cNvPr>
          <p:cNvSpPr txBox="1"/>
          <p:nvPr/>
        </p:nvSpPr>
        <p:spPr>
          <a:xfrm>
            <a:off x="3339031" y="2349030"/>
            <a:ext cx="1216800" cy="639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Pivotal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Gemfire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A9C1EF-89ED-48C3-AE6A-6B15933F9D0A}"/>
              </a:ext>
            </a:extLst>
          </p:cNvPr>
          <p:cNvSpPr/>
          <p:nvPr/>
        </p:nvSpPr>
        <p:spPr>
          <a:xfrm>
            <a:off x="4689391" y="2277031"/>
            <a:ext cx="134064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99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3E96B-8D2D-479B-8DFE-38AFBCDAC570}"/>
              </a:ext>
            </a:extLst>
          </p:cNvPr>
          <p:cNvSpPr txBox="1"/>
          <p:nvPr/>
        </p:nvSpPr>
        <p:spPr>
          <a:xfrm>
            <a:off x="4700551" y="2339670"/>
            <a:ext cx="1311480" cy="364679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MongoDB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832641-75EF-4841-881B-F413ADDA2557}"/>
              </a:ext>
            </a:extLst>
          </p:cNvPr>
          <p:cNvSpPr/>
          <p:nvPr/>
        </p:nvSpPr>
        <p:spPr>
          <a:xfrm>
            <a:off x="1900111" y="2948791"/>
            <a:ext cx="1268280" cy="721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D32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508D9-D3D6-4AA2-B7BB-93C4C8526EB4}"/>
              </a:ext>
            </a:extLst>
          </p:cNvPr>
          <p:cNvSpPr txBox="1"/>
          <p:nvPr/>
        </p:nvSpPr>
        <p:spPr>
          <a:xfrm>
            <a:off x="1922790" y="3027991"/>
            <a:ext cx="1222920" cy="639000"/>
          </a:xfrm>
          <a:prstGeom prst="rect">
            <a:avLst/>
          </a:prstGeom>
          <a:solidFill>
            <a:srgbClr val="FFD32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Apache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Hadoop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E56850-142D-41F8-832C-9BA57ABDC8DA}"/>
              </a:ext>
            </a:extLst>
          </p:cNvPr>
          <p:cNvSpPr/>
          <p:nvPr/>
        </p:nvSpPr>
        <p:spPr>
          <a:xfrm>
            <a:off x="3325711" y="317667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ECF0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7DBFE-9039-42FA-8E26-D910B0BD21E1}"/>
              </a:ext>
            </a:extLst>
          </p:cNvPr>
          <p:cNvSpPr txBox="1"/>
          <p:nvPr/>
        </p:nvSpPr>
        <p:spPr>
          <a:xfrm>
            <a:off x="3401311" y="3248311"/>
            <a:ext cx="1120680" cy="364679"/>
          </a:xfrm>
          <a:prstGeom prst="rect">
            <a:avLst/>
          </a:prstGeom>
          <a:solidFill>
            <a:srgbClr val="AECF0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Solr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F95794-1825-428D-A5D1-F7311393AB22}"/>
              </a:ext>
            </a:extLst>
          </p:cNvPr>
          <p:cNvSpPr/>
          <p:nvPr/>
        </p:nvSpPr>
        <p:spPr>
          <a:xfrm>
            <a:off x="4727191" y="2925031"/>
            <a:ext cx="1340640" cy="721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FFFF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020BA-9CD0-4AC4-8295-77833ABA128F}"/>
              </a:ext>
            </a:extLst>
          </p:cNvPr>
          <p:cNvSpPr txBox="1"/>
          <p:nvPr/>
        </p:nvSpPr>
        <p:spPr>
          <a:xfrm>
            <a:off x="4747711" y="2997391"/>
            <a:ext cx="1279080" cy="639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JDBC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extensions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BFE846-E6B6-40DF-89C6-4487488807F4}"/>
              </a:ext>
            </a:extLst>
          </p:cNvPr>
          <p:cNvSpPr/>
          <p:nvPr/>
        </p:nvSpPr>
        <p:spPr>
          <a:xfrm>
            <a:off x="4707031" y="3868951"/>
            <a:ext cx="134136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8B8D5-263C-469E-9EB6-AE4F7B90F2E3}"/>
              </a:ext>
            </a:extLst>
          </p:cNvPr>
          <p:cNvSpPr txBox="1"/>
          <p:nvPr/>
        </p:nvSpPr>
        <p:spPr>
          <a:xfrm>
            <a:off x="4718191" y="3923311"/>
            <a:ext cx="1311480" cy="364679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And more ...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8F9568C-B7CF-4355-B6A7-1FE63169C206}"/>
              </a:ext>
            </a:extLst>
          </p:cNvPr>
          <p:cNvSpPr/>
          <p:nvPr/>
        </p:nvSpPr>
        <p:spPr>
          <a:xfrm>
            <a:off x="6179791" y="1281991"/>
            <a:ext cx="189720" cy="81972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36000">
            <a:solidFill>
              <a:srgbClr val="808080"/>
            </a:solidFill>
            <a:prstDash val="solid"/>
          </a:ln>
        </p:spPr>
        <p:txBody>
          <a:bodyPr vert="horz" wrap="none" lIns="108000" tIns="63000" rIns="108000" bIns="63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EDA6AC-8F92-4C80-A126-B23E9E014BE3}"/>
              </a:ext>
            </a:extLst>
          </p:cNvPr>
          <p:cNvSpPr txBox="1"/>
          <p:nvPr/>
        </p:nvSpPr>
        <p:spPr>
          <a:xfrm>
            <a:off x="6491551" y="1503751"/>
            <a:ext cx="188352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Core project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B4724F-9E5C-44AF-9A9E-2884BFB49C78}"/>
              </a:ext>
            </a:extLst>
          </p:cNvPr>
          <p:cNvSpPr/>
          <p:nvPr/>
        </p:nvSpPr>
        <p:spPr>
          <a:xfrm>
            <a:off x="6179431" y="2224111"/>
            <a:ext cx="204480" cy="2159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36000">
            <a:solidFill>
              <a:srgbClr val="808080"/>
            </a:solidFill>
            <a:prstDash val="solid"/>
          </a:ln>
        </p:spPr>
        <p:txBody>
          <a:bodyPr vert="horz" wrap="none" lIns="108000" tIns="63000" rIns="108000" bIns="63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8C32E0-3114-4D99-B47F-E8B2F0718F9C}"/>
              </a:ext>
            </a:extLst>
          </p:cNvPr>
          <p:cNvSpPr txBox="1"/>
          <p:nvPr/>
        </p:nvSpPr>
        <p:spPr>
          <a:xfrm>
            <a:off x="6491551" y="3124111"/>
            <a:ext cx="1883520" cy="425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3080" algn="l"/>
                <a:tab pos="800280" algn="l"/>
                <a:tab pos="1257480" algn="l"/>
                <a:tab pos="1714679" algn="l"/>
                <a:tab pos="2171880" algn="l"/>
                <a:tab pos="2629080" algn="l"/>
                <a:tab pos="3086279" algn="l"/>
                <a:tab pos="3543480" algn="l"/>
                <a:tab pos="4000680" algn="l"/>
                <a:tab pos="4457880" algn="l"/>
                <a:tab pos="4915080" algn="l"/>
                <a:tab pos="5372280" algn="l"/>
                <a:tab pos="5829479" algn="l"/>
                <a:tab pos="6286680" algn="l"/>
                <a:tab pos="6743879" algn="l"/>
                <a:tab pos="7201080" algn="l"/>
                <a:tab pos="7658280" algn="l"/>
                <a:tab pos="8115480" algn="l"/>
                <a:tab pos="8572680" algn="l"/>
                <a:tab pos="9029880" algn="l"/>
                <a:tab pos="948708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Sub-projects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2D53E4-398D-4AEE-A64F-14A259A13D63}"/>
              </a:ext>
            </a:extLst>
          </p:cNvPr>
          <p:cNvSpPr/>
          <p:nvPr/>
        </p:nvSpPr>
        <p:spPr>
          <a:xfrm>
            <a:off x="1900111" y="386895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00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A39815-1058-4F31-8EBD-213835950848}"/>
              </a:ext>
            </a:extLst>
          </p:cNvPr>
          <p:cNvSpPr txBox="1"/>
          <p:nvPr/>
        </p:nvSpPr>
        <p:spPr>
          <a:xfrm>
            <a:off x="1973911" y="3923311"/>
            <a:ext cx="1120680" cy="3646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Neo4j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2C2CF5-C0D0-487B-AF0C-9122673DFE2A}"/>
              </a:ext>
            </a:extLst>
          </p:cNvPr>
          <p:cNvSpPr/>
          <p:nvPr/>
        </p:nvSpPr>
        <p:spPr>
          <a:xfrm>
            <a:off x="3325351" y="3868951"/>
            <a:ext cx="1268280" cy="473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27C3A"/>
          </a:solidFill>
          <a:ln w="0">
            <a:solidFill>
              <a:srgbClr val="0000FF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51716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Defining JPA repository</a:t>
            </a:r>
            <a:endParaRPr lang="e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CA0604-9AD1-42C1-B058-D2C38F3E1AB5}"/>
              </a:ext>
            </a:extLst>
          </p:cNvPr>
          <p:cNvSpPr/>
          <p:nvPr/>
        </p:nvSpPr>
        <p:spPr>
          <a:xfrm>
            <a:off x="349920" y="1381320"/>
            <a:ext cx="8444160" cy="2844360"/>
          </a:xfrm>
          <a:custGeom>
            <a:avLst>
              <a:gd name="f0" fmla="val 1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interface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CustomerRepository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extends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CrudRepository&lt;Customer, Long&gt;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    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Customer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findFirstByEmail(String someEmail);    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355E00"/>
                </a:solidFill>
                <a:latin typeface="Arial" pitchFamily="34"/>
                <a:ea typeface="Arial" pitchFamily="34"/>
                <a:cs typeface="Arial" pitchFamily="34"/>
              </a:rPr>
              <a:t>// No &lt;Op&gt; for Equals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Arial" pitchFamily="34"/>
                <a:cs typeface="Arial" pitchFamily="34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List&lt;Customer&gt; findByOrderDateLessThan(Date someDate);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List&lt;Customer&gt;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findByOrderDateBetween(Date d1, Date d2);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Monaco" pitchFamily="49"/>
                <a:cs typeface="Monaco" pitchFamily="49"/>
              </a:rPr>
              <a:t>@Query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(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Monaco" pitchFamily="49"/>
                <a:cs typeface="Monaco" pitchFamily="49"/>
              </a:rPr>
              <a:t>“SELECT c FROM Customer c WHERE c.email NOT LIKE '%@%'”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List&lt;Customer&gt; findInvalidEmails();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8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Configuration class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ED7BF-D043-435C-8726-CEAF48E3E09C}"/>
              </a:ext>
            </a:extLst>
          </p:cNvPr>
          <p:cNvSpPr txBox="1"/>
          <p:nvPr/>
        </p:nvSpPr>
        <p:spPr>
          <a:xfrm>
            <a:off x="1169091" y="1063500"/>
            <a:ext cx="6985079" cy="3656520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Monaco" pitchFamily="49"/>
                <a:cs typeface="Monaco" pitchFamily="49"/>
              </a:rPr>
              <a:t>@EnableJpaRepositories(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7F"/>
                </a:solidFill>
                <a:latin typeface="Arial" pitchFamily="34"/>
                <a:ea typeface="Monaco" pitchFamily="49"/>
                <a:cs typeface="Monaco" pitchFamily="49"/>
              </a:rPr>
              <a:t>basePackages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=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"com.acme.repository")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AU" sz="1800" b="0" i="0" u="none" strike="noStrike" baseline="0">
              <a:ln>
                <a:noFill/>
              </a:ln>
              <a:solidFill>
                <a:srgbClr val="008080"/>
              </a:solidFill>
              <a:latin typeface="Arial" pitchFamily="34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Monaco" pitchFamily="49"/>
                <a:cs typeface="Monaco" pitchFamily="49"/>
              </a:rPr>
              <a:t>    @Autowired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CustomerRepository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customerRepository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4C4C4C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CustomerService customerService()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r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eturn new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CustomerService(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customerRepository </a:t>
            </a: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AU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00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Templates – A very powerful way to integrate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9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Widely used and useful pattern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http://en.wikipedia.org/wiki/Template_method_pattern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Define the outline or skeleton of an algorithm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-Leave the details to specific implementations later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-Hides away large amounts of boilerplate code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Spring provides many template classes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JdbcTemplate</a:t>
            </a: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JmsTemplate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RestTemplate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,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WebServiceTemplate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…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-Most hide low-level resource management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02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JDBC – Traditional code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D948171-4CB9-49CE-BC16-65F234F77F35}"/>
              </a:ext>
            </a:extLst>
          </p:cNvPr>
          <p:cNvSpPr/>
          <p:nvPr/>
        </p:nvSpPr>
        <p:spPr>
          <a:xfrm>
            <a:off x="621453" y="928032"/>
            <a:ext cx="8153280" cy="40216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List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findByLastName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(String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List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ArrayList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Connection conn =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null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String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"select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, age from PERSON where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last_name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=?"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DataSourceUtils.getDataSource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conn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dataSource.</a:t>
            </a:r>
            <a:r>
              <a:rPr lang="en-US" sz="1100" b="0" i="1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getConnection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PreparedStatement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conn.prepareStatement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ps.setString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(1,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ResultSet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ps.executeQuery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while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rs.next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personList.add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Person(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rs.getString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), ...));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/* ??? */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finally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conn.close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}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3F7F7F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/* ??? */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return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763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JDBC – Boiler plate code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5238AA-5CFC-4F2E-8C50-4C64A0F81A86}"/>
              </a:ext>
            </a:extLst>
          </p:cNvPr>
          <p:cNvSpPr/>
          <p:nvPr/>
        </p:nvSpPr>
        <p:spPr>
          <a:xfrm>
            <a:off x="567438" y="931993"/>
            <a:ext cx="8153640" cy="39282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public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List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findByLastName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(String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List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ArrayList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Connection conn =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null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String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"select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, age from PERSON where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last_name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=?"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DataSourceUtils.getDataSource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conn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dataSource.</a:t>
            </a:r>
            <a:r>
              <a:rPr lang="en-US" sz="1100" b="0" i="1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getConnection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PreparedStatement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conn.prepareStatement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ps.setString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(1,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lastName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ResultSet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=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ps.executeQuery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while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rs.next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personList.add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660066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new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Person(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rs.getString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“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first_name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”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), ...));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/* ??? */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finally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try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   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conn.close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();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   }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catch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(</a:t>
            </a:r>
            <a:r>
              <a:rPr lang="en-US" sz="1100" b="0" i="0" u="none" strike="noStrike" baseline="0" dirty="0" err="1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SQLException</a:t>
            </a: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e) { /* ??? */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C0C0C0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  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return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 </a:t>
            </a:r>
            <a:r>
              <a:rPr lang="en-US" sz="1100" b="1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personList</a:t>
            </a: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100" b="1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50"/>
                <a:cs typeface="ＭＳ Ｐゴシック" pitchFamily="50"/>
              </a:rPr>
              <a:t>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US" sz="1100" b="1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6974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Error classes for various error codes</a:t>
            </a:r>
            <a:endParaRPr lang="e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55265-37F1-42F7-BAFC-8BAAC92AB859}"/>
              </a:ext>
            </a:extLst>
          </p:cNvPr>
          <p:cNvSpPr/>
          <p:nvPr/>
        </p:nvSpPr>
        <p:spPr>
          <a:xfrm>
            <a:off x="2286423" y="1063500"/>
            <a:ext cx="4156200" cy="41292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+mj-lt"/>
                <a:ea typeface="Monaco" pitchFamily="49"/>
                <a:cs typeface="Monaco" pitchFamily="49"/>
              </a:rPr>
              <a:t>Select </a:t>
            </a:r>
            <a:r>
              <a:rPr lang="en-US" sz="1800" b="0" i="1" u="none" strike="noStrike" baseline="0" dirty="0" err="1">
                <a:ln>
                  <a:noFill/>
                </a:ln>
                <a:solidFill>
                  <a:srgbClr val="4D4D4D"/>
                </a:solidFill>
                <a:latin typeface="+mj-lt"/>
                <a:ea typeface="Monaco" pitchFamily="49"/>
                <a:cs typeface="Monaco" pitchFamily="49"/>
              </a:rPr>
              <a:t>iddd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+mj-lt"/>
                <a:ea typeface="Monaco" pitchFamily="49"/>
                <a:cs typeface="Monaco" pitchFamily="49"/>
              </a:rPr>
              <a:t> from T_ACCOUNT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676D1-F706-491C-B918-E67C7E6D03F8}"/>
              </a:ext>
            </a:extLst>
          </p:cNvPr>
          <p:cNvSpPr txBox="1"/>
          <p:nvPr/>
        </p:nvSpPr>
        <p:spPr>
          <a:xfrm>
            <a:off x="1312983" y="1482900"/>
            <a:ext cx="171540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+mj-lt"/>
                <a:ea typeface="Arial" pitchFamily="34"/>
                <a:cs typeface="Arial" pitchFamily="34"/>
              </a:rPr>
              <a:t>Plain JDBC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F74803-6788-4729-9D18-63F8A0B024F8}"/>
              </a:ext>
            </a:extLst>
          </p:cNvPr>
          <p:cNvGrpSpPr/>
          <p:nvPr/>
        </p:nvGrpSpPr>
        <p:grpSpPr>
          <a:xfrm>
            <a:off x="298503" y="1949460"/>
            <a:ext cx="3401640" cy="1218137"/>
            <a:chOff x="328320" y="2303640"/>
            <a:chExt cx="3401640" cy="121813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279B0E-C529-4399-A6C1-86C1F972F084}"/>
                </a:ext>
              </a:extLst>
            </p:cNvPr>
            <p:cNvSpPr/>
            <p:nvPr/>
          </p:nvSpPr>
          <p:spPr>
            <a:xfrm>
              <a:off x="328320" y="2303640"/>
              <a:ext cx="3401640" cy="11948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+mj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A71E40-D62E-4012-9AF9-63C6792CBB72}"/>
                </a:ext>
              </a:extLst>
            </p:cNvPr>
            <p:cNvSpPr txBox="1"/>
            <p:nvPr/>
          </p:nvSpPr>
          <p:spPr>
            <a:xfrm>
              <a:off x="414360" y="2353680"/>
              <a:ext cx="2916481" cy="116809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+mj-lt"/>
                  <a:ea typeface="ＭＳ Ｐゴシック" pitchFamily="2"/>
                  <a:cs typeface="ＭＳ Ｐゴシック" pitchFamily="2"/>
                </a:rPr>
                <a:t>java.sql.SQLException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+mj-lt"/>
                  <a:ea typeface="Times" pitchFamily="18"/>
                  <a:cs typeface="Times" pitchFamily="18"/>
                </a:rPr>
                <a:t>Message: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+mj-lt"/>
                  <a:ea typeface="Times" pitchFamily="18"/>
                  <a:cs typeface="Times" pitchFamily="18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+mj-lt"/>
                  <a:ea typeface="Monaco" pitchFamily="49"/>
                  <a:cs typeface="Monaco" pitchFamily="49"/>
                </a:rPr>
                <a:t>Column not found: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+mj-lt"/>
                  <a:ea typeface="Monaco" pitchFamily="49"/>
                  <a:cs typeface="Monaco" pitchFamily="49"/>
                </a:rPr>
                <a:t>IDDD in statement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+mj-lt"/>
                  <a:ea typeface="ＭＳ Ｐゴシック" pitchFamily="2"/>
                  <a:cs typeface="ＭＳ Ｐゴシック" pitchFamily="2"/>
                </a:rPr>
                <a:t>errorCode: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+mj-lt"/>
                  <a:ea typeface="ＭＳ Ｐゴシック" pitchFamily="2"/>
                  <a:cs typeface="ＭＳ Ｐゴシック" pitchFamily="2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+mj-lt"/>
                  <a:ea typeface="Monaco" pitchFamily="49"/>
                  <a:cs typeface="Monaco" pitchFamily="49"/>
                </a:rPr>
                <a:t>-28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EC1236-D25D-480D-AC35-1CD99802E6A2}"/>
              </a:ext>
            </a:extLst>
          </p:cNvPr>
          <p:cNvSpPr txBox="1"/>
          <p:nvPr/>
        </p:nvSpPr>
        <p:spPr>
          <a:xfrm>
            <a:off x="6146703" y="1474620"/>
            <a:ext cx="95579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+mj-lt"/>
                <a:ea typeface="Arial" pitchFamily="34"/>
                <a:cs typeface="Arial" pitchFamily="34"/>
              </a:rPr>
              <a:t>Spring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829E38-D9FB-45F3-BDC7-796997B136C8}"/>
              </a:ext>
            </a:extLst>
          </p:cNvPr>
          <p:cNvSpPr/>
          <p:nvPr/>
        </p:nvSpPr>
        <p:spPr>
          <a:xfrm>
            <a:off x="4195862" y="3610140"/>
            <a:ext cx="4609080" cy="1316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+mj-lt"/>
                <a:ea typeface="Times" pitchFamily="18"/>
                <a:cs typeface="Times" pitchFamily="18"/>
              </a:rPr>
              <a:t>BadSqlGrammarException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+mj-lt"/>
                <a:ea typeface="Times" pitchFamily="18"/>
                <a:cs typeface="Times" pitchFamily="18"/>
              </a:rPr>
              <a:t>Message: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0000"/>
                </a:solidFill>
                <a:latin typeface="+mj-lt"/>
                <a:ea typeface="Monaco" pitchFamily="49"/>
                <a:cs typeface="Monaco" pitchFamily="49"/>
              </a:rPr>
              <a:t>PreparedStatementCallback;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0000"/>
                </a:solidFill>
                <a:latin typeface="+mj-lt"/>
                <a:ea typeface="Monaco" pitchFamily="49"/>
                <a:cs typeface="Monaco" pitchFamily="49"/>
              </a:rPr>
              <a:t>bad SQL grammar … Column not found: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0000"/>
                </a:solidFill>
                <a:latin typeface="+mj-lt"/>
                <a:ea typeface="Monaco" pitchFamily="49"/>
                <a:cs typeface="Monaco" pitchFamily="49"/>
              </a:rPr>
              <a:t>IDDD in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037E0-E704-44E0-9ECF-05A4F0A0A669}"/>
              </a:ext>
            </a:extLst>
          </p:cNvPr>
          <p:cNvSpPr txBox="1"/>
          <p:nvPr/>
        </p:nvSpPr>
        <p:spPr>
          <a:xfrm>
            <a:off x="4284063" y="3213060"/>
            <a:ext cx="22726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+mj-lt"/>
                <a:ea typeface="Arial" pitchFamily="34"/>
                <a:cs typeface="Arial" pitchFamily="34"/>
              </a:rPr>
              <a:t>Error code mapping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3267F6-93E7-475D-9816-F840F115B611}"/>
              </a:ext>
            </a:extLst>
          </p:cNvPr>
          <p:cNvGrpSpPr/>
          <p:nvPr/>
        </p:nvGrpSpPr>
        <p:grpSpPr>
          <a:xfrm>
            <a:off x="4749903" y="1949460"/>
            <a:ext cx="3401640" cy="1218137"/>
            <a:chOff x="4779720" y="2303640"/>
            <a:chExt cx="3401640" cy="121813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C51195-ECE7-4945-AD3E-6BB91D779C8B}"/>
                </a:ext>
              </a:extLst>
            </p:cNvPr>
            <p:cNvSpPr/>
            <p:nvPr/>
          </p:nvSpPr>
          <p:spPr>
            <a:xfrm>
              <a:off x="4779720" y="2303640"/>
              <a:ext cx="3401640" cy="1194839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</p:spPr>
          <p:txBody>
            <a:bodyPr vert="horz" wrap="none" lIns="90000" tIns="45000" rIns="90000" bIns="450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+mj-lt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B4499B-E64D-4021-8A0D-8EFCE9F0901A}"/>
                </a:ext>
              </a:extLst>
            </p:cNvPr>
            <p:cNvSpPr txBox="1"/>
            <p:nvPr/>
          </p:nvSpPr>
          <p:spPr>
            <a:xfrm>
              <a:off x="4865760" y="2353680"/>
              <a:ext cx="2916481" cy="116809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+mj-lt"/>
                  <a:ea typeface="ＭＳ Ｐゴシック" pitchFamily="2"/>
                  <a:cs typeface="ＭＳ Ｐゴシック" pitchFamily="2"/>
                </a:rPr>
                <a:t>java.sql.SQLException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+mj-lt"/>
                  <a:ea typeface="Times" pitchFamily="18"/>
                  <a:cs typeface="Times" pitchFamily="18"/>
                </a:rPr>
                <a:t>Message: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+mj-lt"/>
                  <a:ea typeface="Times" pitchFamily="18"/>
                  <a:cs typeface="Times" pitchFamily="18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+mj-lt"/>
                  <a:ea typeface="Monaco" pitchFamily="49"/>
                  <a:cs typeface="Monaco" pitchFamily="49"/>
                </a:rPr>
                <a:t>Column not found: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+mj-lt"/>
                  <a:ea typeface="Monaco" pitchFamily="49"/>
                  <a:cs typeface="Monaco" pitchFamily="49"/>
                </a:rPr>
                <a:t>IDDD in statement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+mj-lt"/>
                  <a:ea typeface="ＭＳ Ｐゴシック" pitchFamily="2"/>
                  <a:cs typeface="ＭＳ Ｐゴシック" pitchFamily="2"/>
                </a:rPr>
                <a:t>errorCode: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+mj-lt"/>
                  <a:ea typeface="ＭＳ Ｐゴシック" pitchFamily="2"/>
                  <a:cs typeface="ＭＳ Ｐゴシック" pitchFamily="2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FF0000"/>
                  </a:solidFill>
                  <a:latin typeface="+mj-lt"/>
                  <a:ea typeface="Monaco" pitchFamily="49"/>
                  <a:cs typeface="Monaco" pitchFamily="49"/>
                </a:rPr>
                <a:t>-28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F3A52AC-63AE-482A-B8D6-34ED058B89AE}"/>
              </a:ext>
            </a:extLst>
          </p:cNvPr>
          <p:cNvSpPr/>
          <p:nvPr/>
        </p:nvSpPr>
        <p:spPr>
          <a:xfrm>
            <a:off x="6614161" y="3144299"/>
            <a:ext cx="45719" cy="453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" h="1205" fill="none">
                <a:moveTo>
                  <a:pt x="0" y="0"/>
                </a:moveTo>
                <a:lnTo>
                  <a:pt x="30" y="1205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+mj-lt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709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Embedded database builder</a:t>
            </a:r>
            <a:endParaRPr lang="en" dirty="0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B362D142-687E-4186-A7EA-78669D8CEFED}"/>
              </a:ext>
            </a:extLst>
          </p:cNvPr>
          <p:cNvSpPr/>
          <p:nvPr/>
        </p:nvSpPr>
        <p:spPr>
          <a:xfrm>
            <a:off x="431108" y="1377453"/>
            <a:ext cx="8102880" cy="286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333333"/>
            </a:solidFill>
            <a:prstDash val="solid"/>
            <a:miter/>
          </a:ln>
        </p:spPr>
        <p:txBody>
          <a:bodyPr vert="horz" wrap="square" lIns="115200" tIns="34200" rIns="43200" bIns="342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66666"/>
                </a:solidFill>
                <a:latin typeface="Arial" pitchFamily="34"/>
                <a:ea typeface="Arial" pitchFamily="2"/>
                <a:cs typeface="Arial" pitchFamily="2"/>
              </a:rPr>
              <a:t>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@Bean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DataSource dataSource()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EmbeddedDatabaseBuilder builder =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new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EmbeddedDatabaseBuilder();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return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builder.setName(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"testdb"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.setType(EmbeddedDatabaseType.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34"/>
                <a:ea typeface="Monaco" pitchFamily="49"/>
                <a:cs typeface="Monaco" pitchFamily="49"/>
              </a:rPr>
              <a:t>HSQL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.addScript(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"classpath:/testdb/schema.db"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                   .addScript(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2A00FF"/>
                </a:solidFill>
                <a:latin typeface="Arial" pitchFamily="34"/>
                <a:ea typeface="Monaco" pitchFamily="49"/>
                <a:cs typeface="Monaco" pitchFamily="49"/>
              </a:rPr>
              <a:t>"classpath:/testdb/test-data.db"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).build();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227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2"/>
                <a:cs typeface="Arial" pitchFamily="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7046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JDBC Template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575B7-CCAA-4ECC-8657-4D390B02C8A2}"/>
              </a:ext>
            </a:extLst>
          </p:cNvPr>
          <p:cNvSpPr txBox="1">
            <a:spLocks/>
          </p:cNvSpPr>
          <p:nvPr/>
        </p:nvSpPr>
        <p:spPr>
          <a:xfrm>
            <a:off x="367747" y="1063500"/>
            <a:ext cx="8229600" cy="37240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/>
              <a:t>Requires a DataSource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lang="en-US" sz="2000"/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/>
              <a:t>Create a template once and re-use it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Do not create one for each thread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Thread safe after construction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2350F9-381C-43D9-9CDB-752741B266AD}"/>
              </a:ext>
            </a:extLst>
          </p:cNvPr>
          <p:cNvSpPr/>
          <p:nvPr/>
        </p:nvSpPr>
        <p:spPr>
          <a:xfrm>
            <a:off x="1053547" y="1744620"/>
            <a:ext cx="685800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 template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new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JdbcTemplate(dataSource);</a:t>
            </a:r>
          </a:p>
        </p:txBody>
      </p:sp>
    </p:spTree>
    <p:extLst>
      <p:ext uri="{BB962C8B-B14F-4D97-AF65-F5344CB8AC3E}">
        <p14:creationId xmlns:p14="http://schemas.microsoft.com/office/powerpoint/2010/main" val="3557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Query for simple object</a:t>
            </a:r>
            <a:endParaRPr lang="e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591FB2F-A7DC-490C-B431-3C57FDA9D340}"/>
              </a:ext>
            </a:extLst>
          </p:cNvPr>
          <p:cNvSpPr/>
          <p:nvPr/>
        </p:nvSpPr>
        <p:spPr>
          <a:xfrm>
            <a:off x="868550" y="1473292"/>
            <a:ext cx="7350480" cy="283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getOldest()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min(dob) from PERSON"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.queryForObject(sql, Date.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ial" pitchFamily="34"/>
                <a:cs typeface="Arial" pitchFamily="34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public long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getPersonCount()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String sql 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99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"select count(*) from PERSON"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return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jdbcTemplate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.queryForObject(sql, Long.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18"/>
                <a:ea typeface="Arial" pitchFamily="34"/>
                <a:cs typeface="Arial" pitchFamily="34"/>
              </a:rPr>
              <a:t>class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887924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1422</Words>
  <Application>Microsoft Office PowerPoint</Application>
  <PresentationFormat>On-screen Show (16:9)</PresentationFormat>
  <Paragraphs>244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Varela Round</vt:lpstr>
      <vt:lpstr>Calibri</vt:lpstr>
      <vt:lpstr>Iras template</vt:lpstr>
      <vt:lpstr>Spring Data</vt:lpstr>
      <vt:lpstr>Spring JDBC – The basic advantage</vt:lpstr>
      <vt:lpstr>Templates – A very powerful way to integrate</vt:lpstr>
      <vt:lpstr>JDBC – Traditional code</vt:lpstr>
      <vt:lpstr>JDBC – Boiler plate code</vt:lpstr>
      <vt:lpstr>Error classes for various error codes</vt:lpstr>
      <vt:lpstr>Embedded database builder</vt:lpstr>
      <vt:lpstr>JDBC Template</vt:lpstr>
      <vt:lpstr>Query for simple object</vt:lpstr>
      <vt:lpstr>Using binding variables</vt:lpstr>
      <vt:lpstr>RowMapper</vt:lpstr>
      <vt:lpstr>Querying for domain objects</vt:lpstr>
      <vt:lpstr>Insert or update</vt:lpstr>
      <vt:lpstr>JPA, Spring data</vt:lpstr>
      <vt:lpstr>Persistent unit</vt:lpstr>
      <vt:lpstr>Entity manager and factory</vt:lpstr>
      <vt:lpstr>Entity manager and factory integration</vt:lpstr>
      <vt:lpstr>Entity</vt:lpstr>
      <vt:lpstr>JPA Querying using JPQL</vt:lpstr>
      <vt:lpstr>Spring Data</vt:lpstr>
      <vt:lpstr>Defining JPA repository</vt:lpstr>
      <vt:lpstr>Configuration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152</cp:revision>
  <dcterms:modified xsi:type="dcterms:W3CDTF">2020-08-22T10:07:57Z</dcterms:modified>
</cp:coreProperties>
</file>