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60" r:id="rId3"/>
    <p:sldId id="284" r:id="rId4"/>
    <p:sldId id="300" r:id="rId5"/>
    <p:sldId id="299" r:id="rId6"/>
    <p:sldId id="286" r:id="rId7"/>
    <p:sldId id="292" r:id="rId8"/>
    <p:sldId id="294" r:id="rId9"/>
    <p:sldId id="295" r:id="rId10"/>
    <p:sldId id="297" r:id="rId11"/>
    <p:sldId id="296" r:id="rId12"/>
    <p:sldId id="298" r:id="rId13"/>
    <p:sldId id="301" r:id="rId14"/>
    <p:sldId id="302" r:id="rId15"/>
    <p:sldId id="303" r:id="rId16"/>
    <p:sldId id="304" r:id="rId17"/>
    <p:sldId id="309" r:id="rId18"/>
    <p:sldId id="313" r:id="rId19"/>
    <p:sldId id="308" r:id="rId20"/>
    <p:sldId id="305" r:id="rId21"/>
    <p:sldId id="307" r:id="rId22"/>
    <p:sldId id="310" r:id="rId23"/>
    <p:sldId id="312" r:id="rId24"/>
    <p:sldId id="314" r:id="rId25"/>
    <p:sldId id="316" r:id="rId26"/>
    <p:sldId id="315" r:id="rId27"/>
    <p:sldId id="317" r:id="rId28"/>
    <p:sldId id="318" r:id="rId29"/>
    <p:sldId id="319" r:id="rId30"/>
    <p:sldId id="320" r:id="rId31"/>
    <p:sldId id="323" r:id="rId32"/>
    <p:sldId id="325" r:id="rId33"/>
    <p:sldId id="324" r:id="rId34"/>
    <p:sldId id="329" r:id="rId35"/>
    <p:sldId id="326" r:id="rId36"/>
    <p:sldId id="327" r:id="rId37"/>
    <p:sldId id="328" r:id="rId38"/>
    <p:sldId id="311" r:id="rId39"/>
    <p:sldId id="427" r:id="rId40"/>
    <p:sldId id="330" r:id="rId41"/>
    <p:sldId id="396" r:id="rId42"/>
    <p:sldId id="356" r:id="rId43"/>
    <p:sldId id="426" r:id="rId44"/>
    <p:sldId id="412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arela Round" panose="00000500000000000000" charset="-79"/>
      <p:regular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9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08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2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1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2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6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5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0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6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0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60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84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83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30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0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6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Core – Introduction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container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serves as a container for your application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Our objects do not have to worry about finding / connecting to each other.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instantiates and dependency injects your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Serves as a lifecycle manager</a:t>
            </a:r>
          </a:p>
        </p:txBody>
      </p:sp>
    </p:spTree>
    <p:extLst>
      <p:ext uri="{BB962C8B-B14F-4D97-AF65-F5344CB8AC3E}">
        <p14:creationId xmlns:p14="http://schemas.microsoft.com/office/powerpoint/2010/main" val="36497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26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applications must deal with a wide variety of Enterprise technologies / resources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JDBC, JMS, AMQP, Transactions, ORM / JPA, NoSQL, Security, Web, Tasks, Scheduling, Mail, Files, XML/JSON Marshalling, Remoting, REST services, SOAP services, Mobile, Social, ...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provides framework classes to simplify working with lower-level technologies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35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Configuration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198F9-9300-4328-8063-808B5D8D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79" y="1218092"/>
            <a:ext cx="6235442" cy="34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transfer service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C565-23B2-41AB-ACCC-F4C266C4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7" y="1457149"/>
            <a:ext cx="6683006" cy="3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configuration support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7C6D79-4631-47E9-878E-6BA64D7F8FE8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28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provides support for assembling such an application system from its parts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Parts do not worry about finding each other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Any part can easily be swapped out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85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Money transfer example assembly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D948B-1753-449F-A213-81D9EC5A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" y="835542"/>
            <a:ext cx="7829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The advantage of swapping out dependency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7435-AE89-465B-B266-A3E0E759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14" y="957175"/>
            <a:ext cx="6810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Scopes for creating beans</a:t>
            </a:r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4B17F-6737-430A-8276-7A56A36878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06364"/>
          <a:ext cx="8229599" cy="3731036"/>
        </p:xfrm>
        <a:graphic>
          <a:graphicData uri="http://schemas.openxmlformats.org/drawingml/2006/table">
            <a:tbl>
              <a:tblPr firstRow="1" bandRow="1"/>
              <a:tblGrid>
                <a:gridCol w="1804319">
                  <a:extLst>
                    <a:ext uri="{9D8B030D-6E8A-4147-A177-3AD203B41FA5}">
                      <a16:colId xmlns:a16="http://schemas.microsoft.com/office/drawing/2014/main" val="468974291"/>
                    </a:ext>
                  </a:extLst>
                </a:gridCol>
                <a:gridCol w="6425280">
                  <a:extLst>
                    <a:ext uri="{9D8B030D-6E8A-4147-A177-3AD203B41FA5}">
                      <a16:colId xmlns:a16="http://schemas.microsoft.com/office/drawing/2014/main" val="870625749"/>
                    </a:ext>
                  </a:extLst>
                </a:gridCol>
              </a:tblGrid>
              <a:tr h="884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single instance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9482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each time the bean is referenced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0767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user session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1638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request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7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Java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Collection of utility, convention, methodology which helps us to ease repeated and duplicate work, hence improving productivity and efficiency in development, testing and deployment: </a:t>
            </a:r>
            <a:r>
              <a:rPr lang="en-MY" b="1" i="0" dirty="0"/>
              <a:t>FRAMEWORK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based injection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051399" cy="23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D4D2E4-18CC-49A3-89C4-323195544AC8}"/>
              </a:ext>
            </a:extLst>
          </p:cNvPr>
          <p:cNvSpPr/>
          <p:nvPr/>
        </p:nvSpPr>
        <p:spPr>
          <a:xfrm>
            <a:off x="1783311" y="2698031"/>
            <a:ext cx="6263999" cy="230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DataSource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dataSource()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DataSource ds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BasicDataSource();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3F713-8BAF-4B0A-9760-3E6D7AAE5737}"/>
              </a:ext>
            </a:extLst>
          </p:cNvPr>
          <p:cNvCxnSpPr/>
          <p:nvPr/>
        </p:nvCxnSpPr>
        <p:spPr>
          <a:xfrm flipV="1">
            <a:off x="6125378" y="2335576"/>
            <a:ext cx="0" cy="10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01E699-9CB4-4994-BF18-58D7E6536B7C}"/>
              </a:ext>
            </a:extLst>
          </p:cNvPr>
          <p:cNvSpPr txBox="1"/>
          <p:nvPr/>
        </p:nvSpPr>
        <p:spPr>
          <a:xfrm>
            <a:off x="6318445" y="2384463"/>
            <a:ext cx="172362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Dependency injection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singleton bean mean?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505179" cy="24967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@Scope(“singleton”)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3EB296-FDF8-4C1C-9713-5962F777A84E}"/>
              </a:ext>
            </a:extLst>
          </p:cNvPr>
          <p:cNvSpPr txBox="1">
            <a:spLocks/>
          </p:cNvSpPr>
          <p:nvPr/>
        </p:nvSpPr>
        <p:spPr>
          <a:xfrm>
            <a:off x="224151" y="3573169"/>
            <a:ext cx="8505179" cy="116952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service2 = 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service1 == service2; 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// True – </a:t>
            </a:r>
            <a:r>
              <a:rPr lang="en-US" sz="1800" i="1" dirty="0">
                <a:solidFill>
                  <a:srgbClr val="008080"/>
                </a:solidFill>
                <a:latin typeface="Arial" pitchFamily="34"/>
                <a:cs typeface="Arial" pitchFamily="34"/>
              </a:rPr>
              <a:t>same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120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Annotation based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AnnotationBasedConfig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vs setter dependency injection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310D5-1858-496B-AE08-15523351E8BB}"/>
              </a:ext>
            </a:extLst>
          </p:cNvPr>
          <p:cNvGraphicFramePr>
            <a:graphicFrameLocks noGrp="1"/>
          </p:cNvGraphicFramePr>
          <p:nvPr/>
        </p:nvGraphicFramePr>
        <p:xfrm>
          <a:off x="1396410" y="1539211"/>
          <a:ext cx="6096000" cy="2001520"/>
        </p:xfrm>
        <a:graphic>
          <a:graphicData uri="http://schemas.openxmlformats.org/drawingml/2006/table">
            <a:tbl>
              <a:tblPr firstRow="1" bandRow="1">
                <a:tableStyleId>{4516C5B7-6DF7-4EAC-B830-4C3994D4386D}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926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Mandatory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Optional/changeable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Immutable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Circular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Several parameters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Inherited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If the constructor requires too many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8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Auto wiring required or not?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627E-6882-474D-9C32-8D4FACD9EEB2}"/>
              </a:ext>
            </a:extLst>
          </p:cNvPr>
          <p:cNvSpPr txBox="1">
            <a:spLocks/>
          </p:cNvSpPr>
          <p:nvPr/>
        </p:nvSpPr>
        <p:spPr>
          <a:xfrm>
            <a:off x="633767" y="1433873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(required=false)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633767" y="2766959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By default required is true.  This means that exception will be thrown if the dependency does not exists.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Making required as false, will inject the dependency only if it exists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brief history prior to Spring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The early years: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1995 – Java introduced, Applets are popular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1997 – Servlets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possible.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1999 – JSP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easy.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Font typeface="Arial" pitchFamily="34"/>
              <a:buChar char="×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Questions arise regarding “Enterprise” 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How should a Servlet / JSP application handle: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		- persistence, transactions, security, business logic etc.?</a:t>
            </a:r>
          </a:p>
        </p:txBody>
      </p:sp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Rules for resolving ambiguation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Auto wiring rules for resolving ambiguity are: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Unique bean of required type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Assume @Qualifier if given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Trying to match the bean by name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A1A3-7B71-47BE-B532-10D9F4B5F317}"/>
              </a:ext>
            </a:extLst>
          </p:cNvPr>
          <p:cNvSpPr txBox="1"/>
          <p:nvPr/>
        </p:nvSpPr>
        <p:spPr>
          <a:xfrm>
            <a:off x="868450" y="925033"/>
            <a:ext cx="6786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@</a:t>
            </a:r>
            <a:r>
              <a:rPr lang="en-MY" sz="2000" dirty="0" err="1"/>
              <a:t>PostConstruct</a:t>
            </a:r>
            <a:r>
              <a:rPr lang="en-MY" sz="2000" dirty="0"/>
              <a:t> and @</a:t>
            </a:r>
            <a:r>
              <a:rPr lang="en-MY" sz="2000" dirty="0" err="1"/>
              <a:t>PreDestroy</a:t>
            </a:r>
            <a:r>
              <a:rPr lang="en-MY" sz="2000" dirty="0"/>
              <a:t> are call back methods invoked during the initialization phase (after constructor and setter)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defined by the JSR-250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Spring’s equivalent for the these annotations is to use @Bean </a:t>
            </a:r>
            <a:r>
              <a:rPr lang="en-MY" sz="2000" dirty="0" err="1"/>
              <a:t>annotations’s</a:t>
            </a:r>
            <a:r>
              <a:rPr lang="en-MY" sz="2000" dirty="0"/>
              <a:t> </a:t>
            </a:r>
            <a:r>
              <a:rPr lang="en-MY" sz="2000" dirty="0" err="1"/>
              <a:t>initMethod</a:t>
            </a:r>
            <a:r>
              <a:rPr lang="en-MY" sz="2000" dirty="0"/>
              <a:t> and </a:t>
            </a:r>
            <a:r>
              <a:rPr lang="en-MY" sz="2000" dirty="0" err="1"/>
              <a:t>destroyMethod</a:t>
            </a:r>
            <a:r>
              <a:rPr lang="en-MY" sz="2000" dirty="0"/>
              <a:t>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being registered and managed by </a:t>
            </a:r>
            <a:r>
              <a:rPr lang="en-MY" sz="2000" dirty="0" err="1"/>
              <a:t>CommonAnnotationPostProcessor</a:t>
            </a:r>
            <a:r>
              <a:rPr lang="en-MY" sz="2000" dirty="0"/>
              <a:t> (BPP).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26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Bean life cycle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832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Profiles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Profiles</a:t>
            </a:r>
            <a:endParaRPr lang="e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0D3DBE-EFA3-436B-9AF8-BA6E20F4A89B}"/>
              </a:ext>
            </a:extLst>
          </p:cNvPr>
          <p:cNvSpPr/>
          <p:nvPr/>
        </p:nvSpPr>
        <p:spPr>
          <a:xfrm>
            <a:off x="1280159" y="1063500"/>
            <a:ext cx="74066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sng" strike="noStrike" baseline="0">
                <a:ln>
                  <a:noFill/>
                </a:ln>
                <a:solidFill>
                  <a:srgbClr val="4D4D4D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06FC5D-97E4-4ED3-BDB9-5690EE8B3AD7}"/>
              </a:ext>
            </a:extLst>
          </p:cNvPr>
          <p:cNvSpPr/>
          <p:nvPr/>
        </p:nvSpPr>
        <p:spPr>
          <a:xfrm>
            <a:off x="1463040" y="2803740"/>
            <a:ext cx="2112119" cy="1659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346632-A5A0-4EBF-8A9F-B73861D60284}"/>
              </a:ext>
            </a:extLst>
          </p:cNvPr>
          <p:cNvSpPr/>
          <p:nvPr/>
        </p:nvSpPr>
        <p:spPr>
          <a:xfrm>
            <a:off x="6179760" y="3077340"/>
            <a:ext cx="228528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4707D9-57C1-4A4C-9EAC-472744EDE813}"/>
              </a:ext>
            </a:extLst>
          </p:cNvPr>
          <p:cNvSpPr/>
          <p:nvPr/>
        </p:nvSpPr>
        <p:spPr>
          <a:xfrm>
            <a:off x="6551640" y="1676219"/>
            <a:ext cx="1824840" cy="9050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CF593A-5CED-4E73-B67F-F73A6A28A152}"/>
              </a:ext>
            </a:extLst>
          </p:cNvPr>
          <p:cNvSpPr/>
          <p:nvPr/>
        </p:nvSpPr>
        <p:spPr>
          <a:xfrm>
            <a:off x="7049159" y="1942980"/>
            <a:ext cx="10998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Error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74C5A7-2338-4635-A9C2-7495C8CF668E}"/>
              </a:ext>
            </a:extLst>
          </p:cNvPr>
          <p:cNvSpPr/>
          <p:nvPr/>
        </p:nvSpPr>
        <p:spPr>
          <a:xfrm>
            <a:off x="6278040" y="3404940"/>
            <a:ext cx="9698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0243AB-41C0-41FB-A4C7-30A041AE416E}"/>
              </a:ext>
            </a:extLst>
          </p:cNvPr>
          <p:cNvSpPr/>
          <p:nvPr/>
        </p:nvSpPr>
        <p:spPr>
          <a:xfrm>
            <a:off x="6930000" y="352662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D8FBA-B92B-414C-B740-8FAF7C506AF2}"/>
              </a:ext>
            </a:extLst>
          </p:cNvPr>
          <p:cNvSpPr/>
          <p:nvPr/>
        </p:nvSpPr>
        <p:spPr>
          <a:xfrm>
            <a:off x="4523040" y="20661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FB19BC-9807-436E-A68C-3A2B9420D389}"/>
              </a:ext>
            </a:extLst>
          </p:cNvPr>
          <p:cNvSpPr/>
          <p:nvPr/>
        </p:nvSpPr>
        <p:spPr>
          <a:xfrm>
            <a:off x="1776240" y="1795740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44C13-802D-419A-B494-4783FCE6998B}"/>
              </a:ext>
            </a:extLst>
          </p:cNvPr>
          <p:cNvSpPr/>
          <p:nvPr/>
        </p:nvSpPr>
        <p:spPr>
          <a:xfrm>
            <a:off x="3017520" y="1839299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F30B65-A232-466B-BB56-D607B49CCE34}"/>
              </a:ext>
            </a:extLst>
          </p:cNvPr>
          <p:cNvSpPr/>
          <p:nvPr/>
        </p:nvSpPr>
        <p:spPr>
          <a:xfrm>
            <a:off x="2441520" y="1414140"/>
            <a:ext cx="11246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Transfer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E7B389-BBB5-4C90-9D91-5C51413E7383}"/>
              </a:ext>
            </a:extLst>
          </p:cNvPr>
          <p:cNvSpPr/>
          <p:nvPr/>
        </p:nvSpPr>
        <p:spPr>
          <a:xfrm>
            <a:off x="3934799" y="1449419"/>
            <a:ext cx="82943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21ED2A-BDB5-4655-BAE4-D953B38C368C}"/>
              </a:ext>
            </a:extLst>
          </p:cNvPr>
          <p:cNvSpPr/>
          <p:nvPr/>
        </p:nvSpPr>
        <p:spPr>
          <a:xfrm>
            <a:off x="5208480" y="178098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49FAF1-145A-4A54-B3E8-E74C2F1A471A}"/>
              </a:ext>
            </a:extLst>
          </p:cNvPr>
          <p:cNvSpPr/>
          <p:nvPr/>
        </p:nvSpPr>
        <p:spPr>
          <a:xfrm>
            <a:off x="4861440" y="28023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AA6EA8-7EF9-4B6C-AD32-17F62B4AE780}"/>
              </a:ext>
            </a:extLst>
          </p:cNvPr>
          <p:cNvSpPr/>
          <p:nvPr/>
        </p:nvSpPr>
        <p:spPr>
          <a:xfrm>
            <a:off x="3520080" y="2377859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EF956DA5-380E-41B2-8BF1-B6CCF25F1AB8}"/>
              </a:ext>
            </a:extLst>
          </p:cNvPr>
          <p:cNvSpPr/>
          <p:nvPr/>
        </p:nvSpPr>
        <p:spPr>
          <a:xfrm>
            <a:off x="1553759" y="2288220"/>
            <a:ext cx="1815841" cy="296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60EB4614-1C53-4C63-8B5D-A5D228DF4E1C}"/>
              </a:ext>
            </a:extLst>
          </p:cNvPr>
          <p:cNvSpPr/>
          <p:nvPr/>
        </p:nvSpPr>
        <p:spPr>
          <a:xfrm flipV="1">
            <a:off x="1553759" y="1670460"/>
            <a:ext cx="810001" cy="182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031EDE-130C-4692-B282-B12A38535147}"/>
              </a:ext>
            </a:extLst>
          </p:cNvPr>
          <p:cNvSpPr/>
          <p:nvPr/>
        </p:nvSpPr>
        <p:spPr>
          <a:xfrm>
            <a:off x="0" y="1330259"/>
            <a:ext cx="1554479" cy="1207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Beans with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no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profile </a:t>
            </a: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always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available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A16B3-A1AA-4B9F-BAC5-EF075B47D0A0}"/>
              </a:ext>
            </a:extLst>
          </p:cNvPr>
          <p:cNvSpPr/>
          <p:nvPr/>
        </p:nvSpPr>
        <p:spPr>
          <a:xfrm>
            <a:off x="3767760" y="3293700"/>
            <a:ext cx="224496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qa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3A947D-5E85-42C3-A89C-1C1E78488D1F}"/>
              </a:ext>
            </a:extLst>
          </p:cNvPr>
          <p:cNvSpPr/>
          <p:nvPr/>
        </p:nvSpPr>
        <p:spPr>
          <a:xfrm>
            <a:off x="3861359" y="343518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9BB90-E1CC-4240-944A-06F9EAF8A50D}"/>
              </a:ext>
            </a:extLst>
          </p:cNvPr>
          <p:cNvSpPr/>
          <p:nvPr/>
        </p:nvSpPr>
        <p:spPr>
          <a:xfrm>
            <a:off x="4518000" y="374298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92C848-2EFF-489C-83DD-26AF45222AD8}"/>
              </a:ext>
            </a:extLst>
          </p:cNvPr>
          <p:cNvSpPr/>
          <p:nvPr/>
        </p:nvSpPr>
        <p:spPr>
          <a:xfrm>
            <a:off x="1557359" y="300282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BF7243-394A-493D-B181-B995AB8A49D9}"/>
              </a:ext>
            </a:extLst>
          </p:cNvPr>
          <p:cNvSpPr/>
          <p:nvPr/>
        </p:nvSpPr>
        <p:spPr>
          <a:xfrm>
            <a:off x="2106000" y="3310619"/>
            <a:ext cx="135936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7B6CCC-7F11-4E3D-ADD1-0194880B2077}"/>
              </a:ext>
            </a:extLst>
          </p:cNvPr>
          <p:cNvSpPr/>
          <p:nvPr/>
        </p:nvSpPr>
        <p:spPr>
          <a:xfrm>
            <a:off x="1566719" y="3773940"/>
            <a:ext cx="154224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performance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to define a profile?</a:t>
            </a:r>
            <a:endParaRPr lang="e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F8AB65-DCFD-4F36-BAD8-B80B1D532F6E}"/>
              </a:ext>
            </a:extLst>
          </p:cNvPr>
          <p:cNvSpPr/>
          <p:nvPr/>
        </p:nvSpPr>
        <p:spPr>
          <a:xfrm>
            <a:off x="520560" y="1226930"/>
            <a:ext cx="8102880" cy="203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Courier New" pitchFamily="1"/>
              <a:cs typeface="Courier New" pitchFamily="1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6186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at Bean level</a:t>
            </a:r>
            <a:endParaRPr lang="e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B6A69D-FFF6-4E6E-BD56-A3A92A09F09A}"/>
              </a:ext>
            </a:extLst>
          </p:cNvPr>
          <p:cNvSpPr/>
          <p:nvPr/>
        </p:nvSpPr>
        <p:spPr>
          <a:xfrm>
            <a:off x="692870" y="1063500"/>
            <a:ext cx="7582680" cy="30337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DataSourceConfig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devDS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"prod"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productionDS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latin typeface="Arial" pitchFamily="34"/>
                <a:ea typeface="Arial" pitchFamily="2"/>
                <a:cs typeface="Arial" pitchFamily="2"/>
              </a:rPr>
              <a:t>…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4802B-D577-48C0-8E0E-5313E46BB911}"/>
              </a:ext>
            </a:extLst>
          </p:cNvPr>
          <p:cNvSpPr txBox="1">
            <a:spLocks/>
          </p:cNvSpPr>
          <p:nvPr/>
        </p:nvSpPr>
        <p:spPr>
          <a:xfrm>
            <a:off x="297711" y="1393962"/>
            <a:ext cx="8548577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Dspring.profiles.active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 programmatically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System.setProperty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(“spring.profiles.active”,”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”)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Using 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for unit testing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REST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Birth of Spring framework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Rod Johnson publishes J2EE Development without EJB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2004 - Spring Framework 1.0 released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Champions dependency injection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Encourages POJOs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Uses XML files to describe application configuration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Becomes popular quickly as an EJB alternative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4C9D-436F-4D41-9E59-41B1F78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8520" y="1155960"/>
            <a:ext cx="1625400" cy="2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REST is an architectural style that describes best practices to expose web services over HTTP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</a:t>
            </a:r>
            <a:r>
              <a:rPr lang="en-US" sz="2000" dirty="0" err="1"/>
              <a:t>REpresentational</a:t>
            </a:r>
            <a:r>
              <a:rPr lang="en-US" sz="2000" dirty="0"/>
              <a:t> State Transfer, term by Roy Fielding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HTTP as application protocol, not just transport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Emphasizes scalability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Expose resources through URIs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Model nouns, not verbs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http://springbank.io/banking/accounts/123456789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Resources support limited set of operations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GET, PUT, POST, DELETE in case of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have well-defined semantics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Example: update an order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PUT to /orders/123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don't POST to /order/</a:t>
            </a:r>
            <a:r>
              <a:rPr lang="en-US" sz="2000" dirty="0" err="1"/>
              <a:t>edit?id</a:t>
            </a:r>
            <a:r>
              <a:rPr lang="en-US" sz="2000" dirty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@</a:t>
            </a:r>
            <a:r>
              <a:rPr lang="en-MY" dirty="0" err="1"/>
              <a:t>RequestMapping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264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updateOrders(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delete all Orders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PUT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3622567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map HTTP requests based on method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same URL to be mapped to multiple Java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RequestMethod</a:t>
            </a:r>
            <a:r>
              <a:rPr lang="en-US" sz="2000" dirty="0"/>
              <a:t> enumerators are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GET, POST, PUT, PATCH, DELETE, HEAD,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Produces and consumes attribute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1520933"/>
            <a:ext cx="8683920" cy="16465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1" i="1" u="none" strike="noStrike" baseline="0" dirty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dirty="0">
                <a:latin typeface="Courier New" pitchFamily="50"/>
                <a:cs typeface="Courier New" pitchFamily="49"/>
              </a:rPr>
              <a:t>produces={“application/xml”}, consumes={“application/</a:t>
            </a:r>
            <a:r>
              <a:rPr lang="en-US" sz="1800" b="1" dirty="0" err="1">
                <a:latin typeface="Courier New" pitchFamily="50"/>
                <a:cs typeface="Courier New" pitchFamily="49"/>
              </a:rPr>
              <a:t>json</a:t>
            </a:r>
            <a:r>
              <a:rPr lang="en-US" sz="1800" b="1" dirty="0">
                <a:latin typeface="Courier New" pitchFamily="50"/>
                <a:cs typeface="Courier New" pitchFamily="49"/>
              </a:rPr>
              <a:t>”}</a:t>
            </a:r>
            <a:r>
              <a:rPr lang="en-US" sz="1800" dirty="0">
                <a:latin typeface="Courier New" pitchFamily="50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>
                <a:latin typeface="Courier New" pitchFamily="50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String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orderId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and returned updated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Alternative handler mapping shortcuts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(path="/accounts”,</a:t>
            </a:r>
            <a:br>
              <a:rPr lang="en-US" sz="2000" dirty="0"/>
            </a:br>
            <a:r>
              <a:rPr lang="en-US" sz="2000" dirty="0"/>
              <a:t>                method=</a:t>
            </a:r>
            <a:r>
              <a:rPr lang="en-US" sz="2000" dirty="0" err="1"/>
              <a:t>RequestMethod.GET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Or @</a:t>
            </a:r>
            <a:r>
              <a:rPr lang="en-US" sz="2000" dirty="0" err="1"/>
              <a:t>GetMapping</a:t>
            </a:r>
            <a:r>
              <a:rPr lang="en-US" sz="2000" dirty="0"/>
              <a:t>("/accounts");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Exist for these HTTP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GetMapping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PostMapping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PutMapping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DeleteMapping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PatchMapping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and Pivotal – The partnership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SpringSource</a:t>
            </a:r>
            <a:r>
              <a:rPr lang="en-US" sz="2000" dirty="0">
                <a:solidFill>
                  <a:schemeClr val="tx1"/>
                </a:solidFill>
              </a:rPr>
              <a:t>, the company behind Spring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acquired by VMware in 2009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transferred to Pivotal joint venture 2013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Spring projects key to </a:t>
            </a:r>
            <a:r>
              <a:rPr lang="en-US" sz="2000" dirty="0" err="1">
                <a:solidFill>
                  <a:schemeClr val="tx1"/>
                </a:solidFill>
              </a:rPr>
              <a:t>Pivotal's</a:t>
            </a:r>
            <a:r>
              <a:rPr lang="en-US" sz="2000" dirty="0">
                <a:solidFill>
                  <a:schemeClr val="tx1"/>
                </a:solidFill>
              </a:rPr>
              <a:t> big-data and cloud strategies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Cloud Foundry PaaS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Deploy to private, public, hybrid clouds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Microservices, Spring Cloud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Real-time analytics, IoT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Spot trends as they happen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Spring Data, Spring Hadoop, Spring Cloud Data Flow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Project Ecosystem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2D72B-FB1E-4F45-9FB0-AA7A3F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7" y="877777"/>
            <a:ext cx="6425485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is an open source, lightweight, container and framework for building Java Enterprise class applications: </a:t>
            </a:r>
            <a:r>
              <a:rPr lang="en-MY" i="0" dirty="0"/>
              <a:t>SPRING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24506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Framework – key elements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Open Source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Light weight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Container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518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lightweight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applications do not require a Java EE application server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But they can be deployed on one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is not </a:t>
            </a:r>
            <a:r>
              <a:rPr lang="en-US" sz="2000" i="1" dirty="0">
                <a:solidFill>
                  <a:schemeClr val="tx1"/>
                </a:solidFill>
              </a:rPr>
              <a:t>invasive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Does not require you to extend framework classes or implement framework interfaces for most usage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 write our code as POJOs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Low overhead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jars are relatively small</a:t>
            </a:r>
          </a:p>
          <a:p>
            <a:pPr marL="342900" lvl="2" indent="-342900">
              <a:spcBef>
                <a:spcPts val="598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JARs used in this course are &lt; 8 MB</a:t>
            </a:r>
          </a:p>
        </p:txBody>
      </p:sp>
    </p:spTree>
    <p:extLst>
      <p:ext uri="{BB962C8B-B14F-4D97-AF65-F5344CB8AC3E}">
        <p14:creationId xmlns:p14="http://schemas.microsoft.com/office/powerpoint/2010/main" val="422556191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1583</Words>
  <Application>Microsoft Office PowerPoint</Application>
  <PresentationFormat>On-screen Show (16:9)</PresentationFormat>
  <Paragraphs>322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Varela Round</vt:lpstr>
      <vt:lpstr>Arial</vt:lpstr>
      <vt:lpstr>Courier New</vt:lpstr>
      <vt:lpstr>Verdana</vt:lpstr>
      <vt:lpstr>Iras template</vt:lpstr>
      <vt:lpstr>Spring Core – Introduction</vt:lpstr>
      <vt:lpstr>PowerPoint Presentation</vt:lpstr>
      <vt:lpstr>A brief history prior to Spring</vt:lpstr>
      <vt:lpstr>Birth of Spring framework</vt:lpstr>
      <vt:lpstr>Spring and Pivotal – The partnership</vt:lpstr>
      <vt:lpstr>Spring Project Ecosystem</vt:lpstr>
      <vt:lpstr>PowerPoint Presentation</vt:lpstr>
      <vt:lpstr>Spring Framework – key elements</vt:lpstr>
      <vt:lpstr>Spring – A lightweight framework</vt:lpstr>
      <vt:lpstr>Spring – A container</vt:lpstr>
      <vt:lpstr>Spring – A framework</vt:lpstr>
      <vt:lpstr>Application Configuration</vt:lpstr>
      <vt:lpstr>A sample transfer service</vt:lpstr>
      <vt:lpstr>Spring’s configuration support</vt:lpstr>
      <vt:lpstr>Money transfer example assembly</vt:lpstr>
      <vt:lpstr>The advantage of swapping out dependency</vt:lpstr>
      <vt:lpstr>Configuration</vt:lpstr>
      <vt:lpstr>Scopes for creating beans</vt:lpstr>
      <vt:lpstr>Java configuration</vt:lpstr>
      <vt:lpstr>Configuration Class</vt:lpstr>
      <vt:lpstr>Accessing a Bean</vt:lpstr>
      <vt:lpstr>Multiple configuration classes</vt:lpstr>
      <vt:lpstr>Constructor based injection</vt:lpstr>
      <vt:lpstr>What does singleton bean mean?</vt:lpstr>
      <vt:lpstr>Annotation based configuration</vt:lpstr>
      <vt:lpstr>After annotation configuration</vt:lpstr>
      <vt:lpstr>After annotation configuration</vt:lpstr>
      <vt:lpstr>Constructor vs setter dependency injection</vt:lpstr>
      <vt:lpstr>Auto wiring required or not?</vt:lpstr>
      <vt:lpstr>Rules for resolving ambiguation</vt:lpstr>
      <vt:lpstr>PostConstruct and PreDestroy</vt:lpstr>
      <vt:lpstr>Bean life cycle</vt:lpstr>
      <vt:lpstr>After annotation configuration</vt:lpstr>
      <vt:lpstr>Profiles</vt:lpstr>
      <vt:lpstr>Profiles</vt:lpstr>
      <vt:lpstr>How to define a profile?</vt:lpstr>
      <vt:lpstr>Profile at Bean level</vt:lpstr>
      <vt:lpstr>Having one configuration class for all beans</vt:lpstr>
      <vt:lpstr>REST</vt:lpstr>
      <vt:lpstr>REST</vt:lpstr>
      <vt:lpstr>REST principles</vt:lpstr>
      <vt:lpstr>Using @RequestMapping</vt:lpstr>
      <vt:lpstr>Produces and consumes attribute</vt:lpstr>
      <vt:lpstr>Simpler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132</cp:revision>
  <dcterms:modified xsi:type="dcterms:W3CDTF">2020-08-20T12:00:22Z</dcterms:modified>
</cp:coreProperties>
</file>